
<file path=[Content_Types].xml><?xml version="1.0" encoding="utf-8"?>
<Types xmlns="http://schemas.openxmlformats.org/package/2006/content-types">
  <Default Extension="png" ContentType="image/png"/>
  <Default Extension="bin" ContentType="audio/unknown"/>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media/image15.jpg" ContentType="image/jpg"/>
  <Override PartName="/ppt/media/image33.jpg" ContentType="image/jpg"/>
  <Override PartName="/ppt/media/image42.jpg" ContentType="image/jpg"/>
  <Override PartName="/ppt/media/image44.jpg" ContentType="image/jpg"/>
  <Override PartName="/ppt/media/image52.jpg" ContentType="image/jpg"/>
  <Override PartName="/ppt/media/image74.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media1.jpg" ContentType="video/unknown"/>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8" r:id="rId2"/>
    <p:sldMasterId id="2147483688" r:id="rId3"/>
    <p:sldMasterId id="2147483700" r:id="rId4"/>
    <p:sldMasterId id="2147483712" r:id="rId5"/>
  </p:sldMasterIdLst>
  <p:notesMasterIdLst>
    <p:notesMasterId r:id="rId124"/>
  </p:notesMasterIdLst>
  <p:sldIdLst>
    <p:sldId id="257" r:id="rId6"/>
    <p:sldId id="281" r:id="rId7"/>
    <p:sldId id="280" r:id="rId8"/>
    <p:sldId id="282" r:id="rId9"/>
    <p:sldId id="283" r:id="rId10"/>
    <p:sldId id="284" r:id="rId11"/>
    <p:sldId id="285" r:id="rId12"/>
    <p:sldId id="279" r:id="rId13"/>
    <p:sldId id="256" r:id="rId14"/>
    <p:sldId id="277" r:id="rId15"/>
    <p:sldId id="258" r:id="rId16"/>
    <p:sldId id="273" r:id="rId17"/>
    <p:sldId id="274" r:id="rId18"/>
    <p:sldId id="276" r:id="rId19"/>
    <p:sldId id="262" r:id="rId20"/>
    <p:sldId id="263" r:id="rId21"/>
    <p:sldId id="275" r:id="rId22"/>
    <p:sldId id="264" r:id="rId23"/>
    <p:sldId id="265" r:id="rId24"/>
    <p:sldId id="272" r:id="rId25"/>
    <p:sldId id="266" r:id="rId26"/>
    <p:sldId id="286" r:id="rId27"/>
    <p:sldId id="329" r:id="rId28"/>
    <p:sldId id="408" r:id="rId29"/>
    <p:sldId id="331" r:id="rId30"/>
    <p:sldId id="332" r:id="rId31"/>
    <p:sldId id="333" r:id="rId32"/>
    <p:sldId id="334" r:id="rId33"/>
    <p:sldId id="335" r:id="rId34"/>
    <p:sldId id="336" r:id="rId35"/>
    <p:sldId id="337" r:id="rId36"/>
    <p:sldId id="338" r:id="rId37"/>
    <p:sldId id="339" r:id="rId38"/>
    <p:sldId id="340" r:id="rId39"/>
    <p:sldId id="341" r:id="rId40"/>
    <p:sldId id="342" r:id="rId41"/>
    <p:sldId id="343" r:id="rId42"/>
    <p:sldId id="344" r:id="rId43"/>
    <p:sldId id="345" r:id="rId44"/>
    <p:sldId id="346" r:id="rId45"/>
    <p:sldId id="347" r:id="rId46"/>
    <p:sldId id="348" r:id="rId47"/>
    <p:sldId id="349" r:id="rId48"/>
    <p:sldId id="316" r:id="rId49"/>
    <p:sldId id="317" r:id="rId50"/>
    <p:sldId id="318" r:id="rId51"/>
    <p:sldId id="319" r:id="rId52"/>
    <p:sldId id="320" r:id="rId53"/>
    <p:sldId id="321" r:id="rId54"/>
    <p:sldId id="322" r:id="rId55"/>
    <p:sldId id="323" r:id="rId56"/>
    <p:sldId id="324" r:id="rId57"/>
    <p:sldId id="351" r:id="rId58"/>
    <p:sldId id="352" r:id="rId59"/>
    <p:sldId id="353" r:id="rId60"/>
    <p:sldId id="354" r:id="rId61"/>
    <p:sldId id="355" r:id="rId62"/>
    <p:sldId id="356" r:id="rId63"/>
    <p:sldId id="357" r:id="rId64"/>
    <p:sldId id="358" r:id="rId65"/>
    <p:sldId id="359" r:id="rId66"/>
    <p:sldId id="360" r:id="rId67"/>
    <p:sldId id="361" r:id="rId68"/>
    <p:sldId id="362" r:id="rId69"/>
    <p:sldId id="363" r:id="rId70"/>
    <p:sldId id="364" r:id="rId71"/>
    <p:sldId id="365" r:id="rId72"/>
    <p:sldId id="366" r:id="rId73"/>
    <p:sldId id="367" r:id="rId74"/>
    <p:sldId id="368" r:id="rId75"/>
    <p:sldId id="369" r:id="rId76"/>
    <p:sldId id="370" r:id="rId77"/>
    <p:sldId id="371" r:id="rId78"/>
    <p:sldId id="372" r:id="rId79"/>
    <p:sldId id="373" r:id="rId80"/>
    <p:sldId id="374" r:id="rId81"/>
    <p:sldId id="375" r:id="rId82"/>
    <p:sldId id="376" r:id="rId83"/>
    <p:sldId id="377" r:id="rId84"/>
    <p:sldId id="378" r:id="rId85"/>
    <p:sldId id="379" r:id="rId86"/>
    <p:sldId id="307" r:id="rId87"/>
    <p:sldId id="308" r:id="rId88"/>
    <p:sldId id="309" r:id="rId89"/>
    <p:sldId id="310" r:id="rId90"/>
    <p:sldId id="311" r:id="rId91"/>
    <p:sldId id="312" r:id="rId92"/>
    <p:sldId id="313" r:id="rId93"/>
    <p:sldId id="314" r:id="rId94"/>
    <p:sldId id="315" r:id="rId95"/>
    <p:sldId id="380" r:id="rId96"/>
    <p:sldId id="381" r:id="rId97"/>
    <p:sldId id="382" r:id="rId98"/>
    <p:sldId id="383" r:id="rId99"/>
    <p:sldId id="384" r:id="rId100"/>
    <p:sldId id="385" r:id="rId101"/>
    <p:sldId id="386" r:id="rId102"/>
    <p:sldId id="387" r:id="rId103"/>
    <p:sldId id="388" r:id="rId104"/>
    <p:sldId id="389" r:id="rId105"/>
    <p:sldId id="390" r:id="rId106"/>
    <p:sldId id="391" r:id="rId107"/>
    <p:sldId id="392" r:id="rId108"/>
    <p:sldId id="393" r:id="rId109"/>
    <p:sldId id="394" r:id="rId110"/>
    <p:sldId id="395" r:id="rId111"/>
    <p:sldId id="396" r:id="rId112"/>
    <p:sldId id="397" r:id="rId113"/>
    <p:sldId id="399" r:id="rId114"/>
    <p:sldId id="398" r:id="rId115"/>
    <p:sldId id="400" r:id="rId116"/>
    <p:sldId id="401" r:id="rId117"/>
    <p:sldId id="402" r:id="rId118"/>
    <p:sldId id="403" r:id="rId119"/>
    <p:sldId id="404" r:id="rId120"/>
    <p:sldId id="405" r:id="rId121"/>
    <p:sldId id="406" r:id="rId122"/>
    <p:sldId id="407" r:id="rId12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3DE5B51-54B9-4DBE-B026-067AD3DAA542}">
          <p14:sldIdLst>
            <p14:sldId id="257"/>
            <p14:sldId id="281"/>
            <p14:sldId id="280"/>
            <p14:sldId id="282"/>
            <p14:sldId id="283"/>
            <p14:sldId id="284"/>
            <p14:sldId id="285"/>
            <p14:sldId id="279"/>
            <p14:sldId id="256"/>
            <p14:sldId id="277"/>
            <p14:sldId id="258"/>
            <p14:sldId id="273"/>
            <p14:sldId id="274"/>
            <p14:sldId id="276"/>
            <p14:sldId id="262"/>
            <p14:sldId id="263"/>
            <p14:sldId id="275"/>
            <p14:sldId id="264"/>
            <p14:sldId id="265"/>
            <p14:sldId id="272"/>
            <p14:sldId id="266"/>
            <p14:sldId id="286"/>
            <p14:sldId id="329"/>
            <p14:sldId id="408"/>
            <p14:sldId id="331"/>
            <p14:sldId id="332"/>
            <p14:sldId id="333"/>
            <p14:sldId id="334"/>
            <p14:sldId id="335"/>
            <p14:sldId id="336"/>
            <p14:sldId id="337"/>
            <p14:sldId id="338"/>
            <p14:sldId id="339"/>
            <p14:sldId id="340"/>
            <p14:sldId id="341"/>
            <p14:sldId id="342"/>
            <p14:sldId id="343"/>
            <p14:sldId id="344"/>
            <p14:sldId id="345"/>
            <p14:sldId id="346"/>
            <p14:sldId id="347"/>
            <p14:sldId id="348"/>
            <p14:sldId id="349"/>
            <p14:sldId id="316"/>
            <p14:sldId id="317"/>
            <p14:sldId id="318"/>
            <p14:sldId id="319"/>
            <p14:sldId id="320"/>
            <p14:sldId id="321"/>
            <p14:sldId id="322"/>
            <p14:sldId id="323"/>
            <p14:sldId id="324"/>
            <p14:sldId id="351"/>
            <p14:sldId id="352"/>
            <p14:sldId id="353"/>
            <p14:sldId id="354"/>
            <p14:sldId id="355"/>
            <p14:sldId id="356"/>
            <p14:sldId id="357"/>
            <p14:sldId id="358"/>
            <p14:sldId id="359"/>
            <p14:sldId id="360"/>
            <p14:sldId id="361"/>
            <p14:sldId id="362"/>
            <p14:sldId id="363"/>
            <p14:sldId id="364"/>
            <p14:sldId id="365"/>
            <p14:sldId id="366"/>
            <p14:sldId id="367"/>
            <p14:sldId id="368"/>
            <p14:sldId id="369"/>
            <p14:sldId id="370"/>
            <p14:sldId id="371"/>
            <p14:sldId id="372"/>
            <p14:sldId id="373"/>
            <p14:sldId id="374"/>
            <p14:sldId id="375"/>
            <p14:sldId id="376"/>
            <p14:sldId id="377"/>
            <p14:sldId id="378"/>
            <p14:sldId id="379"/>
            <p14:sldId id="307"/>
            <p14:sldId id="308"/>
            <p14:sldId id="309"/>
            <p14:sldId id="310"/>
            <p14:sldId id="311"/>
            <p14:sldId id="312"/>
            <p14:sldId id="313"/>
            <p14:sldId id="314"/>
            <p14:sldId id="315"/>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399"/>
            <p14:sldId id="398"/>
            <p14:sldId id="400"/>
            <p14:sldId id="401"/>
            <p14:sldId id="402"/>
            <p14:sldId id="403"/>
            <p14:sldId id="404"/>
            <p14:sldId id="405"/>
            <p14:sldId id="406"/>
            <p14:sldId id="407"/>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1C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14" d="100"/>
          <a:sy n="114" d="100"/>
        </p:scale>
        <p:origin x="-1446" y="72"/>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slide" Target="slides/slide108.xml"/><Relationship Id="rId118" Type="http://schemas.openxmlformats.org/officeDocument/2006/relationships/slide" Target="slides/slide113.xml"/><Relationship Id="rId12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694037-0EE6-4D1C-A378-8978B683E013}"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444856EB-6E80-46B5-AF03-ABF5E7E590D6}">
      <dgm:prSet phldrT="[Text]"/>
      <dgm:spPr/>
      <dgm:t>
        <a:bodyPr/>
        <a:lstStyle/>
        <a:p>
          <a:r>
            <a:rPr lang="en-US" dirty="0"/>
            <a:t>WHAT  YOU ARE SAYING ABOUT YOURSELF</a:t>
          </a:r>
        </a:p>
      </dgm:t>
    </dgm:pt>
    <dgm:pt modelId="{F644135E-5EDA-43F9-8432-C0A04C5889C7}" type="parTrans" cxnId="{B8E96341-B4E0-4240-99C2-12D2DD547B54}">
      <dgm:prSet/>
      <dgm:spPr/>
      <dgm:t>
        <a:bodyPr/>
        <a:lstStyle/>
        <a:p>
          <a:endParaRPr lang="en-US"/>
        </a:p>
      </dgm:t>
    </dgm:pt>
    <dgm:pt modelId="{5E61C747-3271-4359-94CA-E81188932D80}" type="sibTrans" cxnId="{B8E96341-B4E0-4240-99C2-12D2DD547B54}">
      <dgm:prSet/>
      <dgm:spPr/>
      <dgm:t>
        <a:bodyPr/>
        <a:lstStyle/>
        <a:p>
          <a:endParaRPr lang="en-US"/>
        </a:p>
      </dgm:t>
    </dgm:pt>
    <dgm:pt modelId="{45BE2809-1C93-4022-AF40-2F90ADEB7059}">
      <dgm:prSet phldrT="[Text]"/>
      <dgm:spPr/>
      <dgm:t>
        <a:bodyPr/>
        <a:lstStyle/>
        <a:p>
          <a:r>
            <a:rPr lang="en-US" dirty="0"/>
            <a:t>WHAT  YOUR OPPONENT(S) ARE SAYING ABOUT THEMSELVES</a:t>
          </a:r>
        </a:p>
      </dgm:t>
    </dgm:pt>
    <dgm:pt modelId="{857B1ADB-5A4C-4F56-81C0-577EA1E9F6FB}" type="parTrans" cxnId="{15A1E03F-A0E7-4466-A98E-CADDDC9AA172}">
      <dgm:prSet/>
      <dgm:spPr/>
      <dgm:t>
        <a:bodyPr/>
        <a:lstStyle/>
        <a:p>
          <a:endParaRPr lang="en-US"/>
        </a:p>
      </dgm:t>
    </dgm:pt>
    <dgm:pt modelId="{012058D7-492E-4D4D-87B6-FC7A11A948B5}" type="sibTrans" cxnId="{15A1E03F-A0E7-4466-A98E-CADDDC9AA172}">
      <dgm:prSet/>
      <dgm:spPr/>
      <dgm:t>
        <a:bodyPr/>
        <a:lstStyle/>
        <a:p>
          <a:endParaRPr lang="en-US"/>
        </a:p>
      </dgm:t>
    </dgm:pt>
    <dgm:pt modelId="{BCD7ED8B-69E0-4FF1-9A15-AB195E663C31}">
      <dgm:prSet phldrT="[Text]"/>
      <dgm:spPr/>
      <dgm:t>
        <a:bodyPr/>
        <a:lstStyle/>
        <a:p>
          <a:r>
            <a:rPr lang="en-US" dirty="0"/>
            <a:t>WHAT  YOU ARE SAYING ABOUT  YOUR OPPONENTS</a:t>
          </a:r>
        </a:p>
      </dgm:t>
    </dgm:pt>
    <dgm:pt modelId="{BC1541ED-936F-4341-9610-878A8536CB1C}" type="parTrans" cxnId="{5C49C381-0D23-4B0D-8112-0F3C63651C9C}">
      <dgm:prSet/>
      <dgm:spPr/>
      <dgm:t>
        <a:bodyPr/>
        <a:lstStyle/>
        <a:p>
          <a:endParaRPr lang="en-US"/>
        </a:p>
      </dgm:t>
    </dgm:pt>
    <dgm:pt modelId="{AFFE76B0-2BA1-4365-825D-874325DB177D}" type="sibTrans" cxnId="{5C49C381-0D23-4B0D-8112-0F3C63651C9C}">
      <dgm:prSet/>
      <dgm:spPr/>
      <dgm:t>
        <a:bodyPr/>
        <a:lstStyle/>
        <a:p>
          <a:endParaRPr lang="en-US"/>
        </a:p>
      </dgm:t>
    </dgm:pt>
    <dgm:pt modelId="{BBCD3CCA-BBE2-47EC-B6E6-89D002AD0932}">
      <dgm:prSet phldrT="[Text]"/>
      <dgm:spPr/>
      <dgm:t>
        <a:bodyPr/>
        <a:lstStyle/>
        <a:p>
          <a:r>
            <a:rPr lang="en-US" dirty="0"/>
            <a:t>WHAT  YOUR OPPONENT(S) ARE SAYING ABOUT YOU</a:t>
          </a:r>
        </a:p>
      </dgm:t>
    </dgm:pt>
    <dgm:pt modelId="{E8A858CB-B938-4502-9876-963AF92D86B3}" type="parTrans" cxnId="{D1A7B38F-E8CB-4B64-97D6-36B0BB7289A2}">
      <dgm:prSet/>
      <dgm:spPr/>
      <dgm:t>
        <a:bodyPr/>
        <a:lstStyle/>
        <a:p>
          <a:endParaRPr lang="en-US"/>
        </a:p>
      </dgm:t>
    </dgm:pt>
    <dgm:pt modelId="{821B40E6-EDDE-4CE0-B6D1-9BDC978B8533}" type="sibTrans" cxnId="{D1A7B38F-E8CB-4B64-97D6-36B0BB7289A2}">
      <dgm:prSet/>
      <dgm:spPr/>
      <dgm:t>
        <a:bodyPr/>
        <a:lstStyle/>
        <a:p>
          <a:endParaRPr lang="en-US"/>
        </a:p>
      </dgm:t>
    </dgm:pt>
    <dgm:pt modelId="{ABA8BB10-8362-42BD-A988-9749D0C80308}" type="pres">
      <dgm:prSet presAssocID="{74694037-0EE6-4D1C-A378-8978B683E013}" presName="matrix" presStyleCnt="0">
        <dgm:presLayoutVars>
          <dgm:chMax val="1"/>
          <dgm:dir/>
          <dgm:resizeHandles val="exact"/>
        </dgm:presLayoutVars>
      </dgm:prSet>
      <dgm:spPr/>
      <dgm:t>
        <a:bodyPr/>
        <a:lstStyle/>
        <a:p>
          <a:endParaRPr lang="en-US"/>
        </a:p>
      </dgm:t>
    </dgm:pt>
    <dgm:pt modelId="{485960F7-22B9-4FD9-BF36-7B4B3D321966}" type="pres">
      <dgm:prSet presAssocID="{74694037-0EE6-4D1C-A378-8978B683E013}" presName="diamond" presStyleLbl="bgShp" presStyleIdx="0" presStyleCnt="1"/>
      <dgm:spPr/>
    </dgm:pt>
    <dgm:pt modelId="{F853819C-D206-4CC1-A53E-58032A049A46}" type="pres">
      <dgm:prSet presAssocID="{74694037-0EE6-4D1C-A378-8978B683E013}" presName="quad1" presStyleLbl="node1" presStyleIdx="0" presStyleCnt="4">
        <dgm:presLayoutVars>
          <dgm:chMax val="0"/>
          <dgm:chPref val="0"/>
          <dgm:bulletEnabled val="1"/>
        </dgm:presLayoutVars>
      </dgm:prSet>
      <dgm:spPr/>
      <dgm:t>
        <a:bodyPr/>
        <a:lstStyle/>
        <a:p>
          <a:endParaRPr lang="en-US"/>
        </a:p>
      </dgm:t>
    </dgm:pt>
    <dgm:pt modelId="{FA9F57BB-7C26-4867-9A0E-EC274CCB5AC0}" type="pres">
      <dgm:prSet presAssocID="{74694037-0EE6-4D1C-A378-8978B683E013}" presName="quad2" presStyleLbl="node1" presStyleIdx="1" presStyleCnt="4">
        <dgm:presLayoutVars>
          <dgm:chMax val="0"/>
          <dgm:chPref val="0"/>
          <dgm:bulletEnabled val="1"/>
        </dgm:presLayoutVars>
      </dgm:prSet>
      <dgm:spPr/>
      <dgm:t>
        <a:bodyPr/>
        <a:lstStyle/>
        <a:p>
          <a:endParaRPr lang="en-US"/>
        </a:p>
      </dgm:t>
    </dgm:pt>
    <dgm:pt modelId="{8F7AA1FF-E0B0-4ACA-8490-AE2AA2A6EC5B}" type="pres">
      <dgm:prSet presAssocID="{74694037-0EE6-4D1C-A378-8978B683E013}" presName="quad3" presStyleLbl="node1" presStyleIdx="2" presStyleCnt="4">
        <dgm:presLayoutVars>
          <dgm:chMax val="0"/>
          <dgm:chPref val="0"/>
          <dgm:bulletEnabled val="1"/>
        </dgm:presLayoutVars>
      </dgm:prSet>
      <dgm:spPr/>
      <dgm:t>
        <a:bodyPr/>
        <a:lstStyle/>
        <a:p>
          <a:endParaRPr lang="en-US"/>
        </a:p>
      </dgm:t>
    </dgm:pt>
    <dgm:pt modelId="{6FDC7D75-D6E6-499D-9FE5-5C9F6100383F}" type="pres">
      <dgm:prSet presAssocID="{74694037-0EE6-4D1C-A378-8978B683E013}" presName="quad4" presStyleLbl="node1" presStyleIdx="3" presStyleCnt="4">
        <dgm:presLayoutVars>
          <dgm:chMax val="0"/>
          <dgm:chPref val="0"/>
          <dgm:bulletEnabled val="1"/>
        </dgm:presLayoutVars>
      </dgm:prSet>
      <dgm:spPr/>
      <dgm:t>
        <a:bodyPr/>
        <a:lstStyle/>
        <a:p>
          <a:endParaRPr lang="en-US"/>
        </a:p>
      </dgm:t>
    </dgm:pt>
  </dgm:ptLst>
  <dgm:cxnLst>
    <dgm:cxn modelId="{D1A7B38F-E8CB-4B64-97D6-36B0BB7289A2}" srcId="{74694037-0EE6-4D1C-A378-8978B683E013}" destId="{BBCD3CCA-BBE2-47EC-B6E6-89D002AD0932}" srcOrd="3" destOrd="0" parTransId="{E8A858CB-B938-4502-9876-963AF92D86B3}" sibTransId="{821B40E6-EDDE-4CE0-B6D1-9BDC978B8533}"/>
    <dgm:cxn modelId="{5C49C381-0D23-4B0D-8112-0F3C63651C9C}" srcId="{74694037-0EE6-4D1C-A378-8978B683E013}" destId="{BCD7ED8B-69E0-4FF1-9A15-AB195E663C31}" srcOrd="2" destOrd="0" parTransId="{BC1541ED-936F-4341-9610-878A8536CB1C}" sibTransId="{AFFE76B0-2BA1-4365-825D-874325DB177D}"/>
    <dgm:cxn modelId="{B5943B5B-1038-40AD-BF9B-1D411DA10FDC}" type="presOf" srcId="{74694037-0EE6-4D1C-A378-8978B683E013}" destId="{ABA8BB10-8362-42BD-A988-9749D0C80308}" srcOrd="0" destOrd="0" presId="urn:microsoft.com/office/officeart/2005/8/layout/matrix3"/>
    <dgm:cxn modelId="{237B18F4-B21A-49A0-85B7-64960309C04D}" type="presOf" srcId="{444856EB-6E80-46B5-AF03-ABF5E7E590D6}" destId="{F853819C-D206-4CC1-A53E-58032A049A46}" srcOrd="0" destOrd="0" presId="urn:microsoft.com/office/officeart/2005/8/layout/matrix3"/>
    <dgm:cxn modelId="{57839ECC-B944-4157-A10D-F97B59610993}" type="presOf" srcId="{BCD7ED8B-69E0-4FF1-9A15-AB195E663C31}" destId="{8F7AA1FF-E0B0-4ACA-8490-AE2AA2A6EC5B}" srcOrd="0" destOrd="0" presId="urn:microsoft.com/office/officeart/2005/8/layout/matrix3"/>
    <dgm:cxn modelId="{F719A187-7E40-4800-BB66-3919D1E35DC5}" type="presOf" srcId="{45BE2809-1C93-4022-AF40-2F90ADEB7059}" destId="{FA9F57BB-7C26-4867-9A0E-EC274CCB5AC0}" srcOrd="0" destOrd="0" presId="urn:microsoft.com/office/officeart/2005/8/layout/matrix3"/>
    <dgm:cxn modelId="{15A1E03F-A0E7-4466-A98E-CADDDC9AA172}" srcId="{74694037-0EE6-4D1C-A378-8978B683E013}" destId="{45BE2809-1C93-4022-AF40-2F90ADEB7059}" srcOrd="1" destOrd="0" parTransId="{857B1ADB-5A4C-4F56-81C0-577EA1E9F6FB}" sibTransId="{012058D7-492E-4D4D-87B6-FC7A11A948B5}"/>
    <dgm:cxn modelId="{E1A9FF55-3B01-458B-8AC2-BBA0D02AE755}" type="presOf" srcId="{BBCD3CCA-BBE2-47EC-B6E6-89D002AD0932}" destId="{6FDC7D75-D6E6-499D-9FE5-5C9F6100383F}" srcOrd="0" destOrd="0" presId="urn:microsoft.com/office/officeart/2005/8/layout/matrix3"/>
    <dgm:cxn modelId="{B8E96341-B4E0-4240-99C2-12D2DD547B54}" srcId="{74694037-0EE6-4D1C-A378-8978B683E013}" destId="{444856EB-6E80-46B5-AF03-ABF5E7E590D6}" srcOrd="0" destOrd="0" parTransId="{F644135E-5EDA-43F9-8432-C0A04C5889C7}" sibTransId="{5E61C747-3271-4359-94CA-E81188932D80}"/>
    <dgm:cxn modelId="{9759271B-E323-4B0E-BA6A-B121F10739BC}" type="presParOf" srcId="{ABA8BB10-8362-42BD-A988-9749D0C80308}" destId="{485960F7-22B9-4FD9-BF36-7B4B3D321966}" srcOrd="0" destOrd="0" presId="urn:microsoft.com/office/officeart/2005/8/layout/matrix3"/>
    <dgm:cxn modelId="{F1820451-AF98-4AE4-AB79-E17B1E2766C9}" type="presParOf" srcId="{ABA8BB10-8362-42BD-A988-9749D0C80308}" destId="{F853819C-D206-4CC1-A53E-58032A049A46}" srcOrd="1" destOrd="0" presId="urn:microsoft.com/office/officeart/2005/8/layout/matrix3"/>
    <dgm:cxn modelId="{0683C1BA-94BA-4760-8804-F5EAE73BC0E1}" type="presParOf" srcId="{ABA8BB10-8362-42BD-A988-9749D0C80308}" destId="{FA9F57BB-7C26-4867-9A0E-EC274CCB5AC0}" srcOrd="2" destOrd="0" presId="urn:microsoft.com/office/officeart/2005/8/layout/matrix3"/>
    <dgm:cxn modelId="{91CD817F-4F91-4E13-A783-80CB16F02DF8}" type="presParOf" srcId="{ABA8BB10-8362-42BD-A988-9749D0C80308}" destId="{8F7AA1FF-E0B0-4ACA-8490-AE2AA2A6EC5B}" srcOrd="3" destOrd="0" presId="urn:microsoft.com/office/officeart/2005/8/layout/matrix3"/>
    <dgm:cxn modelId="{E63A3DF1-8C68-4526-A67C-0D7C33474256}" type="presParOf" srcId="{ABA8BB10-8362-42BD-A988-9749D0C80308}" destId="{6FDC7D75-D6E6-499D-9FE5-5C9F6100383F}" srcOrd="4" destOrd="0" presId="urn:microsoft.com/office/officeart/2005/8/layout/matrix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5960F7-22B9-4FD9-BF36-7B4B3D321966}">
      <dsp:nvSpPr>
        <dsp:cNvPr id="0" name=""/>
        <dsp:cNvSpPr/>
      </dsp:nvSpPr>
      <dsp:spPr>
        <a:xfrm>
          <a:off x="304800" y="0"/>
          <a:ext cx="3733800" cy="3733800"/>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53819C-D206-4CC1-A53E-58032A049A46}">
      <dsp:nvSpPr>
        <dsp:cNvPr id="0" name=""/>
        <dsp:cNvSpPr/>
      </dsp:nvSpPr>
      <dsp:spPr>
        <a:xfrm>
          <a:off x="659511" y="354711"/>
          <a:ext cx="1456182" cy="145618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WHAT  YOU ARE SAYING ABOUT YOURSELF</a:t>
          </a:r>
        </a:p>
      </dsp:txBody>
      <dsp:txXfrm>
        <a:off x="730596" y="425796"/>
        <a:ext cx="1314012" cy="1314012"/>
      </dsp:txXfrm>
    </dsp:sp>
    <dsp:sp modelId="{FA9F57BB-7C26-4867-9A0E-EC274CCB5AC0}">
      <dsp:nvSpPr>
        <dsp:cNvPr id="0" name=""/>
        <dsp:cNvSpPr/>
      </dsp:nvSpPr>
      <dsp:spPr>
        <a:xfrm>
          <a:off x="2227707" y="354711"/>
          <a:ext cx="1456182" cy="145618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WHAT  YOUR OPPONENT(S) ARE SAYING ABOUT THEMSELVES</a:t>
          </a:r>
        </a:p>
      </dsp:txBody>
      <dsp:txXfrm>
        <a:off x="2298792" y="425796"/>
        <a:ext cx="1314012" cy="1314012"/>
      </dsp:txXfrm>
    </dsp:sp>
    <dsp:sp modelId="{8F7AA1FF-E0B0-4ACA-8490-AE2AA2A6EC5B}">
      <dsp:nvSpPr>
        <dsp:cNvPr id="0" name=""/>
        <dsp:cNvSpPr/>
      </dsp:nvSpPr>
      <dsp:spPr>
        <a:xfrm>
          <a:off x="659511" y="1922907"/>
          <a:ext cx="1456182" cy="145618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WHAT  YOU ARE SAYING ABOUT  YOUR OPPONENTS</a:t>
          </a:r>
        </a:p>
      </dsp:txBody>
      <dsp:txXfrm>
        <a:off x="730596" y="1993992"/>
        <a:ext cx="1314012" cy="1314012"/>
      </dsp:txXfrm>
    </dsp:sp>
    <dsp:sp modelId="{6FDC7D75-D6E6-499D-9FE5-5C9F6100383F}">
      <dsp:nvSpPr>
        <dsp:cNvPr id="0" name=""/>
        <dsp:cNvSpPr/>
      </dsp:nvSpPr>
      <dsp:spPr>
        <a:xfrm>
          <a:off x="2227707" y="1922907"/>
          <a:ext cx="1456182" cy="145618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WHAT  YOUR OPPONENT(S) ARE SAYING ABOUT YOU</a:t>
          </a:r>
        </a:p>
      </dsp:txBody>
      <dsp:txXfrm>
        <a:off x="2298792" y="1993992"/>
        <a:ext cx="1314012" cy="1314012"/>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033CF74-AE1B-4F9E-A01E-BB0FC9E1FB5F}" type="datetimeFigureOut">
              <a:rPr lang="en-US" smtClean="0"/>
              <a:t>3/12/2018</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818154A-ECD1-4529-867F-D8DC0A0FBBC0}" type="slidenum">
              <a:rPr lang="en-US" smtClean="0"/>
              <a:t>‹#›</a:t>
            </a:fld>
            <a:endParaRPr lang="en-US" dirty="0"/>
          </a:p>
        </p:txBody>
      </p:sp>
    </p:spTree>
    <p:extLst>
      <p:ext uri="{BB962C8B-B14F-4D97-AF65-F5344CB8AC3E}">
        <p14:creationId xmlns:p14="http://schemas.microsoft.com/office/powerpoint/2010/main" val="3584250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7818154A-ECD1-4529-867F-D8DC0A0FBBC0}" type="slidenum">
              <a:rPr lang="en-US" smtClean="0"/>
              <a:t>12</a:t>
            </a:fld>
            <a:endParaRPr lang="en-US" dirty="0"/>
          </a:p>
        </p:txBody>
      </p:sp>
    </p:spTree>
    <p:extLst>
      <p:ext uri="{BB962C8B-B14F-4D97-AF65-F5344CB8AC3E}">
        <p14:creationId xmlns:p14="http://schemas.microsoft.com/office/powerpoint/2010/main" val="252421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18154A-ECD1-4529-867F-D8DC0A0FBBC0}"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1670136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solidFill>
                  <a:prstClr val="black"/>
                </a:solidFill>
              </a:rPr>
              <a:pPr/>
              <a:t>82</a:t>
            </a:fld>
            <a:endParaRPr lang="en-US" dirty="0">
              <a:solidFill>
                <a:prstClr val="black"/>
              </a:solidFill>
            </a:endParaRPr>
          </a:p>
        </p:txBody>
      </p:sp>
    </p:spTree>
    <p:extLst>
      <p:ext uri="{BB962C8B-B14F-4D97-AF65-F5344CB8AC3E}">
        <p14:creationId xmlns:p14="http://schemas.microsoft.com/office/powerpoint/2010/main" val="21805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65" indent="-291165">
              <a:buFont typeface="+mj-lt"/>
              <a:buAutoNum type="romanUcPeriod"/>
            </a:pPr>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solidFill>
                  <a:prstClr val="black"/>
                </a:solidFill>
              </a:rPr>
              <a:pPr/>
              <a:t>83</a:t>
            </a:fld>
            <a:endParaRPr lang="en-US" dirty="0">
              <a:solidFill>
                <a:prstClr val="black"/>
              </a:solidFill>
            </a:endParaRPr>
          </a:p>
        </p:txBody>
      </p:sp>
    </p:spTree>
    <p:extLst>
      <p:ext uri="{BB962C8B-B14F-4D97-AF65-F5344CB8AC3E}">
        <p14:creationId xmlns:p14="http://schemas.microsoft.com/office/powerpoint/2010/main" val="3319981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65" indent="-291165">
              <a:buFont typeface="+mj-lt"/>
              <a:buAutoNum type="romanUcPeriod"/>
            </a:pPr>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solidFill>
                  <a:prstClr val="black"/>
                </a:solidFill>
              </a:rPr>
              <a:pPr/>
              <a:t>84</a:t>
            </a:fld>
            <a:endParaRPr lang="en-US" dirty="0">
              <a:solidFill>
                <a:prstClr val="black"/>
              </a:solidFill>
            </a:endParaRPr>
          </a:p>
        </p:txBody>
      </p:sp>
    </p:spTree>
    <p:extLst>
      <p:ext uri="{BB962C8B-B14F-4D97-AF65-F5344CB8AC3E}">
        <p14:creationId xmlns:p14="http://schemas.microsoft.com/office/powerpoint/2010/main" val="2858175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65" indent="-291165">
              <a:buFont typeface="+mj-lt"/>
              <a:buAutoNum type="romanUcPeriod"/>
            </a:pPr>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solidFill>
                  <a:prstClr val="black"/>
                </a:solidFill>
              </a:rPr>
              <a:pPr/>
              <a:t>85</a:t>
            </a:fld>
            <a:endParaRPr lang="en-US" dirty="0">
              <a:solidFill>
                <a:prstClr val="black"/>
              </a:solidFill>
            </a:endParaRPr>
          </a:p>
        </p:txBody>
      </p:sp>
    </p:spTree>
    <p:extLst>
      <p:ext uri="{BB962C8B-B14F-4D97-AF65-F5344CB8AC3E}">
        <p14:creationId xmlns:p14="http://schemas.microsoft.com/office/powerpoint/2010/main" val="3992044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65" indent="-291165">
              <a:buFont typeface="+mj-lt"/>
              <a:buAutoNum type="romanUcPeriod"/>
            </a:pPr>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solidFill>
                  <a:prstClr val="black"/>
                </a:solidFill>
              </a:rPr>
              <a:pPr/>
              <a:t>86</a:t>
            </a:fld>
            <a:endParaRPr lang="en-US" dirty="0">
              <a:solidFill>
                <a:prstClr val="black"/>
              </a:solidFill>
            </a:endParaRPr>
          </a:p>
        </p:txBody>
      </p:sp>
    </p:spTree>
    <p:extLst>
      <p:ext uri="{BB962C8B-B14F-4D97-AF65-F5344CB8AC3E}">
        <p14:creationId xmlns:p14="http://schemas.microsoft.com/office/powerpoint/2010/main" val="681181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65" indent="-291165">
              <a:buFont typeface="+mj-lt"/>
              <a:buAutoNum type="romanUcPeriod"/>
            </a:pPr>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solidFill>
                  <a:prstClr val="black"/>
                </a:solidFill>
              </a:rPr>
              <a:pPr/>
              <a:t>87</a:t>
            </a:fld>
            <a:endParaRPr lang="en-US" dirty="0">
              <a:solidFill>
                <a:prstClr val="black"/>
              </a:solidFill>
            </a:endParaRPr>
          </a:p>
        </p:txBody>
      </p:sp>
    </p:spTree>
    <p:extLst>
      <p:ext uri="{BB962C8B-B14F-4D97-AF65-F5344CB8AC3E}">
        <p14:creationId xmlns:p14="http://schemas.microsoft.com/office/powerpoint/2010/main" val="1610510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65" indent="-291165">
              <a:buFont typeface="+mj-lt"/>
              <a:buAutoNum type="romanUcPeriod"/>
            </a:pPr>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solidFill>
                  <a:prstClr val="black"/>
                </a:solidFill>
              </a:rPr>
              <a:pPr/>
              <a:t>88</a:t>
            </a:fld>
            <a:endParaRPr lang="en-US" dirty="0">
              <a:solidFill>
                <a:prstClr val="black"/>
              </a:solidFill>
            </a:endParaRPr>
          </a:p>
        </p:txBody>
      </p:sp>
    </p:spTree>
    <p:extLst>
      <p:ext uri="{BB962C8B-B14F-4D97-AF65-F5344CB8AC3E}">
        <p14:creationId xmlns:p14="http://schemas.microsoft.com/office/powerpoint/2010/main" val="3081078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65" indent="-291165">
              <a:buFont typeface="+mj-lt"/>
              <a:buAutoNum type="romanUcPeriod"/>
            </a:pPr>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solidFill>
                  <a:prstClr val="black"/>
                </a:solidFill>
              </a:rPr>
              <a:pPr/>
              <a:t>89</a:t>
            </a:fld>
            <a:endParaRPr lang="en-US" dirty="0">
              <a:solidFill>
                <a:prstClr val="black"/>
              </a:solidFill>
            </a:endParaRPr>
          </a:p>
        </p:txBody>
      </p:sp>
    </p:spTree>
    <p:extLst>
      <p:ext uri="{BB962C8B-B14F-4D97-AF65-F5344CB8AC3E}">
        <p14:creationId xmlns:p14="http://schemas.microsoft.com/office/powerpoint/2010/main" val="3687694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solidFill>
                  <a:prstClr val="black"/>
                </a:solidFill>
              </a:rPr>
              <a:pPr/>
              <a:t>90</a:t>
            </a:fld>
            <a:endParaRPr lang="en-US" dirty="0">
              <a:solidFill>
                <a:prstClr val="black"/>
              </a:solidFill>
            </a:endParaRPr>
          </a:p>
        </p:txBody>
      </p:sp>
    </p:spTree>
    <p:extLst>
      <p:ext uri="{BB962C8B-B14F-4D97-AF65-F5344CB8AC3E}">
        <p14:creationId xmlns:p14="http://schemas.microsoft.com/office/powerpoint/2010/main" val="4153643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18154A-ECD1-4529-867F-D8DC0A0FBBC0}"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1670136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Kellie Todd Griffin and all who participated in the planning of the event</a:t>
            </a:r>
          </a:p>
          <a:p>
            <a:r>
              <a:rPr lang="en-US" dirty="0" smtClean="0"/>
              <a:t>Timely given the current climate in this country when black women are reclaiming our bodies and our time and wielding our power to change and transform future generations. </a:t>
            </a:r>
          </a:p>
          <a:p>
            <a:endParaRPr lang="en-US" dirty="0"/>
          </a:p>
          <a:p>
            <a:r>
              <a:rPr lang="en-US" dirty="0" smtClean="0"/>
              <a:t>When I started to the volumes of data gathered about us, I was hopeful for about a minute that we were making significant progress on a few fronts. More black women are insured. The number of Black women graduating from college continues to increase. We are starting more businesses. But…the data tells a story. A story about the history of racism and discrimination in this country. It would take us over 250 years to build the wealth that white people have today because of slavery and the Jim Crow era, and now, mass incarceration. But we endure, ladies, we endure. And that is why we are still here.</a:t>
            </a:r>
          </a:p>
          <a:p>
            <a:endParaRPr lang="en-US" dirty="0"/>
          </a:p>
          <a:p>
            <a:endParaRPr lang="en-US" dirty="0"/>
          </a:p>
        </p:txBody>
      </p:sp>
      <p:sp>
        <p:nvSpPr>
          <p:cNvPr id="4" name="Slide Number Placeholder 3"/>
          <p:cNvSpPr>
            <a:spLocks noGrp="1"/>
          </p:cNvSpPr>
          <p:nvPr>
            <p:ph type="sldNum" sz="quarter" idx="10"/>
          </p:nvPr>
        </p:nvSpPr>
        <p:spPr/>
        <p:txBody>
          <a:bodyPr/>
          <a:lstStyle/>
          <a:p>
            <a:fld id="{7818154A-ECD1-4529-867F-D8DC0A0FBBC0}"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2540242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18154A-ECD1-4529-867F-D8DC0A0FBBC0}"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1372396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84% that do have health coverage, we still die from the most preventable causes of death at a much higher rate than any other ethnic group</a:t>
            </a:r>
          </a:p>
          <a:p>
            <a:endParaRPr lang="en-US" dirty="0"/>
          </a:p>
          <a:p>
            <a:r>
              <a:rPr lang="en-US" dirty="0" smtClean="0"/>
              <a:t>However, we still tend to be employed in fields that pay lower wages</a:t>
            </a:r>
          </a:p>
          <a:p>
            <a:endParaRPr lang="en-US" dirty="0"/>
          </a:p>
          <a:p>
            <a:r>
              <a:rPr lang="en-US" dirty="0" smtClean="0"/>
              <a:t>But, we still struggle because of barriers to like the inability to tap into networks that will enable us to grow our businesses</a:t>
            </a:r>
          </a:p>
          <a:p>
            <a:endParaRPr lang="en-US" dirty="0"/>
          </a:p>
          <a:p>
            <a:r>
              <a:rPr lang="en-US" dirty="0" smtClean="0"/>
              <a:t>Because of inequities in education, workforce development, access to healthcare, affordable housing, childcare, and economic mobility, the poverty rate among black women of all ages continues to impact the vitality of our communities </a:t>
            </a:r>
          </a:p>
          <a:p>
            <a:endParaRPr lang="en-US" dirty="0"/>
          </a:p>
          <a:p>
            <a:r>
              <a:rPr lang="en-US" dirty="0" smtClean="0"/>
              <a:t>This is not only a moral issue. According to Health Equity Now, a study of racial inequity in the Sacramento region that was released by PolicyLink just last week, this is an economic issue that in this region alone, contributes to a $29 billion dollar loss of economic opportunity.</a:t>
            </a:r>
            <a:endParaRPr lang="en-US" dirty="0"/>
          </a:p>
        </p:txBody>
      </p:sp>
      <p:sp>
        <p:nvSpPr>
          <p:cNvPr id="4" name="Slide Number Placeholder 3"/>
          <p:cNvSpPr>
            <a:spLocks noGrp="1"/>
          </p:cNvSpPr>
          <p:nvPr>
            <p:ph type="sldNum" sz="quarter" idx="10"/>
          </p:nvPr>
        </p:nvSpPr>
        <p:spPr/>
        <p:txBody>
          <a:bodyPr/>
          <a:lstStyle/>
          <a:p>
            <a:fld id="{7818154A-ECD1-4529-867F-D8DC0A0FBBC0}"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3703634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the ACA, almost </a:t>
            </a:r>
            <a:r>
              <a:rPr lang="en-US" dirty="0"/>
              <a:t>25% of </a:t>
            </a:r>
            <a:r>
              <a:rPr lang="en-US" dirty="0" smtClean="0"/>
              <a:t>black women were </a:t>
            </a:r>
            <a:r>
              <a:rPr lang="en-US" dirty="0"/>
              <a:t>uninsured compared to 14% of </a:t>
            </a:r>
            <a:r>
              <a:rPr lang="en-US" dirty="0" smtClean="0"/>
              <a:t>white women. By late 2015, the rate of uninsured black women fell to 10.8 %</a:t>
            </a:r>
          </a:p>
          <a:p>
            <a:r>
              <a:rPr lang="en-US" dirty="0" smtClean="0"/>
              <a:t>• </a:t>
            </a:r>
            <a:r>
              <a:rPr lang="en-US" dirty="0"/>
              <a:t>Low-birth weight: The African American rate of 12% is twice the White rate of 6%.</a:t>
            </a:r>
          </a:p>
          <a:p>
            <a:r>
              <a:rPr lang="en-US" dirty="0"/>
              <a:t>• High infant mortality: African American infant mortality rates are more than 2.5 times </a:t>
            </a:r>
            <a:r>
              <a:rPr lang="en-US" dirty="0" smtClean="0"/>
              <a:t>greater than </a:t>
            </a:r>
            <a:r>
              <a:rPr lang="en-US" dirty="0"/>
              <a:t>for </a:t>
            </a:r>
            <a:r>
              <a:rPr lang="en-US" dirty="0" smtClean="0"/>
              <a:t>Whites</a:t>
            </a:r>
          </a:p>
          <a:p>
            <a:r>
              <a:rPr lang="en-US" dirty="0" smtClean="0"/>
              <a:t>Maternal mortality of black women is 26.4% compared to 7.3% for all other ethnic groups</a:t>
            </a:r>
          </a:p>
          <a:p>
            <a:r>
              <a:rPr lang="en-US" dirty="0" smtClean="0"/>
              <a:t>• Suffer disproportionately from chronic diseases</a:t>
            </a:r>
          </a:p>
          <a:p>
            <a:r>
              <a:rPr lang="en-US" dirty="0" smtClean="0"/>
              <a:t>Access to primary care is a problem—they might have solved the coverage issue, but there are folks here in Sacramento who cannot access the care available in their own neighborhoods</a:t>
            </a:r>
            <a:endParaRPr lang="en-US" dirty="0"/>
          </a:p>
          <a:p>
            <a:r>
              <a:rPr lang="en-US" dirty="0" smtClean="0"/>
              <a:t>While </a:t>
            </a:r>
            <a:r>
              <a:rPr lang="en-US" dirty="0"/>
              <a:t>African Americans represent 6% of California’s population, they represent only 3.2% of California’s physicians</a:t>
            </a:r>
          </a:p>
          <a:p>
            <a:r>
              <a:rPr lang="en-US" dirty="0" smtClean="0"/>
              <a:t>Fund </a:t>
            </a:r>
            <a:r>
              <a:rPr lang="en-US" dirty="0"/>
              <a:t>the replication of programs like the Black Child Legacy Campaign—Sacramento County committed $6 million dollars to reduce African-American Infant Child Deaths by much as 20% by the year 2020 and the pre-term birth initiative in the central valley </a:t>
            </a:r>
            <a:endParaRPr lang="en-US" dirty="0" smtClean="0"/>
          </a:p>
          <a:p>
            <a:r>
              <a:rPr lang="en-US" dirty="0" smtClean="0"/>
              <a:t>Examine the impact of geographic managed care on access </a:t>
            </a:r>
          </a:p>
          <a:p>
            <a:r>
              <a:rPr lang="en-US" dirty="0" smtClean="0"/>
              <a:t>Invest in pipeline programs to increase </a:t>
            </a:r>
            <a:r>
              <a:rPr lang="en-US" dirty="0"/>
              <a:t>the numbers of African American physicians and other </a:t>
            </a:r>
            <a:r>
              <a:rPr lang="en-US" dirty="0" smtClean="0"/>
              <a:t>health care </a:t>
            </a:r>
            <a:r>
              <a:rPr lang="en-US" dirty="0"/>
              <a:t>professionals. </a:t>
            </a:r>
            <a:r>
              <a:rPr lang="en-US" dirty="0" smtClean="0"/>
              <a:t>Advocate for more community-based clinics in high-need areas to make primary care more accessible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818154A-ECD1-4529-867F-D8DC0A0FBBC0}"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3812222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695325"/>
            <a:ext cx="4648200" cy="3486150"/>
          </a:xfrm>
        </p:spPr>
      </p:sp>
      <p:sp>
        <p:nvSpPr>
          <p:cNvPr id="3" name="Notes Placeholder 2"/>
          <p:cNvSpPr>
            <a:spLocks noGrp="1"/>
          </p:cNvSpPr>
          <p:nvPr>
            <p:ph type="body" idx="1"/>
          </p:nvPr>
        </p:nvSpPr>
        <p:spPr/>
        <p:txBody>
          <a:bodyPr/>
          <a:lstStyle/>
          <a:p>
            <a:r>
              <a:rPr lang="en-US" dirty="0" smtClean="0"/>
              <a:t>The more education you have, the less likely that you will live in poverty. In fact, in CA,  you are 64% less likely to live in poverty even if you have only two years of higher  education compared to those with just a high school diploma. </a:t>
            </a:r>
          </a:p>
          <a:p>
            <a:r>
              <a:rPr lang="en-US" dirty="0" smtClean="0"/>
              <a:t>Because of a lack </a:t>
            </a:r>
            <a:r>
              <a:rPr lang="en-US" dirty="0"/>
              <a:t>of generational wealth and family </a:t>
            </a:r>
            <a:r>
              <a:rPr lang="en-US" dirty="0" smtClean="0"/>
              <a:t>support, Black Women take on more student debt than any other group and are three times more likely to default on student loans than white women. Gender and ethnic biases perpetuate a lack of leadership in academia which leads to a lack of role models.</a:t>
            </a:r>
          </a:p>
          <a:p>
            <a:r>
              <a:rPr lang="en-US" dirty="0" smtClean="0"/>
              <a:t>Make </a:t>
            </a:r>
            <a:r>
              <a:rPr lang="en-US" dirty="0"/>
              <a:t>sure that students are prepared by providing equitable access to high-quality preschool, an indicator of success in </a:t>
            </a:r>
            <a:r>
              <a:rPr lang="en-US" dirty="0" smtClean="0"/>
              <a:t>school. There are reasons why the grade-level literacy rate for CA students is so low—the lack of investment in pre-school for all, the fact that kindergarten is not compulsory. </a:t>
            </a:r>
            <a:endParaRPr lang="en-US" dirty="0"/>
          </a:p>
          <a:p>
            <a:r>
              <a:rPr lang="en-US" dirty="0" smtClean="0"/>
              <a:t>Bring back and fund programs like Healthy Start that had strong outcomes</a:t>
            </a:r>
          </a:p>
          <a:p>
            <a:r>
              <a:rPr lang="en-US" dirty="0" smtClean="0"/>
              <a:t>Continue the pressure on the State of California to fund the public higher education system to make college more accessible to greater numbers of CA’s students</a:t>
            </a:r>
          </a:p>
          <a:p>
            <a:r>
              <a:rPr lang="en-US" dirty="0" smtClean="0"/>
              <a:t>Fund more scholarships that encourage black women to study STEAM fields</a:t>
            </a:r>
          </a:p>
          <a:p>
            <a:r>
              <a:rPr lang="en-US" dirty="0" smtClean="0"/>
              <a:t>Institute student loan forgiveness for certain professions in high need populations like teachers or medical professionals to close the gender and racial gaps</a:t>
            </a:r>
          </a:p>
          <a:p>
            <a:r>
              <a:rPr lang="en-US" dirty="0" smtClean="0"/>
              <a:t>Address hiring and promoting Black women faculty by requiring training on implicit bias throughout the public higher education system in CA</a:t>
            </a:r>
          </a:p>
          <a:p>
            <a:r>
              <a:rPr lang="en-US" dirty="0" smtClean="0"/>
              <a:t>Invest in mentorship and internship programs that build leadership pipelines for young black women</a:t>
            </a:r>
          </a:p>
          <a:p>
            <a:endParaRPr lang="en-US" dirty="0"/>
          </a:p>
        </p:txBody>
      </p:sp>
      <p:sp>
        <p:nvSpPr>
          <p:cNvPr id="4" name="Slide Number Placeholder 3"/>
          <p:cNvSpPr>
            <a:spLocks noGrp="1"/>
          </p:cNvSpPr>
          <p:nvPr>
            <p:ph type="sldNum" sz="quarter" idx="10"/>
          </p:nvPr>
        </p:nvSpPr>
        <p:spPr/>
        <p:txBody>
          <a:bodyPr/>
          <a:lstStyle/>
          <a:p>
            <a:fld id="{7818154A-ECD1-4529-867F-D8DC0A0FBBC0}"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679015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of racial and gender bias and discriminatory practices in hiring and upward mobility in the workplace, black women are starting businesses at a higher rate than any other ethnic group. </a:t>
            </a:r>
          </a:p>
          <a:p>
            <a:r>
              <a:rPr lang="en-US" dirty="0" smtClean="0"/>
              <a:t>Inequitable access to capital inhibits growth of market share and the ability to compete in the market place.</a:t>
            </a:r>
          </a:p>
          <a:p>
            <a:endParaRPr lang="en-US" dirty="0"/>
          </a:p>
          <a:p>
            <a:r>
              <a:rPr lang="en-US" dirty="0" smtClean="0"/>
              <a:t>Fund entrepreneurship programs with a specific focus on investment in black women-owned businesses</a:t>
            </a:r>
          </a:p>
          <a:p>
            <a:r>
              <a:rPr lang="en-US" dirty="0" smtClean="0"/>
              <a:t>Ensure that any city, county or local contractors meet procurement clauses that provide equitable access to marginalized groups like black women AND</a:t>
            </a:r>
          </a:p>
          <a:p>
            <a:r>
              <a:rPr lang="en-US" dirty="0" smtClean="0"/>
              <a:t>Create incentives for contractors to hire black women-owned businesses </a:t>
            </a:r>
          </a:p>
          <a:p>
            <a:r>
              <a:rPr lang="en-US" dirty="0" smtClean="0"/>
              <a:t>Equal does not mean equitable—equal assumes that we all start from the same point with the same advantages; equitable means the removal of barriers that make it difficult for marginalized groups to compete. It means that black women should get more because we need it to correct generations of structural racism and sexism</a:t>
            </a:r>
            <a:endParaRPr lang="en-US" dirty="0"/>
          </a:p>
        </p:txBody>
      </p:sp>
      <p:sp>
        <p:nvSpPr>
          <p:cNvPr id="4" name="Slide Number Placeholder 3"/>
          <p:cNvSpPr>
            <a:spLocks noGrp="1"/>
          </p:cNvSpPr>
          <p:nvPr>
            <p:ph type="sldNum" sz="quarter" idx="10"/>
          </p:nvPr>
        </p:nvSpPr>
        <p:spPr/>
        <p:txBody>
          <a:bodyPr/>
          <a:lstStyle/>
          <a:p>
            <a:fld id="{7818154A-ECD1-4529-867F-D8DC0A0FBBC0}"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67695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More </a:t>
            </a:r>
            <a:r>
              <a:rPr lang="en-US" dirty="0"/>
              <a:t>than three out of ten Millennials (31.5%) live below the poverty line</a:t>
            </a:r>
          </a:p>
          <a:p>
            <a:pPr lvl="1"/>
            <a:r>
              <a:rPr lang="en-US" dirty="0"/>
              <a:t>About one-fifth of black women aged 65 and older live below the poverty line</a:t>
            </a:r>
          </a:p>
          <a:p>
            <a:pPr marL="326121" lvl="1"/>
            <a:endParaRPr lang="en-US" dirty="0"/>
          </a:p>
          <a:p>
            <a:endParaRPr lang="en-US" dirty="0"/>
          </a:p>
          <a:p>
            <a:r>
              <a:rPr lang="en-US" dirty="0" smtClean="0"/>
              <a:t>Ensure that SNAP, Temporary Assistance to Needy Families not only continue, but also educate and inform those who are eligible but not receiving those benefits</a:t>
            </a:r>
            <a:endParaRPr lang="en-US" dirty="0"/>
          </a:p>
          <a:p>
            <a:r>
              <a:rPr lang="en-US" dirty="0" smtClean="0"/>
              <a:t>Preserve the CA EITC and continue </a:t>
            </a:r>
            <a:r>
              <a:rPr lang="en-US" dirty="0"/>
              <a:t>to advocate for higher income thresholds so that more low income families qualify</a:t>
            </a:r>
          </a:p>
          <a:p>
            <a:r>
              <a:rPr lang="en-US" dirty="0" smtClean="0"/>
              <a:t>EITC is still one of the most effective anti-poverty programs that has bipartisan support. Last year over 330,000 CA families received over $170 million in CA EITC refunds that were used to start businesses, pay down debt, purchase transportation to get to work, and move to better neighborhoods</a:t>
            </a:r>
            <a:endParaRPr lang="en-US" dirty="0"/>
          </a:p>
          <a:p>
            <a:r>
              <a:rPr lang="en-US" dirty="0" smtClean="0"/>
              <a:t>Equal pay for equal work– that alone would cut the poverty rate for all working women in half according to the Institute for Women’s policy research </a:t>
            </a:r>
          </a:p>
          <a:p>
            <a:r>
              <a:rPr lang="en-US" dirty="0" smtClean="0"/>
              <a:t>Get rid of the CalWORKS (CA Work Opportunity and Responsibility to Kids) asset test--max $2k in the bank if you are under 60yo and a car worth less than $9,500  A study done in 2015 by Howard University researchers show that the asset test provides a disincentive for families to save; forces families to use alternative financial institutions that cost them more; and it is a waste of taxpayer dollars because the amount of savings that CalWORKS recipients would have is less than the cost to administer the program</a:t>
            </a:r>
            <a:endParaRPr lang="en-US" dirty="0"/>
          </a:p>
          <a:p>
            <a:endParaRPr lang="en-US" dirty="0"/>
          </a:p>
        </p:txBody>
      </p:sp>
      <p:sp>
        <p:nvSpPr>
          <p:cNvPr id="4" name="Slide Number Placeholder 3"/>
          <p:cNvSpPr>
            <a:spLocks noGrp="1"/>
          </p:cNvSpPr>
          <p:nvPr>
            <p:ph type="sldNum" sz="quarter" idx="10"/>
          </p:nvPr>
        </p:nvSpPr>
        <p:spPr/>
        <p:txBody>
          <a:bodyPr/>
          <a:lstStyle/>
          <a:p>
            <a:fld id="{7818154A-ECD1-4529-867F-D8DC0A0FBBC0}"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26897977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4114800" y="6172200"/>
            <a:ext cx="2476500" cy="476250"/>
          </a:xfrm>
        </p:spPr>
        <p:txBody>
          <a:bodyPr/>
          <a:lstStyle/>
          <a:p>
            <a:fld id="{D4570ACB-1FAB-433D-8209-7CE409AF1357}" type="datetime1">
              <a:rPr lang="en-US" smtClean="0"/>
              <a:t>3/12/2018</a:t>
            </a:fld>
            <a:endParaRPr lang="en-US" dirty="0"/>
          </a:p>
        </p:txBody>
      </p:sp>
      <p:sp>
        <p:nvSpPr>
          <p:cNvPr id="17" name="Footer Placeholder 16"/>
          <p:cNvSpPr>
            <a:spLocks noGrp="1"/>
          </p:cNvSpPr>
          <p:nvPr>
            <p:ph type="ftr" sz="quarter" idx="11"/>
          </p:nvPr>
        </p:nvSpPr>
        <p:spPr>
          <a:xfrm>
            <a:off x="228600" y="6172200"/>
            <a:ext cx="3733800" cy="457200"/>
          </a:xfrm>
        </p:spPr>
        <p:txBody>
          <a:bodyPr/>
          <a:lstStyle/>
          <a:p>
            <a:r>
              <a:rPr lang="en-US" dirty="0" smtClean="0"/>
              <a:t>The State of Black Women in California</a:t>
            </a:r>
          </a:p>
        </p:txBody>
      </p:sp>
      <p:sp>
        <p:nvSpPr>
          <p:cNvPr id="29" name="Slide Number Placeholder 28"/>
          <p:cNvSpPr>
            <a:spLocks noGrp="1"/>
          </p:cNvSpPr>
          <p:nvPr>
            <p:ph type="sldNum" sz="quarter" idx="12"/>
          </p:nvPr>
        </p:nvSpPr>
        <p:spPr>
          <a:xfrm>
            <a:off x="8458200" y="6172200"/>
            <a:ext cx="457200" cy="457200"/>
          </a:xfrm>
        </p:spPr>
        <p:txBody>
          <a:bodyPr lIns="0" tIns="0" rIns="0" bIns="0">
            <a:noAutofit/>
          </a:bodyPr>
          <a:lstStyle>
            <a:lvl1pPr>
              <a:defRPr sz="1400">
                <a:solidFill>
                  <a:srgbClr val="FFFFFF"/>
                </a:solidFill>
              </a:defRPr>
            </a:lvl1pPr>
          </a:lstStyle>
          <a:p>
            <a:fld id="{6F42FDE4-A7DD-41A7-A0A6-9B649FB43336}" type="slidenum">
              <a:rPr kumimoji="0" lang="en-US" smtClean="0"/>
              <a:t>‹#›</a:t>
            </a:fld>
            <a:endParaRPr kumimoji="0" lang="en-US" sz="1400" dirty="0">
              <a:solidFill>
                <a:srgbClr val="FFFFFF"/>
              </a:solidFill>
            </a:endParaRPr>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62261"/>
            <a:ext cx="639616" cy="1334459"/>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77000" y="6096000"/>
            <a:ext cx="2468880" cy="548387"/>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E5B29D8-70C0-45F3-A208-E0FEF9DB4EA3}" type="datetime1">
              <a:rPr lang="en-US" smtClean="0"/>
              <a:t>3/12/2018</a:t>
            </a:fld>
            <a:endParaRPr lang="en-US" dirty="0"/>
          </a:p>
        </p:txBody>
      </p:sp>
      <p:sp>
        <p:nvSpPr>
          <p:cNvPr id="5" name="Footer Placeholder 4"/>
          <p:cNvSpPr>
            <a:spLocks noGrp="1"/>
          </p:cNvSpPr>
          <p:nvPr>
            <p:ph type="ftr" sz="quarter" idx="11"/>
          </p:nvPr>
        </p:nvSpPr>
        <p:spPr>
          <a:xfrm>
            <a:off x="762000" y="6172200"/>
            <a:ext cx="3733800" cy="457200"/>
          </a:xfrm>
        </p:spPr>
        <p:txBody>
          <a:bodyPr/>
          <a:lstStyle/>
          <a:p>
            <a:r>
              <a:rPr lang="en-US" dirty="0" smtClean="0"/>
              <a:t>The State of Black Women in California</a:t>
            </a:r>
          </a:p>
        </p:txBody>
      </p:sp>
      <p:sp>
        <p:nvSpPr>
          <p:cNvPr id="6" name="Slide Number Placeholder 5"/>
          <p:cNvSpPr>
            <a:spLocks noGrp="1"/>
          </p:cNvSpPr>
          <p:nvPr>
            <p:ph type="sldNum" sz="quarter" idx="12"/>
          </p:nvPr>
        </p:nvSpPr>
        <p:spPr/>
        <p:txBody>
          <a:bodyPr/>
          <a:lstStyle/>
          <a:p>
            <a:fld id="{6F42FDE4-A7DD-41A7-A0A6-9B649FB43336}" type="slidenum">
              <a:rPr kumimoji="0" lang="en-US" smtClean="0"/>
              <a:t>‹#›</a:t>
            </a:fld>
            <a:endParaRPr kumimoji="0"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56150F7-2D16-4C03-8CC9-F70DE45C683B}" type="datetime1">
              <a:rPr lang="en-US" smtClean="0"/>
              <a:t>3/12/2018</a:t>
            </a:fld>
            <a:endParaRPr lang="en-US" dirty="0"/>
          </a:p>
        </p:txBody>
      </p:sp>
      <p:sp>
        <p:nvSpPr>
          <p:cNvPr id="5" name="Footer Placeholder 4"/>
          <p:cNvSpPr>
            <a:spLocks noGrp="1"/>
          </p:cNvSpPr>
          <p:nvPr>
            <p:ph type="ftr" sz="quarter" idx="11"/>
          </p:nvPr>
        </p:nvSpPr>
        <p:spPr/>
        <p:txBody>
          <a:bodyPr/>
          <a:lstStyle/>
          <a:p>
            <a:r>
              <a:rPr lang="en-US" dirty="0" smtClean="0"/>
              <a:t>The State of Black Women in California</a:t>
            </a:r>
          </a:p>
        </p:txBody>
      </p:sp>
      <p:sp>
        <p:nvSpPr>
          <p:cNvPr id="6" name="Slide Number Placeholder 5"/>
          <p:cNvSpPr>
            <a:spLocks noGrp="1"/>
          </p:cNvSpPr>
          <p:nvPr>
            <p:ph type="sldNum" sz="quarter" idx="12"/>
          </p:nvPr>
        </p:nvSpPr>
        <p:spPr/>
        <p:txBody>
          <a:bodyPr/>
          <a:lstStyle/>
          <a:p>
            <a:fld id="{6F42FDE4-A7DD-41A7-A0A6-9B649FB43336}" type="slidenum">
              <a:rPr kumimoji="0" lang="en-US" smtClean="0"/>
              <a:t>‹#›</a:t>
            </a:fld>
            <a:endParaRPr kumimoji="0"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0"/>
            <a:ext cx="9144000" cy="4748784"/>
          </a:xfrm>
          <a:prstGeom prst="rect">
            <a:avLst/>
          </a:prstGeom>
        </p:spPr>
      </p:pic>
      <p:sp>
        <p:nvSpPr>
          <p:cNvPr id="2" name="Title 1"/>
          <p:cNvSpPr>
            <a:spLocks noGrp="1"/>
          </p:cNvSpPr>
          <p:nvPr>
            <p:ph type="ctrTitle" hasCustomPrompt="1"/>
          </p:nvPr>
        </p:nvSpPr>
        <p:spPr>
          <a:xfrm>
            <a:off x="457200" y="436103"/>
            <a:ext cx="4114800" cy="2327735"/>
          </a:xfrm>
        </p:spPr>
        <p:txBody>
          <a:bodyPr>
            <a:noAutofit/>
          </a:bodyPr>
          <a:lstStyle>
            <a:lvl1pPr>
              <a:lnSpc>
                <a:spcPct val="95000"/>
              </a:lnSpc>
              <a:defRPr sz="3200" b="0" baseline="0">
                <a:solidFill>
                  <a:schemeClr val="bg1"/>
                </a:solidFill>
              </a:defRPr>
            </a:lvl1pPr>
          </a:lstStyle>
          <a:p>
            <a:r>
              <a:rPr lang="en-CA" smtClean="0"/>
              <a:t>Click to add title</a:t>
            </a:r>
          </a:p>
        </p:txBody>
      </p:sp>
      <p:sp>
        <p:nvSpPr>
          <p:cNvPr id="9" name="Text Placeholder 8"/>
          <p:cNvSpPr>
            <a:spLocks noGrp="1"/>
          </p:cNvSpPr>
          <p:nvPr>
            <p:ph type="body" sz="quarter" idx="10" hasCustomPrompt="1"/>
          </p:nvPr>
        </p:nvSpPr>
        <p:spPr>
          <a:xfrm>
            <a:off x="457200" y="2971800"/>
            <a:ext cx="4114800" cy="1233311"/>
          </a:xfrm>
        </p:spPr>
        <p:txBody>
          <a:bodyPr>
            <a:noAutofit/>
          </a:bodyPr>
          <a:lstStyle>
            <a:lvl1pPr marL="0" indent="0">
              <a:lnSpc>
                <a:spcPct val="100000"/>
              </a:lnSpc>
              <a:spcAft>
                <a:spcPct val="0"/>
              </a:spcAft>
              <a:buNone/>
              <a:defRPr sz="2000" baseline="0">
                <a:solidFill>
                  <a:schemeClr val="bg1"/>
                </a:solidFill>
              </a:defRPr>
            </a:lvl1pPr>
            <a:lvl2pPr marL="0" indent="0">
              <a:lnSpc>
                <a:spcPct val="100000"/>
              </a:lnSpc>
              <a:spcAft>
                <a:spcPct val="0"/>
              </a:spcAft>
              <a:buNone/>
              <a:defRPr sz="1900">
                <a:solidFill>
                  <a:schemeClr val="bg1"/>
                </a:solidFill>
              </a:defRPr>
            </a:lvl2pPr>
            <a:lvl3pPr marL="468000" indent="0">
              <a:buNone/>
              <a:defRPr/>
            </a:lvl3pPr>
          </a:lstStyle>
          <a:p>
            <a:pPr lvl="0"/>
            <a:r>
              <a:rPr lang="en-US" smtClean="0"/>
              <a:t>Click to add subtitle</a:t>
            </a:r>
          </a:p>
        </p:txBody>
      </p:sp>
      <p:pic>
        <p:nvPicPr>
          <p:cNvPr id="10" name="New picture"/>
          <p:cNvPicPr/>
          <p:nvPr/>
        </p:nvPicPr>
        <p:blipFill>
          <a:blip r:embed="rId3" cstate="print">
            <a:extLst>
              <a:ext uri="{28A0092B-C50C-407E-A947-70E740481C1C}">
                <a14:useLocalDpi xmlns:a14="http://schemas.microsoft.com/office/drawing/2010/main"/>
              </a:ext>
            </a:extLst>
          </a:blip>
          <a:srcRect/>
          <a:stretch>
            <a:fillRect/>
          </a:stretch>
        </p:blipFill>
        <p:spPr>
          <a:xfrm>
            <a:off x="0" y="5524500"/>
            <a:ext cx="6426200" cy="1346200"/>
          </a:xfrm>
          <a:prstGeom prst="rect">
            <a:avLst/>
          </a:prstGeom>
          <a:ln>
            <a:solidFill>
              <a:srgbClr val="FFFFFF">
                <a:alpha val="0"/>
              </a:srgbClr>
            </a:solidFill>
          </a:ln>
        </p:spPr>
      </p:pic>
    </p:spTree>
    <p:extLst>
      <p:ext uri="{BB962C8B-B14F-4D97-AF65-F5344CB8AC3E}">
        <p14:creationId xmlns:p14="http://schemas.microsoft.com/office/powerpoint/2010/main" val="211667286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5BD36294-2849-48A8-8531-5354CF3095D2}" type="slidenum">
              <a:rPr lang="en-US" smtClean="0">
                <a:solidFill>
                  <a:srgbClr val="FFCF52"/>
                </a:solidFill>
              </a:rPr>
              <a:pPr/>
              <a:t>‹#›</a:t>
            </a:fld>
            <a:endParaRPr lang="en-US" dirty="0">
              <a:solidFill>
                <a:srgbClr val="FFCF52"/>
              </a:solidFill>
            </a:endParaRPr>
          </a:p>
        </p:txBody>
      </p:sp>
      <p:sp>
        <p:nvSpPr>
          <p:cNvPr id="10" name="Content Placeholder 9"/>
          <p:cNvSpPr>
            <a:spLocks noGrp="1"/>
          </p:cNvSpPr>
          <p:nvPr>
            <p:ph sz="quarter" idx="12" hasCustomPrompt="1"/>
          </p:nvPr>
        </p:nvSpPr>
        <p:spPr/>
        <p:txBody>
          <a:bodyPr/>
          <a:lstStyle>
            <a:lvl2pPr>
              <a:defRPr/>
            </a:lvl2pPr>
            <a:lvl3pPr>
              <a:defRPr/>
            </a:lvl3pPr>
          </a:lstStyle>
          <a:p>
            <a:pPr lvl="0"/>
            <a:r>
              <a:rPr lang="en-CA" smtClean="0"/>
              <a:t>First Level Text</a:t>
            </a:r>
          </a:p>
          <a:p>
            <a:pPr lvl="1"/>
            <a:r>
              <a:rPr lang="en-CA" smtClean="0"/>
              <a:t>Second Level Text</a:t>
            </a:r>
          </a:p>
          <a:p>
            <a:pPr lvl="2"/>
            <a:r>
              <a:rPr lang="en-CA" smtClean="0"/>
              <a:t>Third Level Text</a:t>
            </a:r>
          </a:p>
          <a:p>
            <a:pPr lvl="3"/>
            <a:r>
              <a:rPr lang="en-CA" smtClean="0"/>
              <a:t>Fourth Level Text</a:t>
            </a:r>
          </a:p>
          <a:p>
            <a:pPr lvl="4"/>
            <a:r>
              <a:rPr lang="en-CA" smtClean="0"/>
              <a:t>Fifth Level Text</a:t>
            </a:r>
          </a:p>
        </p:txBody>
      </p:sp>
      <p:cxnSp>
        <p:nvCxnSpPr>
          <p:cNvPr id="7" name="Straight Connector 6"/>
          <p:cNvCxnSpPr/>
          <p:nvPr userDrawn="1"/>
        </p:nvCxnSpPr>
        <p:spPr>
          <a:xfrm>
            <a:off x="457994" y="1162050"/>
            <a:ext cx="822801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Click to edit Master title style</a:t>
            </a:r>
            <a:endParaRPr lang="en-CA" dirty="0"/>
          </a:p>
        </p:txBody>
      </p:sp>
      <p:pic>
        <p:nvPicPr>
          <p:cNvPr id="11" name="New picture"/>
          <p:cNvPicPr/>
          <p:nvPr/>
        </p:nvPicPr>
        <p:blipFill>
          <a:blip r:embed="rId2" cstate="print">
            <a:extLst>
              <a:ext uri="{28A0092B-C50C-407E-A947-70E740481C1C}">
                <a14:useLocalDpi xmlns:a14="http://schemas.microsoft.com/office/drawing/2010/main"/>
              </a:ext>
            </a:extLst>
          </a:blip>
          <a:srcRect/>
          <a:stretch>
            <a:fillRect/>
          </a:stretch>
        </p:blipFill>
        <p:spPr>
          <a:xfrm>
            <a:off x="0" y="6210300"/>
            <a:ext cx="3098800" cy="660400"/>
          </a:xfrm>
          <a:prstGeom prst="rect">
            <a:avLst/>
          </a:prstGeom>
          <a:ln>
            <a:solidFill>
              <a:srgbClr val="FFFFFF">
                <a:alpha val="0"/>
              </a:srgbClr>
            </a:solidFill>
          </a:ln>
        </p:spPr>
      </p:pic>
    </p:spTree>
    <p:extLst>
      <p:ext uri="{BB962C8B-B14F-4D97-AF65-F5344CB8AC3E}">
        <p14:creationId xmlns:p14="http://schemas.microsoft.com/office/powerpoint/2010/main" val="402751413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FirstLevelParagraphs">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5BD36294-2849-48A8-8531-5354CF3095D2}" type="slidenum">
              <a:rPr lang="en-US" smtClean="0">
                <a:solidFill>
                  <a:srgbClr val="FFCF52"/>
                </a:solidFill>
              </a:rPr>
              <a:pPr/>
              <a:t>‹#›</a:t>
            </a:fld>
            <a:endParaRPr lang="en-US" dirty="0">
              <a:solidFill>
                <a:srgbClr val="FFCF52"/>
              </a:solidFill>
            </a:endParaRPr>
          </a:p>
        </p:txBody>
      </p:sp>
      <p:sp>
        <p:nvSpPr>
          <p:cNvPr id="10" name="Content Placeholder 9"/>
          <p:cNvSpPr>
            <a:spLocks noGrp="1"/>
          </p:cNvSpPr>
          <p:nvPr>
            <p:ph sz="quarter" idx="12" hasCustomPrompt="1"/>
          </p:nvPr>
        </p:nvSpPr>
        <p:spPr/>
        <p:txBody>
          <a:bodyPr/>
          <a:lstStyle>
            <a:lvl1pPr marL="0" indent="0">
              <a:lnSpc>
                <a:spcPct val="100000"/>
              </a:lnSpc>
              <a:spcAft>
                <a:spcPts val="1800"/>
              </a:spcAft>
              <a:buNone/>
              <a:defRPr/>
            </a:lvl1pPr>
            <a:lvl2pPr marL="279400" indent="-250825">
              <a:buFont typeface="Arial" pitchFamily="34" charset="0"/>
              <a:buChar char="•"/>
              <a:defRPr/>
            </a:lvl2pPr>
            <a:lvl3pPr marL="515938" indent="-250825">
              <a:buFont typeface="BentonSansF Book" pitchFamily="50" charset="0"/>
              <a:buChar char="–"/>
              <a:defRPr/>
            </a:lvl3pPr>
            <a:lvl4pPr marL="801688" indent="-250825">
              <a:buFont typeface="Arial" pitchFamily="34" charset="0"/>
              <a:buChar char="•"/>
              <a:defRPr/>
            </a:lvl4pPr>
            <a:lvl5pPr marL="1085850" indent="-250825">
              <a:buFont typeface="BentonSansF Book" pitchFamily="50" charset="0"/>
              <a:buChar char="–"/>
              <a:defRPr/>
            </a:lvl5pPr>
          </a:lstStyle>
          <a:p>
            <a:pPr lvl="0"/>
            <a:r>
              <a:rPr lang="en-CA" smtClean="0"/>
              <a:t>First Level Text</a:t>
            </a:r>
          </a:p>
          <a:p>
            <a:pPr lvl="1"/>
            <a:r>
              <a:rPr lang="en-CA" smtClean="0"/>
              <a:t>Second Level Text</a:t>
            </a:r>
          </a:p>
          <a:p>
            <a:pPr lvl="2"/>
            <a:r>
              <a:rPr lang="en-CA" smtClean="0"/>
              <a:t>Third Level Text</a:t>
            </a:r>
          </a:p>
          <a:p>
            <a:pPr lvl="3"/>
            <a:r>
              <a:rPr lang="en-CA" smtClean="0"/>
              <a:t>Fourth Level Text</a:t>
            </a:r>
          </a:p>
          <a:p>
            <a:pPr lvl="4"/>
            <a:r>
              <a:rPr lang="en-CA" smtClean="0"/>
              <a:t>Fifth Level Text</a:t>
            </a:r>
          </a:p>
        </p:txBody>
      </p:sp>
      <p:cxnSp>
        <p:nvCxnSpPr>
          <p:cNvPr id="7" name="Straight Connector 6"/>
          <p:cNvCxnSpPr/>
          <p:nvPr userDrawn="1"/>
        </p:nvCxnSpPr>
        <p:spPr>
          <a:xfrm>
            <a:off x="457994" y="1162050"/>
            <a:ext cx="822801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CA"/>
          </a:p>
        </p:txBody>
      </p:sp>
      <p:pic>
        <p:nvPicPr>
          <p:cNvPr id="11" name="New picture"/>
          <p:cNvPicPr/>
          <p:nvPr/>
        </p:nvPicPr>
        <p:blipFill>
          <a:blip r:embed="rId2" cstate="print">
            <a:extLst>
              <a:ext uri="{28A0092B-C50C-407E-A947-70E740481C1C}">
                <a14:useLocalDpi xmlns:a14="http://schemas.microsoft.com/office/drawing/2010/main"/>
              </a:ext>
            </a:extLst>
          </a:blip>
          <a:srcRect/>
          <a:stretch>
            <a:fillRect/>
          </a:stretch>
        </p:blipFill>
        <p:spPr>
          <a:xfrm>
            <a:off x="0" y="6210300"/>
            <a:ext cx="3098800" cy="660400"/>
          </a:xfrm>
          <a:prstGeom prst="rect">
            <a:avLst/>
          </a:prstGeom>
          <a:ln>
            <a:solidFill>
              <a:srgbClr val="FFFFFF">
                <a:alpha val="0"/>
              </a:srgbClr>
            </a:solidFill>
          </a:ln>
        </p:spPr>
      </p:pic>
    </p:spTree>
    <p:extLst>
      <p:ext uri="{BB962C8B-B14F-4D97-AF65-F5344CB8AC3E}">
        <p14:creationId xmlns:p14="http://schemas.microsoft.com/office/powerpoint/2010/main" val="26769853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2-Content">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5BD36294-2849-48A8-8531-5354CF3095D2}" type="slidenum">
              <a:rPr lang="en-US" smtClean="0">
                <a:solidFill>
                  <a:srgbClr val="FFCF52"/>
                </a:solidFill>
              </a:rPr>
              <a:pPr/>
              <a:t>‹#›</a:t>
            </a:fld>
            <a:endParaRPr lang="en-US" dirty="0">
              <a:solidFill>
                <a:srgbClr val="FFCF52"/>
              </a:solidFill>
            </a:endParaRPr>
          </a:p>
        </p:txBody>
      </p:sp>
      <p:sp>
        <p:nvSpPr>
          <p:cNvPr id="10" name="Content Placeholder 9"/>
          <p:cNvSpPr>
            <a:spLocks noGrp="1"/>
          </p:cNvSpPr>
          <p:nvPr>
            <p:ph sz="quarter" idx="12" hasCustomPrompt="1"/>
          </p:nvPr>
        </p:nvSpPr>
        <p:spPr>
          <a:xfrm>
            <a:off x="457201" y="1381125"/>
            <a:ext cx="4025899" cy="4719638"/>
          </a:xfrm>
        </p:spPr>
        <p:txBody>
          <a:bodyPr>
            <a:normAutofit/>
          </a:bodyPr>
          <a:lstStyle>
            <a:lvl1pPr>
              <a:defRPr sz="2000"/>
            </a:lvl1pPr>
            <a:lvl2pPr>
              <a:defRPr sz="1800"/>
            </a:lvl2pPr>
            <a:lvl3pPr>
              <a:defRPr sz="1600"/>
            </a:lvl3pPr>
            <a:lvl4pPr>
              <a:defRPr sz="1400"/>
            </a:lvl4pPr>
            <a:lvl5pPr>
              <a:defRPr sz="1200"/>
            </a:lvl5pPr>
          </a:lstStyle>
          <a:p>
            <a:pPr lvl="0"/>
            <a:r>
              <a:rPr lang="en-CA" smtClean="0"/>
              <a:t>First Level Text</a:t>
            </a:r>
          </a:p>
          <a:p>
            <a:pPr lvl="1"/>
            <a:r>
              <a:rPr lang="en-CA" smtClean="0"/>
              <a:t>Second Level Text</a:t>
            </a:r>
          </a:p>
          <a:p>
            <a:pPr lvl="2"/>
            <a:r>
              <a:rPr lang="en-CA" smtClean="0"/>
              <a:t>Third Level Text</a:t>
            </a:r>
          </a:p>
          <a:p>
            <a:pPr lvl="3"/>
            <a:r>
              <a:rPr lang="en-CA" smtClean="0"/>
              <a:t>Fourth Level Text</a:t>
            </a:r>
          </a:p>
          <a:p>
            <a:pPr lvl="4"/>
            <a:r>
              <a:rPr lang="en-CA" smtClean="0"/>
              <a:t>Fifth Level Text</a:t>
            </a:r>
          </a:p>
        </p:txBody>
      </p:sp>
      <p:sp>
        <p:nvSpPr>
          <p:cNvPr id="9" name="Content Placeholder 9"/>
          <p:cNvSpPr>
            <a:spLocks noGrp="1"/>
          </p:cNvSpPr>
          <p:nvPr>
            <p:ph sz="quarter" idx="13" hasCustomPrompt="1"/>
          </p:nvPr>
        </p:nvSpPr>
        <p:spPr>
          <a:xfrm>
            <a:off x="4659314" y="1381125"/>
            <a:ext cx="4025899" cy="4719638"/>
          </a:xfrm>
          <a:prstGeom prst="roundRect">
            <a:avLst>
              <a:gd name="adj" fmla="val 1970"/>
            </a:avLst>
          </a:prstGeom>
        </p:spPr>
        <p:txBody>
          <a:bodyPr>
            <a:normAutofit/>
          </a:bodyPr>
          <a:lstStyle>
            <a:lvl1pPr>
              <a:defRPr sz="2000"/>
            </a:lvl1pPr>
            <a:lvl2pPr>
              <a:defRPr sz="1800"/>
            </a:lvl2pPr>
            <a:lvl3pPr>
              <a:defRPr sz="1600"/>
            </a:lvl3pPr>
            <a:lvl4pPr>
              <a:defRPr sz="1400"/>
            </a:lvl4pPr>
            <a:lvl5pPr>
              <a:defRPr sz="1200"/>
            </a:lvl5pPr>
          </a:lstStyle>
          <a:p>
            <a:pPr lvl="0"/>
            <a:r>
              <a:rPr lang="en-CA" smtClean="0"/>
              <a:t>First Level Text</a:t>
            </a:r>
          </a:p>
          <a:p>
            <a:pPr lvl="1"/>
            <a:r>
              <a:rPr lang="en-CA" smtClean="0"/>
              <a:t>Second Level Text</a:t>
            </a:r>
          </a:p>
          <a:p>
            <a:pPr lvl="2"/>
            <a:r>
              <a:rPr lang="en-CA" smtClean="0"/>
              <a:t>Third Level Text</a:t>
            </a:r>
          </a:p>
          <a:p>
            <a:pPr lvl="3"/>
            <a:r>
              <a:rPr lang="en-CA" smtClean="0"/>
              <a:t>Fourth Level Text</a:t>
            </a:r>
          </a:p>
          <a:p>
            <a:pPr lvl="4"/>
            <a:r>
              <a:rPr lang="en-CA" smtClean="0"/>
              <a:t>Fifth Level Text</a:t>
            </a:r>
          </a:p>
        </p:txBody>
      </p:sp>
      <p:cxnSp>
        <p:nvCxnSpPr>
          <p:cNvPr id="12" name="Straight Connector 11"/>
          <p:cNvCxnSpPr/>
          <p:nvPr userDrawn="1"/>
        </p:nvCxnSpPr>
        <p:spPr>
          <a:xfrm>
            <a:off x="457994" y="1162050"/>
            <a:ext cx="822801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CA"/>
          </a:p>
        </p:txBody>
      </p:sp>
      <p:pic>
        <p:nvPicPr>
          <p:cNvPr id="13" name="New picture"/>
          <p:cNvPicPr/>
          <p:nvPr/>
        </p:nvPicPr>
        <p:blipFill>
          <a:blip r:embed="rId2" cstate="print">
            <a:extLst>
              <a:ext uri="{28A0092B-C50C-407E-A947-70E740481C1C}">
                <a14:useLocalDpi xmlns:a14="http://schemas.microsoft.com/office/drawing/2010/main"/>
              </a:ext>
            </a:extLst>
          </a:blip>
          <a:srcRect/>
          <a:stretch>
            <a:fillRect/>
          </a:stretch>
        </p:blipFill>
        <p:spPr>
          <a:xfrm>
            <a:off x="0" y="6210300"/>
            <a:ext cx="3098800" cy="660400"/>
          </a:xfrm>
          <a:prstGeom prst="rect">
            <a:avLst/>
          </a:prstGeom>
          <a:ln>
            <a:solidFill>
              <a:srgbClr val="FFFFFF">
                <a:alpha val="0"/>
              </a:srgbClr>
            </a:solidFill>
          </a:ln>
        </p:spPr>
      </p:pic>
    </p:spTree>
    <p:extLst>
      <p:ext uri="{BB962C8B-B14F-4D97-AF65-F5344CB8AC3E}">
        <p14:creationId xmlns:p14="http://schemas.microsoft.com/office/powerpoint/2010/main" val="292823244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2-Content Paragraphs">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5BD36294-2849-48A8-8531-5354CF3095D2}" type="slidenum">
              <a:rPr lang="en-US" smtClean="0">
                <a:solidFill>
                  <a:srgbClr val="FFCF52"/>
                </a:solidFill>
              </a:rPr>
              <a:pPr/>
              <a:t>‹#›</a:t>
            </a:fld>
            <a:endParaRPr lang="en-US" dirty="0">
              <a:solidFill>
                <a:srgbClr val="FFCF52"/>
              </a:solidFill>
            </a:endParaRPr>
          </a:p>
        </p:txBody>
      </p:sp>
      <p:sp>
        <p:nvSpPr>
          <p:cNvPr id="10" name="Content Placeholder 9"/>
          <p:cNvSpPr>
            <a:spLocks noGrp="1"/>
          </p:cNvSpPr>
          <p:nvPr>
            <p:ph sz="quarter" idx="12" hasCustomPrompt="1"/>
          </p:nvPr>
        </p:nvSpPr>
        <p:spPr>
          <a:xfrm>
            <a:off x="457201" y="1375283"/>
            <a:ext cx="4025899" cy="4725480"/>
          </a:xfrm>
        </p:spPr>
        <p:txBody>
          <a:bodyPr>
            <a:normAutofit/>
          </a:bodyPr>
          <a:lstStyle>
            <a:lvl1pPr marL="0" indent="0">
              <a:lnSpc>
                <a:spcPct val="100000"/>
              </a:lnSpc>
              <a:spcAft>
                <a:spcPts val="1600"/>
              </a:spcAft>
              <a:buNone/>
              <a:defRPr sz="2000"/>
            </a:lvl1pPr>
            <a:lvl2pPr marL="279400" indent="-250825">
              <a:defRPr sz="1800"/>
            </a:lvl2pPr>
            <a:lvl3pPr marL="515938" indent="-250825">
              <a:defRPr sz="1600"/>
            </a:lvl3pPr>
            <a:lvl4pPr marL="801688" indent="-250825">
              <a:defRPr sz="1400"/>
            </a:lvl4pPr>
            <a:lvl5pPr marL="1085850" indent="-250825">
              <a:defRPr sz="1200"/>
            </a:lvl5pPr>
          </a:lstStyle>
          <a:p>
            <a:pPr lvl="0"/>
            <a:r>
              <a:rPr lang="en-CA" smtClean="0"/>
              <a:t>First Level Text</a:t>
            </a:r>
          </a:p>
          <a:p>
            <a:pPr lvl="1"/>
            <a:r>
              <a:rPr lang="en-CA" smtClean="0"/>
              <a:t>Second Level Text</a:t>
            </a:r>
          </a:p>
          <a:p>
            <a:pPr lvl="2"/>
            <a:r>
              <a:rPr lang="en-CA" smtClean="0"/>
              <a:t>Third Level Text</a:t>
            </a:r>
          </a:p>
          <a:p>
            <a:pPr lvl="3"/>
            <a:r>
              <a:rPr lang="en-CA" smtClean="0"/>
              <a:t>Fourth Level Text</a:t>
            </a:r>
          </a:p>
          <a:p>
            <a:pPr lvl="4"/>
            <a:r>
              <a:rPr lang="en-CA" smtClean="0"/>
              <a:t>Fifth Level Text</a:t>
            </a:r>
          </a:p>
        </p:txBody>
      </p:sp>
      <p:sp>
        <p:nvSpPr>
          <p:cNvPr id="7" name="Content Placeholder 9"/>
          <p:cNvSpPr>
            <a:spLocks noGrp="1"/>
          </p:cNvSpPr>
          <p:nvPr>
            <p:ph sz="quarter" idx="13" hasCustomPrompt="1"/>
          </p:nvPr>
        </p:nvSpPr>
        <p:spPr>
          <a:xfrm>
            <a:off x="4659314" y="1375283"/>
            <a:ext cx="4025899" cy="4725480"/>
          </a:xfrm>
          <a:prstGeom prst="roundRect">
            <a:avLst>
              <a:gd name="adj" fmla="val 2505"/>
            </a:avLst>
          </a:prstGeom>
        </p:spPr>
        <p:txBody>
          <a:bodyPr>
            <a:normAutofit/>
          </a:bodyPr>
          <a:lstStyle>
            <a:lvl1pPr marL="0" indent="0">
              <a:lnSpc>
                <a:spcPct val="100000"/>
              </a:lnSpc>
              <a:spcAft>
                <a:spcPts val="1600"/>
              </a:spcAft>
              <a:buNone/>
              <a:defRPr sz="2000"/>
            </a:lvl1pPr>
            <a:lvl2pPr marL="279400" indent="-250825">
              <a:defRPr sz="1800"/>
            </a:lvl2pPr>
            <a:lvl3pPr marL="515938" indent="-250825">
              <a:defRPr sz="1600"/>
            </a:lvl3pPr>
            <a:lvl4pPr marL="801688" indent="-250825">
              <a:defRPr sz="1400"/>
            </a:lvl4pPr>
            <a:lvl5pPr marL="1085850" indent="-250825">
              <a:defRPr sz="1200"/>
            </a:lvl5pPr>
          </a:lstStyle>
          <a:p>
            <a:pPr lvl="0"/>
            <a:r>
              <a:rPr lang="en-CA" smtClean="0"/>
              <a:t>First Level Text</a:t>
            </a:r>
          </a:p>
          <a:p>
            <a:pPr lvl="1"/>
            <a:r>
              <a:rPr lang="en-CA" smtClean="0"/>
              <a:t>Second Level Text</a:t>
            </a:r>
          </a:p>
          <a:p>
            <a:pPr lvl="2"/>
            <a:r>
              <a:rPr lang="en-CA" smtClean="0"/>
              <a:t>Third Level Text</a:t>
            </a:r>
          </a:p>
          <a:p>
            <a:pPr lvl="3"/>
            <a:r>
              <a:rPr lang="en-CA" smtClean="0"/>
              <a:t>Fourth Level Text</a:t>
            </a:r>
          </a:p>
          <a:p>
            <a:pPr lvl="4"/>
            <a:r>
              <a:rPr lang="en-CA" smtClean="0"/>
              <a:t>Fifth Level Text</a:t>
            </a:r>
          </a:p>
        </p:txBody>
      </p:sp>
      <p:cxnSp>
        <p:nvCxnSpPr>
          <p:cNvPr id="12" name="Straight Connector 11"/>
          <p:cNvCxnSpPr/>
          <p:nvPr userDrawn="1"/>
        </p:nvCxnSpPr>
        <p:spPr>
          <a:xfrm>
            <a:off x="457994" y="1162050"/>
            <a:ext cx="822801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CA"/>
          </a:p>
        </p:txBody>
      </p:sp>
      <p:pic>
        <p:nvPicPr>
          <p:cNvPr id="13" name="New picture"/>
          <p:cNvPicPr/>
          <p:nvPr/>
        </p:nvPicPr>
        <p:blipFill>
          <a:blip r:embed="rId2" cstate="print">
            <a:extLst>
              <a:ext uri="{28A0092B-C50C-407E-A947-70E740481C1C}">
                <a14:useLocalDpi xmlns:a14="http://schemas.microsoft.com/office/drawing/2010/main"/>
              </a:ext>
            </a:extLst>
          </a:blip>
          <a:srcRect/>
          <a:stretch>
            <a:fillRect/>
          </a:stretch>
        </p:blipFill>
        <p:spPr>
          <a:xfrm>
            <a:off x="0" y="6210300"/>
            <a:ext cx="3098800" cy="660400"/>
          </a:xfrm>
          <a:prstGeom prst="rect">
            <a:avLst/>
          </a:prstGeom>
          <a:ln>
            <a:solidFill>
              <a:srgbClr val="FFFFFF">
                <a:alpha val="0"/>
              </a:srgbClr>
            </a:solidFill>
          </a:ln>
        </p:spPr>
      </p:pic>
    </p:spTree>
    <p:extLst>
      <p:ext uri="{BB962C8B-B14F-4D97-AF65-F5344CB8AC3E}">
        <p14:creationId xmlns:p14="http://schemas.microsoft.com/office/powerpoint/2010/main" val="228021188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5BD36294-2849-48A8-8531-5354CF3095D2}" type="slidenum">
              <a:rPr lang="en-US" smtClean="0">
                <a:solidFill>
                  <a:srgbClr val="FFCF52"/>
                </a:solidFill>
              </a:rPr>
              <a:pPr/>
              <a:t>‹#›</a:t>
            </a:fld>
            <a:endParaRPr lang="en-US" dirty="0">
              <a:solidFill>
                <a:srgbClr val="FFCF52"/>
              </a:solidFill>
            </a:endParaRPr>
          </a:p>
        </p:txBody>
      </p:sp>
      <p:cxnSp>
        <p:nvCxnSpPr>
          <p:cNvPr id="7" name="Straight Connector 6"/>
          <p:cNvCxnSpPr/>
          <p:nvPr userDrawn="1"/>
        </p:nvCxnSpPr>
        <p:spPr>
          <a:xfrm>
            <a:off x="457994" y="1162050"/>
            <a:ext cx="822801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CA"/>
          </a:p>
        </p:txBody>
      </p:sp>
      <p:pic>
        <p:nvPicPr>
          <p:cNvPr id="9" name="New picture"/>
          <p:cNvPicPr/>
          <p:nvPr/>
        </p:nvPicPr>
        <p:blipFill>
          <a:blip r:embed="rId2" cstate="print">
            <a:extLst>
              <a:ext uri="{28A0092B-C50C-407E-A947-70E740481C1C}">
                <a14:useLocalDpi xmlns:a14="http://schemas.microsoft.com/office/drawing/2010/main"/>
              </a:ext>
            </a:extLst>
          </a:blip>
          <a:srcRect/>
          <a:stretch>
            <a:fillRect/>
          </a:stretch>
        </p:blipFill>
        <p:spPr>
          <a:xfrm>
            <a:off x="0" y="6210300"/>
            <a:ext cx="3098800" cy="660400"/>
          </a:xfrm>
          <a:prstGeom prst="rect">
            <a:avLst/>
          </a:prstGeom>
          <a:ln>
            <a:solidFill>
              <a:srgbClr val="FFFFFF">
                <a:alpha val="0"/>
              </a:srgbClr>
            </a:solidFill>
          </a:ln>
        </p:spPr>
      </p:pic>
    </p:spTree>
    <p:extLst>
      <p:ext uri="{BB962C8B-B14F-4D97-AF65-F5344CB8AC3E}">
        <p14:creationId xmlns:p14="http://schemas.microsoft.com/office/powerpoint/2010/main" val="148050737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rcRect t="5999"/>
          <a:stretch>
            <a:fillRect/>
          </a:stretch>
        </p:blipFill>
        <p:spPr>
          <a:xfrm>
            <a:off x="0" y="-61878"/>
            <a:ext cx="9144000" cy="6082683"/>
          </a:xfrm>
          <a:prstGeom prst="rect">
            <a:avLst/>
          </a:prstGeom>
        </p:spPr>
      </p:pic>
      <p:sp>
        <p:nvSpPr>
          <p:cNvPr id="2" name="Title 1"/>
          <p:cNvSpPr>
            <a:spLocks noGrp="1"/>
          </p:cNvSpPr>
          <p:nvPr>
            <p:ph type="ctrTitle" hasCustomPrompt="1"/>
          </p:nvPr>
        </p:nvSpPr>
        <p:spPr>
          <a:xfrm>
            <a:off x="457200" y="2785354"/>
            <a:ext cx="4114800" cy="2327735"/>
          </a:xfrm>
        </p:spPr>
        <p:txBody>
          <a:bodyPr anchor="t" anchorCtr="0">
            <a:noAutofit/>
          </a:bodyPr>
          <a:lstStyle>
            <a:lvl1pPr>
              <a:lnSpc>
                <a:spcPct val="100000"/>
              </a:lnSpc>
              <a:defRPr sz="3200" b="0">
                <a:solidFill>
                  <a:schemeClr val="bg1"/>
                </a:solidFill>
              </a:defRPr>
            </a:lvl1pPr>
          </a:lstStyle>
          <a:p>
            <a:r>
              <a:rPr lang="en-CA" smtClean="0"/>
              <a:t>Thank you</a:t>
            </a:r>
          </a:p>
        </p:txBody>
      </p:sp>
      <p:pic>
        <p:nvPicPr>
          <p:cNvPr id="5" name="New picture"/>
          <p:cNvPicPr/>
          <p:nvPr/>
        </p:nvPicPr>
        <p:blipFill>
          <a:blip r:embed="rId3" cstate="print">
            <a:extLst>
              <a:ext uri="{28A0092B-C50C-407E-A947-70E740481C1C}">
                <a14:useLocalDpi xmlns:a14="http://schemas.microsoft.com/office/drawing/2010/main"/>
              </a:ext>
            </a:extLst>
          </a:blip>
          <a:srcRect/>
          <a:stretch>
            <a:fillRect/>
          </a:stretch>
        </p:blipFill>
        <p:spPr>
          <a:xfrm>
            <a:off x="0" y="6210300"/>
            <a:ext cx="3098800" cy="660400"/>
          </a:xfrm>
          <a:prstGeom prst="rect">
            <a:avLst/>
          </a:prstGeom>
          <a:ln>
            <a:solidFill>
              <a:srgbClr val="FFFFFF">
                <a:alpha val="0"/>
              </a:srgbClr>
            </a:solidFill>
          </a:ln>
        </p:spPr>
      </p:pic>
    </p:spTree>
    <p:extLst>
      <p:ext uri="{BB962C8B-B14F-4D97-AF65-F5344CB8AC3E}">
        <p14:creationId xmlns:p14="http://schemas.microsoft.com/office/powerpoint/2010/main" val="342662632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Transition Red">
    <p:spTree>
      <p:nvGrpSpPr>
        <p:cNvPr id="1" name=""/>
        <p:cNvGrpSpPr/>
        <p:nvPr/>
      </p:nvGrpSpPr>
      <p:grpSpPr>
        <a:xfrm>
          <a:off x="0" y="0"/>
          <a:ext cx="0" cy="0"/>
          <a:chOff x="0" y="0"/>
          <a:chExt cx="0" cy="0"/>
        </a:xfrm>
      </p:grpSpPr>
      <p:sp>
        <p:nvSpPr>
          <p:cNvPr id="10" name="Picture Placeholder 3"/>
          <p:cNvSpPr>
            <a:spLocks noGrp="1"/>
          </p:cNvSpPr>
          <p:nvPr>
            <p:ph type="pic" sz="quarter" idx="12" hasCustomPrompt="1"/>
          </p:nvPr>
        </p:nvSpPr>
        <p:spPr>
          <a:xfrm>
            <a:off x="0" y="0"/>
            <a:ext cx="9144000" cy="6858000"/>
          </a:xfrm>
          <a:solidFill>
            <a:schemeClr val="bg2">
              <a:lumMod val="95000"/>
            </a:schemeClr>
          </a:solidFill>
        </p:spPr>
        <p:txBody>
          <a:bodyPr lIns="182880" tIns="182880" rIns="3657600">
            <a:normAutofit/>
          </a:bodyPr>
          <a:lstStyle>
            <a:lvl1pPr marL="0" indent="0">
              <a:buNone/>
              <a:defRPr sz="2000"/>
            </a:lvl1pPr>
          </a:lstStyle>
          <a:p>
            <a:r>
              <a:rPr lang="en-US" dirty="0" smtClean="0"/>
              <a:t>The title text box is full-slide with a masking graphic fill. To mask an image:</a:t>
            </a:r>
            <a:br>
              <a:rPr lang="en-US" dirty="0" smtClean="0"/>
            </a:br>
            <a:r>
              <a:rPr lang="en-US" dirty="0" smtClean="0"/>
              <a:t/>
            </a:r>
            <a:br>
              <a:rPr lang="en-US" dirty="0" smtClean="0"/>
            </a:br>
            <a:r>
              <a:rPr lang="en-US" dirty="0" smtClean="0"/>
              <a:t>Step 1: Select the box and use Arrange menu on the Home tab or Drawing Tools &gt; Format tab to “Send to Back.”</a:t>
            </a:r>
            <a:br>
              <a:rPr lang="en-US" dirty="0" smtClean="0"/>
            </a:br>
            <a:r>
              <a:rPr lang="en-US" dirty="0" smtClean="0"/>
              <a:t>Step 2: Click picture icon to insert image.</a:t>
            </a:r>
            <a:br>
              <a:rPr lang="en-US" dirty="0" smtClean="0"/>
            </a:br>
            <a:r>
              <a:rPr lang="en-US" dirty="0" smtClean="0"/>
              <a:t>Step 3: Once image has been inserted, use Arrange menu to “Send to Back.”</a:t>
            </a:r>
            <a:endParaRPr lang="en-CA" dirty="0" smtClean="0"/>
          </a:p>
        </p:txBody>
      </p:sp>
      <p:sp>
        <p:nvSpPr>
          <p:cNvPr id="2" name="Title 1"/>
          <p:cNvSpPr>
            <a:spLocks noGrp="1"/>
          </p:cNvSpPr>
          <p:nvPr>
            <p:ph type="ctrTitle" hasCustomPrompt="1"/>
          </p:nvPr>
        </p:nvSpPr>
        <p:spPr>
          <a:xfrm>
            <a:off x="0" y="0"/>
            <a:ext cx="9144000" cy="6858000"/>
          </a:xfrm>
          <a:blipFill>
            <a:blip r:embed="rId2"/>
            <a:srcRect/>
            <a:stretch>
              <a:fillRect/>
            </a:stretch>
          </a:blipFill>
        </p:spPr>
        <p:txBody>
          <a:bodyPr lIns="457200" rIns="4572000" bIns="1115568" anchor="b" anchorCtr="0">
            <a:noAutofit/>
          </a:bodyPr>
          <a:lstStyle>
            <a:lvl1pPr>
              <a:lnSpc>
                <a:spcPct val="95000"/>
              </a:lnSpc>
              <a:defRPr sz="3200" b="0">
                <a:solidFill>
                  <a:schemeClr val="accent1"/>
                </a:solidFill>
              </a:defRPr>
            </a:lvl1pPr>
          </a:lstStyle>
          <a:p>
            <a:r>
              <a:rPr lang="en-CA" dirty="0" smtClean="0"/>
              <a:t>Transition Slide</a:t>
            </a:r>
            <a:br>
              <a:rPr lang="en-CA" dirty="0" smtClean="0"/>
            </a:br>
            <a:r>
              <a:rPr lang="en-CA" dirty="0" smtClean="0"/>
              <a:t>That Could Be Two Lines</a:t>
            </a:r>
          </a:p>
        </p:txBody>
      </p:sp>
      <p:sp>
        <p:nvSpPr>
          <p:cNvPr id="6" name="Slide Number Placeholder 5"/>
          <p:cNvSpPr>
            <a:spLocks noGrp="1"/>
          </p:cNvSpPr>
          <p:nvPr>
            <p:ph type="sldNum" sz="quarter" idx="11"/>
          </p:nvPr>
        </p:nvSpPr>
        <p:spPr/>
        <p:txBody>
          <a:bodyPr/>
          <a:lstStyle/>
          <a:p>
            <a:fld id="{5BD36294-2849-48A8-8531-5354CF3095D2}" type="slidenum">
              <a:rPr lang="en-US" smtClean="0">
                <a:solidFill>
                  <a:srgbClr val="FFCF52"/>
                </a:solidFill>
              </a:rPr>
              <a:pPr/>
              <a:t>‹#›</a:t>
            </a:fld>
            <a:endParaRPr lang="en-US" dirty="0">
              <a:solidFill>
                <a:srgbClr val="FFCF52"/>
              </a:solidFill>
            </a:endParaRPr>
          </a:p>
        </p:txBody>
      </p:sp>
      <p:sp>
        <p:nvSpPr>
          <p:cNvPr id="9" name="Text Placeholder 8"/>
          <p:cNvSpPr>
            <a:spLocks noGrp="1"/>
          </p:cNvSpPr>
          <p:nvPr>
            <p:ph type="body" sz="quarter" idx="10" hasCustomPrompt="1"/>
          </p:nvPr>
        </p:nvSpPr>
        <p:spPr>
          <a:xfrm>
            <a:off x="457200" y="5778901"/>
            <a:ext cx="4114800" cy="426637"/>
          </a:xfrm>
        </p:spPr>
        <p:txBody>
          <a:bodyPr>
            <a:noAutofit/>
          </a:bodyPr>
          <a:lstStyle>
            <a:lvl1pPr marL="0" indent="0">
              <a:lnSpc>
                <a:spcPct val="100000"/>
              </a:lnSpc>
              <a:spcAft>
                <a:spcPct val="0"/>
              </a:spcAft>
              <a:buNone/>
              <a:defRPr sz="1800" baseline="0">
                <a:solidFill>
                  <a:schemeClr val="tx1"/>
                </a:solidFill>
              </a:defRPr>
            </a:lvl1pPr>
            <a:lvl2pPr marL="0" indent="0">
              <a:lnSpc>
                <a:spcPct val="100000"/>
              </a:lnSpc>
              <a:spcAft>
                <a:spcPct val="0"/>
              </a:spcAft>
              <a:buNone/>
              <a:defRPr sz="1900">
                <a:solidFill>
                  <a:schemeClr val="bg1"/>
                </a:solidFill>
              </a:defRPr>
            </a:lvl2pPr>
            <a:lvl3pPr marL="468000" indent="0">
              <a:buNone/>
              <a:defRPr/>
            </a:lvl3pPr>
          </a:lstStyle>
          <a:p>
            <a:pPr lvl="0"/>
            <a:r>
              <a:rPr lang="en-CA" smtClean="0"/>
              <a:t>Subtitle can go here and should be short</a:t>
            </a:r>
            <a:endParaRPr lang="en-US" smtClean="0"/>
          </a:p>
        </p:txBody>
      </p:sp>
      <p:pic>
        <p:nvPicPr>
          <p:cNvPr id="11" name="New picture"/>
          <p:cNvPicPr/>
          <p:nvPr/>
        </p:nvPicPr>
        <p:blipFill>
          <a:blip r:embed="rId3" cstate="print">
            <a:extLst>
              <a:ext uri="{28A0092B-C50C-407E-A947-70E740481C1C}">
                <a14:useLocalDpi xmlns:a14="http://schemas.microsoft.com/office/drawing/2010/main"/>
              </a:ext>
            </a:extLst>
          </a:blip>
          <a:srcRect/>
          <a:stretch>
            <a:fillRect/>
          </a:stretch>
        </p:blipFill>
        <p:spPr>
          <a:xfrm>
            <a:off x="0" y="6210300"/>
            <a:ext cx="3098800" cy="660400"/>
          </a:xfrm>
          <a:prstGeom prst="rect">
            <a:avLst/>
          </a:prstGeom>
          <a:ln>
            <a:solidFill>
              <a:srgbClr val="FFFFFF">
                <a:alpha val="0"/>
              </a:srgbClr>
            </a:solidFill>
          </a:ln>
        </p:spPr>
      </p:pic>
    </p:spTree>
    <p:extLst>
      <p:ext uri="{BB962C8B-B14F-4D97-AF65-F5344CB8AC3E}">
        <p14:creationId xmlns:p14="http://schemas.microsoft.com/office/powerpoint/2010/main" val="171266129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a:xfrm>
            <a:off x="4953000" y="6172200"/>
            <a:ext cx="2476500" cy="476250"/>
          </a:xfrm>
        </p:spPr>
        <p:txBody>
          <a:bodyPr/>
          <a:lstStyle/>
          <a:p>
            <a:fld id="{9C731C43-D2AF-4FDE-BFCD-E434FECA0D99}" type="datetime1">
              <a:rPr lang="en-US" smtClean="0"/>
              <a:t>3/12/2018</a:t>
            </a:fld>
            <a:endParaRPr lang="en-US" dirty="0"/>
          </a:p>
        </p:txBody>
      </p:sp>
      <p:sp>
        <p:nvSpPr>
          <p:cNvPr id="5" name="Footer Placeholder 4"/>
          <p:cNvSpPr>
            <a:spLocks noGrp="1"/>
          </p:cNvSpPr>
          <p:nvPr>
            <p:ph type="ftr" sz="quarter" idx="11"/>
          </p:nvPr>
        </p:nvSpPr>
        <p:spPr>
          <a:xfrm>
            <a:off x="838200" y="6172200"/>
            <a:ext cx="3733800" cy="457200"/>
          </a:xfrm>
        </p:spPr>
        <p:txBody>
          <a:bodyPr/>
          <a:lstStyle/>
          <a:p>
            <a:r>
              <a:rPr lang="en-US" dirty="0" smtClean="0"/>
              <a:t>The State of Black Women in California</a:t>
            </a:r>
          </a:p>
        </p:txBody>
      </p:sp>
      <p:sp>
        <p:nvSpPr>
          <p:cNvPr id="6" name="Slide Number Placeholder 5"/>
          <p:cNvSpPr>
            <a:spLocks noGrp="1"/>
          </p:cNvSpPr>
          <p:nvPr>
            <p:ph type="sldNum" sz="quarter" idx="12"/>
          </p:nvPr>
        </p:nvSpPr>
        <p:spPr>
          <a:xfrm>
            <a:off x="8229600" y="6248400"/>
            <a:ext cx="457200" cy="457200"/>
          </a:xfrm>
        </p:spPr>
        <p:txBody>
          <a:bodyPr/>
          <a:lstStyle/>
          <a:p>
            <a:fld id="{6F42FDE4-A7DD-41A7-A0A6-9B649FB43336}" type="slidenum">
              <a:rPr kumimoji="0" lang="en-US" smtClean="0"/>
              <a:t>‹#›</a:t>
            </a:fld>
            <a:endParaRPr kumimoji="0" lang="en-US" dirty="0"/>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5BD36294-2849-48A8-8531-5354CF3095D2}" type="slidenum">
              <a:rPr lang="en-US" smtClean="0">
                <a:solidFill>
                  <a:srgbClr val="5F6062"/>
                </a:solidFill>
              </a:rPr>
              <a:pPr/>
              <a:t>‹#›</a:t>
            </a:fld>
            <a:endParaRPr lang="en-US" dirty="0">
              <a:solidFill>
                <a:srgbClr val="5F6062"/>
              </a:solidFill>
            </a:endParaRPr>
          </a:p>
        </p:txBody>
      </p:sp>
      <p:sp>
        <p:nvSpPr>
          <p:cNvPr id="2054" name="Title 2053"/>
          <p:cNvSpPr>
            <a:spLocks noGrp="1"/>
          </p:cNvSpPr>
          <p:nvPr>
            <p:ph type="title" hasCustomPrompt="1"/>
          </p:nvPr>
        </p:nvSpPr>
        <p:spPr/>
        <p:txBody>
          <a:bodyPr/>
          <a:lstStyle>
            <a:lvl1pPr>
              <a:defRPr baseline="0">
                <a:solidFill>
                  <a:schemeClr val="accent1"/>
                </a:solidFill>
              </a:defRPr>
            </a:lvl1pPr>
          </a:lstStyle>
          <a:p>
            <a:r>
              <a:rPr lang="en-CA" dirty="0" smtClean="0"/>
              <a:t>Click to add text</a:t>
            </a:r>
            <a:endParaRPr lang="en-CA" dirty="0"/>
          </a:p>
        </p:txBody>
      </p:sp>
      <p:cxnSp>
        <p:nvCxnSpPr>
          <p:cNvPr id="7" name="Straight Connector 6"/>
          <p:cNvCxnSpPr/>
          <p:nvPr userDrawn="1"/>
        </p:nvCxnSpPr>
        <p:spPr>
          <a:xfrm>
            <a:off x="457994" y="1162050"/>
            <a:ext cx="822801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2055" name="New picture"/>
          <p:cNvPicPr/>
          <p:nvPr/>
        </p:nvPicPr>
        <p:blipFill>
          <a:blip r:embed="rId2" cstate="print">
            <a:extLst>
              <a:ext uri="{28A0092B-C50C-407E-A947-70E740481C1C}">
                <a14:useLocalDpi xmlns:a14="http://schemas.microsoft.com/office/drawing/2010/main"/>
              </a:ext>
            </a:extLst>
          </a:blip>
          <a:srcRect/>
          <a:stretch>
            <a:fillRect/>
          </a:stretch>
        </p:blipFill>
        <p:spPr>
          <a:xfrm>
            <a:off x="0" y="6210300"/>
            <a:ext cx="3098800" cy="660400"/>
          </a:xfrm>
          <a:prstGeom prst="rect">
            <a:avLst/>
          </a:prstGeom>
          <a:ln>
            <a:solidFill>
              <a:srgbClr val="FFFFFF">
                <a:alpha val="0"/>
              </a:srgbClr>
            </a:solidFill>
          </a:ln>
        </p:spPr>
      </p:pic>
    </p:spTree>
    <p:extLst>
      <p:ext uri="{BB962C8B-B14F-4D97-AF65-F5344CB8AC3E}">
        <p14:creationId xmlns:p14="http://schemas.microsoft.com/office/powerpoint/2010/main" val="429108595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3">
        <a:schemeClr val="bg1"/>
      </p:bgRef>
    </p:bg>
    <p:spTree>
      <p:nvGrpSpPr>
        <p:cNvPr id="1" name=""/>
        <p:cNvGrpSpPr/>
        <p:nvPr/>
      </p:nvGrpSpPr>
      <p:grpSpPr>
        <a:xfrm>
          <a:off x="0" y="0"/>
          <a:ext cx="0" cy="0"/>
          <a:chOff x="0" y="0"/>
          <a:chExt cx="0" cy="0"/>
        </a:xfrm>
      </p:grpSpPr>
      <p:sp>
        <p:nvSpPr>
          <p:cNvPr id="15" name="Rectangle 14"/>
          <p:cNvSpPr/>
          <p:nvPr userDrawn="1"/>
        </p:nvSpPr>
        <p:spPr>
          <a:xfrm>
            <a:off x="-31808" y="0"/>
            <a:ext cx="9525000" cy="6976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2971799" y="952500"/>
            <a:ext cx="6111127" cy="1362075"/>
          </a:xfrm>
        </p:spPr>
        <p:txBody>
          <a:bodyPr anchor="b" anchorCtr="0"/>
          <a:lstStyle>
            <a:lvl1pPr algn="l">
              <a:buNone/>
              <a:defRPr sz="4000" b="0" cap="none"/>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2971799" y="2547938"/>
            <a:ext cx="6111127"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4" name="Date Placeholder 3"/>
          <p:cNvSpPr>
            <a:spLocks noGrp="1"/>
          </p:cNvSpPr>
          <p:nvPr>
            <p:ph type="dt" sz="half" idx="10"/>
          </p:nvPr>
        </p:nvSpPr>
        <p:spPr>
          <a:xfrm>
            <a:off x="6172200" y="6191250"/>
            <a:ext cx="2476500" cy="476250"/>
          </a:xfrm>
          <a:prstGeom prst="rect">
            <a:avLst/>
          </a:prstGeom>
        </p:spPr>
        <p:txBody>
          <a:bodyPr/>
          <a:lstStyle/>
          <a:p>
            <a:fld id="{2A221299-DD3F-439E-B0E5-FB1803C3E3B7}" type="datetime1">
              <a:rPr lang="en-US" smtClean="0">
                <a:solidFill>
                  <a:srgbClr val="696464"/>
                </a:solidFill>
              </a:rPr>
              <a:pPr/>
              <a:t>3/12/2018</a:t>
            </a:fld>
            <a:endParaRPr lang="en-US" dirty="0">
              <a:solidFill>
                <a:srgbClr val="696464"/>
              </a:solidFill>
            </a:endParaRPr>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6" name="Slide Number Placeholder 5"/>
          <p:cNvSpPr>
            <a:spLocks noGrp="1"/>
          </p:cNvSpPr>
          <p:nvPr>
            <p:ph type="sldNum" sz="quarter" idx="12"/>
          </p:nvPr>
        </p:nvSpPr>
        <p:spPr>
          <a:xfrm>
            <a:off x="146304" y="6208776"/>
            <a:ext cx="457200" cy="457200"/>
          </a:xfrm>
        </p:spPr>
        <p:txBody>
          <a:bodyPr/>
          <a:lstStyle/>
          <a:p>
            <a:fld id="{6F42FDE4-A7DD-41A7-A0A6-9B649FB43336}" type="slidenum">
              <a:rPr lang="en-US" smtClean="0"/>
              <a:pPr/>
              <a:t>‹#›</a:t>
            </a:fld>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808" y="-1"/>
            <a:ext cx="3003608" cy="6976145"/>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69341" y="6172200"/>
            <a:ext cx="2743200" cy="608990"/>
          </a:xfrm>
          <a:prstGeom prst="rect">
            <a:avLst/>
          </a:prstGeom>
        </p:spPr>
      </p:pic>
    </p:spTree>
    <p:extLst>
      <p:ext uri="{BB962C8B-B14F-4D97-AF65-F5344CB8AC3E}">
        <p14:creationId xmlns:p14="http://schemas.microsoft.com/office/powerpoint/2010/main" val="40381387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4114800" y="6172200"/>
            <a:ext cx="2476500" cy="476250"/>
          </a:xfrm>
          <a:prstGeom prst="rect">
            <a:avLst/>
          </a:prstGeom>
        </p:spPr>
        <p:txBody>
          <a:bodyPr/>
          <a:lstStyle/>
          <a:p>
            <a:fld id="{D4570ACB-1FAB-433D-8209-7CE409AF1357}" type="datetime1">
              <a:rPr lang="en-US" smtClean="0">
                <a:solidFill>
                  <a:srgbClr val="696464"/>
                </a:solidFill>
              </a:rPr>
              <a:pPr/>
              <a:t>3/12/2018</a:t>
            </a:fld>
            <a:endParaRPr lang="en-US" dirty="0">
              <a:solidFill>
                <a:srgbClr val="696464"/>
              </a:solidFill>
            </a:endParaRPr>
          </a:p>
        </p:txBody>
      </p:sp>
      <p:sp>
        <p:nvSpPr>
          <p:cNvPr id="17" name="Footer Placeholder 16"/>
          <p:cNvSpPr>
            <a:spLocks noGrp="1"/>
          </p:cNvSpPr>
          <p:nvPr>
            <p:ph type="ftr" sz="quarter" idx="11"/>
          </p:nvPr>
        </p:nvSpPr>
        <p:spPr>
          <a:xfrm>
            <a:off x="228600" y="6172200"/>
            <a:ext cx="3733800" cy="457200"/>
          </a:xfrm>
          <a:prstGeom prst="rect">
            <a:avLst/>
          </a:prstGeom>
        </p:spPr>
        <p:txBody>
          <a:bodyPr/>
          <a:lstStyle/>
          <a:p>
            <a:r>
              <a:rPr lang="en-US" dirty="0" smtClean="0">
                <a:solidFill>
                  <a:srgbClr val="696464"/>
                </a:solidFill>
              </a:rPr>
              <a:t>The State of Black Women in California</a:t>
            </a:r>
          </a:p>
        </p:txBody>
      </p:sp>
      <p:sp>
        <p:nvSpPr>
          <p:cNvPr id="29" name="Slide Number Placeholder 28"/>
          <p:cNvSpPr>
            <a:spLocks noGrp="1"/>
          </p:cNvSpPr>
          <p:nvPr>
            <p:ph type="sldNum" sz="quarter" idx="12"/>
          </p:nvPr>
        </p:nvSpPr>
        <p:spPr>
          <a:xfrm>
            <a:off x="8458200" y="6172200"/>
            <a:ext cx="457200" cy="457200"/>
          </a:xfrm>
        </p:spPr>
        <p:txBody>
          <a:bodyPr lIns="0" tIns="0" rIns="0" bIns="0">
            <a:noAutofit/>
          </a:bodyPr>
          <a:lstStyle>
            <a:lvl1pPr>
              <a:defRPr sz="1400">
                <a:solidFill>
                  <a:srgbClr val="FFFFFF"/>
                </a:solidFill>
              </a:defRPr>
            </a:lvl1pPr>
          </a:lstStyle>
          <a:p>
            <a:fld id="{6F42FDE4-A7DD-41A7-A0A6-9B649FB43336}" type="slidenum">
              <a:rPr lang="en-US" smtClean="0"/>
              <a:pPr/>
              <a:t>‹#›</a:t>
            </a:fld>
            <a:endParaRPr lang="en-US" dirty="0"/>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62261"/>
            <a:ext cx="639616" cy="1334459"/>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77000" y="6096000"/>
            <a:ext cx="2468880" cy="548387"/>
          </a:xfrm>
          <a:prstGeom prst="rect">
            <a:avLst/>
          </a:prstGeom>
        </p:spPr>
      </p:pic>
    </p:spTree>
    <p:extLst>
      <p:ext uri="{BB962C8B-B14F-4D97-AF65-F5344CB8AC3E}">
        <p14:creationId xmlns:p14="http://schemas.microsoft.com/office/powerpoint/2010/main" val="40619942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029200" y="6172200"/>
            <a:ext cx="2476500" cy="476250"/>
          </a:xfrm>
          <a:prstGeom prst="rect">
            <a:avLst/>
          </a:prstGeom>
        </p:spPr>
        <p:txBody>
          <a:bodyPr/>
          <a:lstStyle/>
          <a:p>
            <a:fld id="{F9A66085-6DD1-4A7B-AA20-2C538C24840C}" type="datetime1">
              <a:rPr lang="en-US" smtClean="0">
                <a:solidFill>
                  <a:srgbClr val="696464"/>
                </a:solidFill>
              </a:rPr>
              <a:pPr/>
              <a:t>3/12/2018</a:t>
            </a:fld>
            <a:endParaRPr lang="en-US" dirty="0">
              <a:solidFill>
                <a:srgbClr val="696464"/>
              </a:solidFill>
            </a:endParaRPr>
          </a:p>
        </p:txBody>
      </p:sp>
      <p:sp>
        <p:nvSpPr>
          <p:cNvPr id="6" name="Footer Placeholder 5"/>
          <p:cNvSpPr>
            <a:spLocks noGrp="1"/>
          </p:cNvSpPr>
          <p:nvPr>
            <p:ph type="ftr" sz="quarter" idx="11"/>
          </p:nvPr>
        </p:nvSpPr>
        <p:spPr>
          <a:xfrm>
            <a:off x="838200" y="6172200"/>
            <a:ext cx="3733800" cy="457200"/>
          </a:xfrm>
          <a:prstGeom prst="rect">
            <a:avLst/>
          </a:prstGeom>
        </p:spPr>
        <p:txBody>
          <a:bodyPr/>
          <a:lstStyle/>
          <a:p>
            <a:r>
              <a:rPr lang="en-US" dirty="0" smtClean="0">
                <a:solidFill>
                  <a:srgbClr val="696464"/>
                </a:solidFill>
              </a:rPr>
              <a:t>The State of Black Women in California</a:t>
            </a:r>
          </a:p>
        </p:txBody>
      </p:sp>
      <p:sp>
        <p:nvSpPr>
          <p:cNvPr id="7" name="Slide Number Placeholder 6"/>
          <p:cNvSpPr>
            <a:spLocks noGrp="1"/>
          </p:cNvSpPr>
          <p:nvPr>
            <p:ph type="sldNum" sz="quarter" idx="12"/>
          </p:nvPr>
        </p:nvSpPr>
        <p:spPr>
          <a:xfrm>
            <a:off x="8229600" y="6324600"/>
            <a:ext cx="457200" cy="457200"/>
          </a:xfrm>
        </p:spPr>
        <p:txBody>
          <a:bodyPr/>
          <a:lstStyle/>
          <a:p>
            <a:fld id="{6F42FDE4-A7DD-41A7-A0A6-9B649FB43336}" type="slidenum">
              <a:rPr lang="en-US" smtClean="0"/>
              <a:pPr/>
              <a:t>‹#›</a:t>
            </a:fld>
            <a:endParaRPr lang="en-US" dirty="0"/>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07129147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172200" y="6191250"/>
            <a:ext cx="2476500" cy="476250"/>
          </a:xfrm>
          <a:prstGeom prst="rect">
            <a:avLst/>
          </a:prstGeom>
        </p:spPr>
        <p:txBody>
          <a:bodyPr/>
          <a:lstStyle/>
          <a:p>
            <a:fld id="{355A7F8A-8883-4336-9A4A-C101845A457F}" type="datetime1">
              <a:rPr lang="en-US" smtClean="0">
                <a:solidFill>
                  <a:srgbClr val="696464"/>
                </a:solidFill>
              </a:rPr>
              <a:pPr/>
              <a:t>3/12/2018</a:t>
            </a:fld>
            <a:endParaRPr lang="en-US" dirty="0">
              <a:solidFill>
                <a:srgbClr val="696464"/>
              </a:solidFill>
            </a:endParaRPr>
          </a:p>
        </p:txBody>
      </p:sp>
      <p:sp>
        <p:nvSpPr>
          <p:cNvPr id="3" name="Footer Placeholder 2"/>
          <p:cNvSpPr>
            <a:spLocks noGrp="1"/>
          </p:cNvSpPr>
          <p:nvPr>
            <p:ph type="ftr" sz="quarter" idx="11"/>
          </p:nvPr>
        </p:nvSpPr>
        <p:spPr>
          <a:xfrm>
            <a:off x="838200" y="6172200"/>
            <a:ext cx="3733800" cy="457200"/>
          </a:xfrm>
          <a:prstGeom prst="rect">
            <a:avLst/>
          </a:prstGeom>
        </p:spPr>
        <p:txBody>
          <a:bodyPr/>
          <a:lstStyle/>
          <a:p>
            <a:r>
              <a:rPr lang="en-US" dirty="0" smtClean="0">
                <a:solidFill>
                  <a:srgbClr val="696464"/>
                </a:solidFill>
              </a:rPr>
              <a:t>The State of Black Women in California</a:t>
            </a:r>
          </a:p>
        </p:txBody>
      </p:sp>
      <p:sp>
        <p:nvSpPr>
          <p:cNvPr id="4" name="Slide Number Placeholder 3"/>
          <p:cNvSpPr>
            <a:spLocks noGrp="1"/>
          </p:cNvSpPr>
          <p:nvPr>
            <p:ph type="sldNum" sz="quarter" idx="12"/>
          </p:nvPr>
        </p:nvSpPr>
        <p:spPr/>
        <p:txBody>
          <a:bodyPr/>
          <a:lstStyle/>
          <a:p>
            <a:fld id="{6F42FDE4-A7DD-41A7-A0A6-9B649FB43336}" type="slidenum">
              <a:rPr lang="en-US" smtClean="0"/>
              <a:pPr/>
              <a:t>‹#›</a:t>
            </a:fld>
            <a:endParaRPr lang="en-US" dirty="0"/>
          </a:p>
        </p:txBody>
      </p:sp>
    </p:spTree>
    <p:extLst>
      <p:ext uri="{BB962C8B-B14F-4D97-AF65-F5344CB8AC3E}">
        <p14:creationId xmlns:p14="http://schemas.microsoft.com/office/powerpoint/2010/main" val="41280089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4114800" y="6172200"/>
            <a:ext cx="2476500" cy="476250"/>
          </a:xfrm>
        </p:spPr>
        <p:txBody>
          <a:bodyPr/>
          <a:lstStyle/>
          <a:p>
            <a:fld id="{D4570ACB-1FAB-433D-8209-7CE409AF1357}" type="datetime1">
              <a:rPr lang="en-US" smtClean="0">
                <a:solidFill>
                  <a:srgbClr val="696464"/>
                </a:solidFill>
              </a:rPr>
              <a:pPr/>
              <a:t>3/12/2018</a:t>
            </a:fld>
            <a:endParaRPr lang="en-US" dirty="0">
              <a:solidFill>
                <a:srgbClr val="696464"/>
              </a:solidFill>
            </a:endParaRPr>
          </a:p>
        </p:txBody>
      </p:sp>
      <p:sp>
        <p:nvSpPr>
          <p:cNvPr id="17" name="Footer Placeholder 16"/>
          <p:cNvSpPr>
            <a:spLocks noGrp="1"/>
          </p:cNvSpPr>
          <p:nvPr>
            <p:ph type="ftr" sz="quarter" idx="11"/>
          </p:nvPr>
        </p:nvSpPr>
        <p:spPr>
          <a:xfrm>
            <a:off x="228600" y="6172200"/>
            <a:ext cx="3733800" cy="457200"/>
          </a:xfrm>
        </p:spPr>
        <p:txBody>
          <a:bodyPr/>
          <a:lstStyle/>
          <a:p>
            <a:r>
              <a:rPr lang="en-US" dirty="0" smtClean="0">
                <a:solidFill>
                  <a:srgbClr val="696464"/>
                </a:solidFill>
              </a:rPr>
              <a:t>The State of Black Women in California</a:t>
            </a:r>
          </a:p>
        </p:txBody>
      </p:sp>
      <p:sp>
        <p:nvSpPr>
          <p:cNvPr id="29" name="Slide Number Placeholder 28"/>
          <p:cNvSpPr>
            <a:spLocks noGrp="1"/>
          </p:cNvSpPr>
          <p:nvPr>
            <p:ph type="sldNum" sz="quarter" idx="12"/>
          </p:nvPr>
        </p:nvSpPr>
        <p:spPr>
          <a:xfrm>
            <a:off x="8458200" y="6172200"/>
            <a:ext cx="457200" cy="457200"/>
          </a:xfrm>
        </p:spPr>
        <p:txBody>
          <a:bodyPr lIns="0" tIns="0" rIns="0" bIns="0">
            <a:noAutofit/>
          </a:bodyPr>
          <a:lstStyle>
            <a:lvl1pPr>
              <a:defRPr sz="1400">
                <a:solidFill>
                  <a:srgbClr val="FFFFFF"/>
                </a:solidFill>
              </a:defRPr>
            </a:lvl1pPr>
          </a:lstStyle>
          <a:p>
            <a:fld id="{6F42FDE4-A7DD-41A7-A0A6-9B649FB43336}" type="slidenum">
              <a:rPr lang="en-US" smtClean="0"/>
              <a:pPr/>
              <a:t>‹#›</a:t>
            </a:fld>
            <a:endParaRPr lang="en-US" dirty="0"/>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62261"/>
            <a:ext cx="639616" cy="1334459"/>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77000" y="6096000"/>
            <a:ext cx="2468880" cy="548387"/>
          </a:xfrm>
          <a:prstGeom prst="rect">
            <a:avLst/>
          </a:prstGeom>
        </p:spPr>
      </p:pic>
    </p:spTree>
    <p:extLst>
      <p:ext uri="{BB962C8B-B14F-4D97-AF65-F5344CB8AC3E}">
        <p14:creationId xmlns:p14="http://schemas.microsoft.com/office/powerpoint/2010/main" val="11307498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a:xfrm>
            <a:off x="4953000" y="6172200"/>
            <a:ext cx="2476500" cy="476250"/>
          </a:xfrm>
        </p:spPr>
        <p:txBody>
          <a:bodyPr/>
          <a:lstStyle/>
          <a:p>
            <a:fld id="{9C731C43-D2AF-4FDE-BFCD-E434FECA0D99}" type="datetime1">
              <a:rPr lang="en-US" smtClean="0">
                <a:solidFill>
                  <a:srgbClr val="696464"/>
                </a:solidFill>
              </a:rPr>
              <a:pPr/>
              <a:t>3/12/2018</a:t>
            </a:fld>
            <a:endParaRPr lang="en-US" dirty="0">
              <a:solidFill>
                <a:srgbClr val="696464"/>
              </a:solidFill>
            </a:endParaRPr>
          </a:p>
        </p:txBody>
      </p:sp>
      <p:sp>
        <p:nvSpPr>
          <p:cNvPr id="5" name="Footer Placeholder 4"/>
          <p:cNvSpPr>
            <a:spLocks noGrp="1"/>
          </p:cNvSpPr>
          <p:nvPr>
            <p:ph type="ftr" sz="quarter" idx="11"/>
          </p:nvPr>
        </p:nvSpPr>
        <p:spPr>
          <a:xfrm>
            <a:off x="838200" y="6172200"/>
            <a:ext cx="3733800" cy="457200"/>
          </a:xfrm>
        </p:spPr>
        <p:txBody>
          <a:bodyPr/>
          <a:lstStyle/>
          <a:p>
            <a:r>
              <a:rPr lang="en-US" dirty="0" smtClean="0">
                <a:solidFill>
                  <a:srgbClr val="696464"/>
                </a:solidFill>
              </a:rPr>
              <a:t>The State of Black Women in California</a:t>
            </a:r>
          </a:p>
        </p:txBody>
      </p:sp>
      <p:sp>
        <p:nvSpPr>
          <p:cNvPr id="6" name="Slide Number Placeholder 5"/>
          <p:cNvSpPr>
            <a:spLocks noGrp="1"/>
          </p:cNvSpPr>
          <p:nvPr>
            <p:ph type="sldNum" sz="quarter" idx="12"/>
          </p:nvPr>
        </p:nvSpPr>
        <p:spPr>
          <a:xfrm>
            <a:off x="8229600" y="6248400"/>
            <a:ext cx="457200" cy="457200"/>
          </a:xfrm>
        </p:spPr>
        <p:txBody>
          <a:bodyPr/>
          <a:lstStyle/>
          <a:p>
            <a:fld id="{6F42FDE4-A7DD-41A7-A0A6-9B649FB43336}" type="slidenum">
              <a:rPr lang="en-US" smtClean="0"/>
              <a:pPr/>
              <a:t>‹#›</a:t>
            </a:fld>
            <a:endParaRPr lang="en-US" dirty="0"/>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38964683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5" name="Rectangle 14"/>
          <p:cNvSpPr/>
          <p:nvPr userDrawn="1"/>
        </p:nvSpPr>
        <p:spPr>
          <a:xfrm>
            <a:off x="-31808" y="0"/>
            <a:ext cx="9525000" cy="6976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2971799" y="952500"/>
            <a:ext cx="6111127" cy="1362075"/>
          </a:xfrm>
        </p:spPr>
        <p:txBody>
          <a:bodyPr anchor="b" anchorCtr="0"/>
          <a:lstStyle>
            <a:lvl1pPr algn="l">
              <a:buNone/>
              <a:defRPr sz="4000" b="0" cap="none"/>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2971799" y="2547938"/>
            <a:ext cx="6111127"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4" name="Date Placeholder 3"/>
          <p:cNvSpPr>
            <a:spLocks noGrp="1"/>
          </p:cNvSpPr>
          <p:nvPr>
            <p:ph type="dt" sz="half" idx="10"/>
          </p:nvPr>
        </p:nvSpPr>
        <p:spPr/>
        <p:txBody>
          <a:bodyPr/>
          <a:lstStyle/>
          <a:p>
            <a:fld id="{2A221299-DD3F-439E-B0E5-FB1803C3E3B7}" type="datetime1">
              <a:rPr lang="en-US" smtClean="0">
                <a:solidFill>
                  <a:srgbClr val="696464"/>
                </a:solidFill>
              </a:rPr>
              <a:pPr/>
              <a:t>3/12/2018</a:t>
            </a:fld>
            <a:endParaRPr lang="en-US" dirty="0">
              <a:solidFill>
                <a:srgbClr val="696464"/>
              </a:solidFill>
            </a:endParaRPr>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6" name="Slide Number Placeholder 5"/>
          <p:cNvSpPr>
            <a:spLocks noGrp="1"/>
          </p:cNvSpPr>
          <p:nvPr>
            <p:ph type="sldNum" sz="quarter" idx="12"/>
          </p:nvPr>
        </p:nvSpPr>
        <p:spPr>
          <a:xfrm>
            <a:off x="146304" y="6208776"/>
            <a:ext cx="457200" cy="457200"/>
          </a:xfrm>
        </p:spPr>
        <p:txBody>
          <a:bodyPr/>
          <a:lstStyle/>
          <a:p>
            <a:fld id="{6F42FDE4-A7DD-41A7-A0A6-9B649FB43336}" type="slidenum">
              <a:rPr lang="en-US" smtClean="0"/>
              <a:pPr/>
              <a:t>‹#›</a:t>
            </a:fld>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808" y="-1"/>
            <a:ext cx="3003608" cy="6976145"/>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69341" y="6172200"/>
            <a:ext cx="2743200" cy="608990"/>
          </a:xfrm>
          <a:prstGeom prst="rect">
            <a:avLst/>
          </a:prstGeom>
        </p:spPr>
      </p:pic>
    </p:spTree>
    <p:extLst>
      <p:ext uri="{BB962C8B-B14F-4D97-AF65-F5344CB8AC3E}">
        <p14:creationId xmlns:p14="http://schemas.microsoft.com/office/powerpoint/2010/main" val="41859050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029200" y="6172200"/>
            <a:ext cx="2476500" cy="476250"/>
          </a:xfrm>
        </p:spPr>
        <p:txBody>
          <a:bodyPr/>
          <a:lstStyle/>
          <a:p>
            <a:fld id="{F9A66085-6DD1-4A7B-AA20-2C538C24840C}" type="datetime1">
              <a:rPr lang="en-US" smtClean="0">
                <a:solidFill>
                  <a:srgbClr val="696464"/>
                </a:solidFill>
              </a:rPr>
              <a:pPr/>
              <a:t>3/12/2018</a:t>
            </a:fld>
            <a:endParaRPr lang="en-US" dirty="0">
              <a:solidFill>
                <a:srgbClr val="696464"/>
              </a:solidFill>
            </a:endParaRPr>
          </a:p>
        </p:txBody>
      </p:sp>
      <p:sp>
        <p:nvSpPr>
          <p:cNvPr id="6" name="Footer Placeholder 5"/>
          <p:cNvSpPr>
            <a:spLocks noGrp="1"/>
          </p:cNvSpPr>
          <p:nvPr>
            <p:ph type="ftr" sz="quarter" idx="11"/>
          </p:nvPr>
        </p:nvSpPr>
        <p:spPr/>
        <p:txBody>
          <a:bodyPr/>
          <a:lstStyle/>
          <a:p>
            <a:r>
              <a:rPr lang="en-US" dirty="0" smtClean="0">
                <a:solidFill>
                  <a:srgbClr val="696464"/>
                </a:solidFill>
              </a:rPr>
              <a:t>The State of Black Women in California</a:t>
            </a:r>
          </a:p>
        </p:txBody>
      </p:sp>
      <p:sp>
        <p:nvSpPr>
          <p:cNvPr id="7" name="Slide Number Placeholder 6"/>
          <p:cNvSpPr>
            <a:spLocks noGrp="1"/>
          </p:cNvSpPr>
          <p:nvPr>
            <p:ph type="sldNum" sz="quarter" idx="12"/>
          </p:nvPr>
        </p:nvSpPr>
        <p:spPr>
          <a:xfrm>
            <a:off x="8229600" y="6324600"/>
            <a:ext cx="457200" cy="457200"/>
          </a:xfrm>
        </p:spPr>
        <p:txBody>
          <a:bodyPr/>
          <a:lstStyle/>
          <a:p>
            <a:fld id="{6F42FDE4-A7DD-41A7-A0A6-9B649FB43336}" type="slidenum">
              <a:rPr lang="en-US" smtClean="0"/>
              <a:pPr/>
              <a:t>‹#›</a:t>
            </a:fld>
            <a:endParaRPr lang="en-US" dirty="0"/>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8595428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a:xfrm>
            <a:off x="4953000" y="6248400"/>
            <a:ext cx="2476500" cy="476250"/>
          </a:xfrm>
        </p:spPr>
        <p:txBody>
          <a:bodyPr/>
          <a:lstStyle/>
          <a:p>
            <a:fld id="{AE2AE526-9AF4-44AB-B08F-BC16095B0968}" type="datetime1">
              <a:rPr lang="en-US" smtClean="0">
                <a:solidFill>
                  <a:srgbClr val="696464"/>
                </a:solidFill>
              </a:rPr>
              <a:pPr/>
              <a:t>3/12/2018</a:t>
            </a:fld>
            <a:endParaRPr lang="en-US" dirty="0">
              <a:solidFill>
                <a:srgbClr val="696464"/>
              </a:solidFill>
            </a:endParaRPr>
          </a:p>
        </p:txBody>
      </p:sp>
      <p:sp>
        <p:nvSpPr>
          <p:cNvPr id="8" name="Footer Placeholder 7"/>
          <p:cNvSpPr>
            <a:spLocks noGrp="1"/>
          </p:cNvSpPr>
          <p:nvPr>
            <p:ph type="ftr" sz="quarter" idx="11"/>
          </p:nvPr>
        </p:nvSpPr>
        <p:spPr/>
        <p:txBody>
          <a:bodyPr/>
          <a:lstStyle/>
          <a:p>
            <a:r>
              <a:rPr lang="en-US" dirty="0" smtClean="0">
                <a:solidFill>
                  <a:srgbClr val="696464"/>
                </a:solidFill>
              </a:rPr>
              <a:t>The State of Black Women in California</a:t>
            </a:r>
          </a:p>
        </p:txBody>
      </p:sp>
      <p:sp>
        <p:nvSpPr>
          <p:cNvPr id="9" name="Slide Number Placeholder 8"/>
          <p:cNvSpPr>
            <a:spLocks noGrp="1"/>
          </p:cNvSpPr>
          <p:nvPr>
            <p:ph type="sldNum" sz="quarter" idx="12"/>
          </p:nvPr>
        </p:nvSpPr>
        <p:spPr>
          <a:xfrm>
            <a:off x="8229600" y="6324600"/>
            <a:ext cx="457200" cy="457200"/>
          </a:xfrm>
        </p:spPr>
        <p:txBody>
          <a:bodyPr/>
          <a:lstStyle/>
          <a:p>
            <a:fld id="{6F42FDE4-A7DD-41A7-A0A6-9B649FB43336}" type="slidenum">
              <a:rPr lang="en-US" smtClean="0"/>
              <a:pPr/>
              <a:t>‹#›</a:t>
            </a:fld>
            <a:endParaRPr lang="en-US" dirty="0"/>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91001082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5" name="Rectangle 14"/>
          <p:cNvSpPr/>
          <p:nvPr userDrawn="1"/>
        </p:nvSpPr>
        <p:spPr>
          <a:xfrm>
            <a:off x="-31808" y="0"/>
            <a:ext cx="9525000" cy="6976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971799" y="952500"/>
            <a:ext cx="6111127" cy="1362075"/>
          </a:xfrm>
        </p:spPr>
        <p:txBody>
          <a:bodyPr anchor="b" anchorCtr="0"/>
          <a:lstStyle>
            <a:lvl1pPr algn="l">
              <a:buNone/>
              <a:defRPr sz="4000" b="0" cap="none"/>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2971799" y="2547938"/>
            <a:ext cx="6111127"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4" name="Date Placeholder 3"/>
          <p:cNvSpPr>
            <a:spLocks noGrp="1"/>
          </p:cNvSpPr>
          <p:nvPr>
            <p:ph type="dt" sz="half" idx="10"/>
          </p:nvPr>
        </p:nvSpPr>
        <p:spPr/>
        <p:txBody>
          <a:bodyPr/>
          <a:lstStyle/>
          <a:p>
            <a:fld id="{2A221299-DD3F-439E-B0E5-FB1803C3E3B7}" type="datetime1">
              <a:rPr lang="en-US" smtClean="0"/>
              <a:t>3/12/2018</a:t>
            </a:fld>
            <a:endParaRPr lang="en-US" dirty="0"/>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146304" y="6208776"/>
            <a:ext cx="457200" cy="457200"/>
          </a:xfrm>
        </p:spPr>
        <p:txBody>
          <a:bodyPr/>
          <a:lstStyle/>
          <a:p>
            <a:fld id="{6F42FDE4-A7DD-41A7-A0A6-9B649FB43336}" type="slidenum">
              <a:rPr kumimoji="0" lang="en-US" smtClean="0"/>
              <a:t>‹#›</a:t>
            </a:fld>
            <a:endParaRPr kumimoji="0"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808" y="-1"/>
            <a:ext cx="3003608" cy="6976145"/>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69341" y="6172200"/>
            <a:ext cx="2743200" cy="608990"/>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9C241D7-D1FB-4D62-9EEB-268EC3C86747}" type="datetime1">
              <a:rPr lang="en-US" smtClean="0">
                <a:solidFill>
                  <a:srgbClr val="696464"/>
                </a:solidFill>
              </a:rPr>
              <a:pPr/>
              <a:t>3/12/2018</a:t>
            </a:fld>
            <a:endParaRPr lang="en-US" dirty="0">
              <a:solidFill>
                <a:srgbClr val="696464"/>
              </a:solidFill>
            </a:endParaRPr>
          </a:p>
        </p:txBody>
      </p:sp>
      <p:sp>
        <p:nvSpPr>
          <p:cNvPr id="4" name="Footer Placeholder 3"/>
          <p:cNvSpPr>
            <a:spLocks noGrp="1"/>
          </p:cNvSpPr>
          <p:nvPr>
            <p:ph type="ftr" sz="quarter" idx="11"/>
          </p:nvPr>
        </p:nvSpPr>
        <p:spPr/>
        <p:txBody>
          <a:bodyPr/>
          <a:lstStyle/>
          <a:p>
            <a:r>
              <a:rPr lang="en-US" dirty="0" smtClean="0">
                <a:solidFill>
                  <a:srgbClr val="696464"/>
                </a:solidFill>
              </a:rPr>
              <a:t>The State of Black Women in California</a:t>
            </a:r>
          </a:p>
        </p:txBody>
      </p:sp>
      <p:sp>
        <p:nvSpPr>
          <p:cNvPr id="5" name="Slide Number Placeholder 4"/>
          <p:cNvSpPr>
            <a:spLocks noGrp="1"/>
          </p:cNvSpPr>
          <p:nvPr>
            <p:ph type="sldNum" sz="quarter" idx="12"/>
          </p:nvPr>
        </p:nvSpPr>
        <p:spPr>
          <a:xfrm>
            <a:off x="8229600" y="6324600"/>
            <a:ext cx="457200" cy="457200"/>
          </a:xfrm>
        </p:spPr>
        <p:txBody>
          <a:bodyPr/>
          <a:lstStyle/>
          <a:p>
            <a:fld id="{6F42FDE4-A7DD-41A7-A0A6-9B649FB43336}" type="slidenum">
              <a:rPr lang="en-US" smtClean="0"/>
              <a:pPr/>
              <a:t>‹#›</a:t>
            </a:fld>
            <a:endParaRPr lang="en-US" dirty="0"/>
          </a:p>
        </p:txBody>
      </p:sp>
    </p:spTree>
    <p:extLst>
      <p:ext uri="{BB962C8B-B14F-4D97-AF65-F5344CB8AC3E}">
        <p14:creationId xmlns:p14="http://schemas.microsoft.com/office/powerpoint/2010/main" val="285603507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5A7F8A-8883-4336-9A4A-C101845A457F}" type="datetime1">
              <a:rPr lang="en-US" smtClean="0">
                <a:solidFill>
                  <a:srgbClr val="696464"/>
                </a:solidFill>
              </a:rPr>
              <a:pPr/>
              <a:t>3/12/2018</a:t>
            </a:fld>
            <a:endParaRPr lang="en-US" dirty="0">
              <a:solidFill>
                <a:srgbClr val="696464"/>
              </a:solidFill>
            </a:endParaRPr>
          </a:p>
        </p:txBody>
      </p:sp>
      <p:sp>
        <p:nvSpPr>
          <p:cNvPr id="3" name="Footer Placeholder 2"/>
          <p:cNvSpPr>
            <a:spLocks noGrp="1"/>
          </p:cNvSpPr>
          <p:nvPr>
            <p:ph type="ftr" sz="quarter" idx="11"/>
          </p:nvPr>
        </p:nvSpPr>
        <p:spPr/>
        <p:txBody>
          <a:bodyPr/>
          <a:lstStyle/>
          <a:p>
            <a:r>
              <a:rPr lang="en-US" dirty="0" smtClean="0">
                <a:solidFill>
                  <a:srgbClr val="696464"/>
                </a:solidFill>
              </a:rPr>
              <a:t>The State of Black Women in California</a:t>
            </a:r>
          </a:p>
        </p:txBody>
      </p:sp>
      <p:sp>
        <p:nvSpPr>
          <p:cNvPr id="4" name="Slide Number Placeholder 3"/>
          <p:cNvSpPr>
            <a:spLocks noGrp="1"/>
          </p:cNvSpPr>
          <p:nvPr>
            <p:ph type="sldNum" sz="quarter" idx="12"/>
          </p:nvPr>
        </p:nvSpPr>
        <p:spPr/>
        <p:txBody>
          <a:bodyPr/>
          <a:lstStyle/>
          <a:p>
            <a:fld id="{6F42FDE4-A7DD-41A7-A0A6-9B649FB43336}" type="slidenum">
              <a:rPr lang="en-US" smtClean="0"/>
              <a:pPr/>
              <a:t>‹#›</a:t>
            </a:fld>
            <a:endParaRPr lang="en-US" dirty="0"/>
          </a:p>
        </p:txBody>
      </p:sp>
    </p:spTree>
    <p:extLst>
      <p:ext uri="{BB962C8B-B14F-4D97-AF65-F5344CB8AC3E}">
        <p14:creationId xmlns:p14="http://schemas.microsoft.com/office/powerpoint/2010/main" val="3563971437"/>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B7BD01D-4763-4F18-8742-4BA466C30791}" type="datetime1">
              <a:rPr lang="en-US" smtClean="0">
                <a:solidFill>
                  <a:srgbClr val="696464"/>
                </a:solidFill>
              </a:rPr>
              <a:pPr/>
              <a:t>3/12/2018</a:t>
            </a:fld>
            <a:endParaRPr lang="en-US" dirty="0">
              <a:solidFill>
                <a:srgbClr val="696464"/>
              </a:solidFill>
            </a:endParaRPr>
          </a:p>
        </p:txBody>
      </p:sp>
      <p:sp>
        <p:nvSpPr>
          <p:cNvPr id="6" name="Footer Placeholder 5"/>
          <p:cNvSpPr>
            <a:spLocks noGrp="1"/>
          </p:cNvSpPr>
          <p:nvPr>
            <p:ph type="ftr" sz="quarter" idx="11"/>
          </p:nvPr>
        </p:nvSpPr>
        <p:spPr/>
        <p:txBody>
          <a:bodyPr/>
          <a:lstStyle/>
          <a:p>
            <a:r>
              <a:rPr lang="en-US" dirty="0" smtClean="0">
                <a:solidFill>
                  <a:srgbClr val="696464"/>
                </a:solidFill>
              </a:rPr>
              <a:t>The State of Black Women in California</a:t>
            </a:r>
          </a:p>
        </p:txBody>
      </p:sp>
      <p:sp>
        <p:nvSpPr>
          <p:cNvPr id="7" name="Slide Number Placeholder 6"/>
          <p:cNvSpPr>
            <a:spLocks noGrp="1"/>
          </p:cNvSpPr>
          <p:nvPr>
            <p:ph type="sldNum" sz="quarter" idx="12"/>
          </p:nvPr>
        </p:nvSpPr>
        <p:spPr/>
        <p:txBody>
          <a:bodyPr/>
          <a:lstStyle/>
          <a:p>
            <a:fld id="{6F42FDE4-A7DD-41A7-A0A6-9B649FB43336}" type="slidenum">
              <a:rPr lang="en-US" smtClean="0"/>
              <a:pPr/>
              <a:t>‹#›</a:t>
            </a:fld>
            <a:endParaRPr lang="en-US" dirty="0"/>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82077464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5" name="Date Placeholder 4"/>
          <p:cNvSpPr>
            <a:spLocks noGrp="1"/>
          </p:cNvSpPr>
          <p:nvPr>
            <p:ph type="dt" sz="half" idx="10"/>
          </p:nvPr>
        </p:nvSpPr>
        <p:spPr/>
        <p:txBody>
          <a:bodyPr/>
          <a:lstStyle/>
          <a:p>
            <a:fld id="{12414A55-1E55-41CD-879F-545FC1D67921}" type="datetime1">
              <a:rPr lang="en-US" smtClean="0">
                <a:solidFill>
                  <a:srgbClr val="696464"/>
                </a:solidFill>
              </a:rPr>
              <a:pPr/>
              <a:t>3/12/2018</a:t>
            </a:fld>
            <a:endParaRPr lang="en-US" dirty="0">
              <a:solidFill>
                <a:srgbClr val="696464"/>
              </a:solidFill>
            </a:endParaRPr>
          </a:p>
        </p:txBody>
      </p:sp>
      <p:sp>
        <p:nvSpPr>
          <p:cNvPr id="6" name="Footer Placeholder 5"/>
          <p:cNvSpPr>
            <a:spLocks noGrp="1"/>
          </p:cNvSpPr>
          <p:nvPr>
            <p:ph type="ftr" sz="quarter" idx="11"/>
          </p:nvPr>
        </p:nvSpPr>
        <p:spPr>
          <a:xfrm>
            <a:off x="1219200" y="6172200"/>
            <a:ext cx="3581400" cy="457200"/>
          </a:xfrm>
        </p:spPr>
        <p:txBody>
          <a:bodyPr/>
          <a:lstStyle/>
          <a:p>
            <a:r>
              <a:rPr lang="en-US" dirty="0" smtClean="0">
                <a:solidFill>
                  <a:srgbClr val="696464"/>
                </a:solidFill>
              </a:rPr>
              <a:t>The State of Black Women in California</a:t>
            </a:r>
            <a:endParaRPr lang="en-US" dirty="0">
              <a:solidFill>
                <a:srgbClr val="696464"/>
              </a:solidFill>
            </a:endParaRPr>
          </a:p>
        </p:txBody>
      </p:sp>
      <p:sp>
        <p:nvSpPr>
          <p:cNvPr id="7" name="Slide Number Placeholder 6"/>
          <p:cNvSpPr>
            <a:spLocks noGrp="1"/>
          </p:cNvSpPr>
          <p:nvPr>
            <p:ph type="sldNum" sz="quarter" idx="12"/>
          </p:nvPr>
        </p:nvSpPr>
        <p:spPr>
          <a:xfrm>
            <a:off x="8458200" y="6248400"/>
            <a:ext cx="457200" cy="457200"/>
          </a:xfrm>
        </p:spPr>
        <p:txBody>
          <a:bodyPr/>
          <a:lstStyle/>
          <a:p>
            <a:fld id="{6F42FDE4-A7DD-41A7-A0A6-9B649FB43336}" type="slidenum">
              <a:rPr lang="en-US" smtClean="0"/>
              <a:pPr/>
              <a:t>‹#›</a:t>
            </a:fld>
            <a:endParaRPr lang="en-US" dirty="0"/>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dirty="0" smtClean="0"/>
              <a:t>Click icon to add picture</a:t>
            </a:r>
            <a:endParaRPr kumimoji="0" lang="en-US" dirty="0"/>
          </a:p>
        </p:txBody>
      </p:sp>
    </p:spTree>
    <p:extLst>
      <p:ext uri="{BB962C8B-B14F-4D97-AF65-F5344CB8AC3E}">
        <p14:creationId xmlns:p14="http://schemas.microsoft.com/office/powerpoint/2010/main" val="117964865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E5B29D8-70C0-45F3-A208-E0FEF9DB4EA3}" type="datetime1">
              <a:rPr lang="en-US" smtClean="0">
                <a:solidFill>
                  <a:srgbClr val="696464"/>
                </a:solidFill>
              </a:rPr>
              <a:pPr/>
              <a:t>3/12/2018</a:t>
            </a:fld>
            <a:endParaRPr lang="en-US" dirty="0">
              <a:solidFill>
                <a:srgbClr val="696464"/>
              </a:solidFill>
            </a:endParaRPr>
          </a:p>
        </p:txBody>
      </p:sp>
      <p:sp>
        <p:nvSpPr>
          <p:cNvPr id="5" name="Footer Placeholder 4"/>
          <p:cNvSpPr>
            <a:spLocks noGrp="1"/>
          </p:cNvSpPr>
          <p:nvPr>
            <p:ph type="ftr" sz="quarter" idx="11"/>
          </p:nvPr>
        </p:nvSpPr>
        <p:spPr>
          <a:xfrm>
            <a:off x="762000" y="6172200"/>
            <a:ext cx="3733800" cy="457200"/>
          </a:xfrm>
        </p:spPr>
        <p:txBody>
          <a:bodyPr/>
          <a:lstStyle/>
          <a:p>
            <a:r>
              <a:rPr lang="en-US" dirty="0" smtClean="0">
                <a:solidFill>
                  <a:srgbClr val="696464"/>
                </a:solidFill>
              </a:rPr>
              <a:t>The State of Black Women in California</a:t>
            </a:r>
          </a:p>
        </p:txBody>
      </p:sp>
      <p:sp>
        <p:nvSpPr>
          <p:cNvPr id="6" name="Slide Number Placeholder 5"/>
          <p:cNvSpPr>
            <a:spLocks noGrp="1"/>
          </p:cNvSpPr>
          <p:nvPr>
            <p:ph type="sldNum" sz="quarter" idx="12"/>
          </p:nvPr>
        </p:nvSpPr>
        <p:spPr/>
        <p:txBody>
          <a:bodyPr/>
          <a:lstStyle/>
          <a:p>
            <a:fld id="{6F42FDE4-A7DD-41A7-A0A6-9B649FB43336}" type="slidenum">
              <a:rPr lang="en-US" smtClean="0"/>
              <a:pPr/>
              <a:t>‹#›</a:t>
            </a:fld>
            <a:endParaRPr lang="en-US" dirty="0"/>
          </a:p>
        </p:txBody>
      </p:sp>
    </p:spTree>
    <p:extLst>
      <p:ext uri="{BB962C8B-B14F-4D97-AF65-F5344CB8AC3E}">
        <p14:creationId xmlns:p14="http://schemas.microsoft.com/office/powerpoint/2010/main" val="2124588339"/>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56150F7-2D16-4C03-8CC9-F70DE45C683B}" type="datetime1">
              <a:rPr lang="en-US" smtClean="0">
                <a:solidFill>
                  <a:srgbClr val="696464"/>
                </a:solidFill>
              </a:rPr>
              <a:pPr/>
              <a:t>3/12/2018</a:t>
            </a:fld>
            <a:endParaRPr lang="en-US" dirty="0">
              <a:solidFill>
                <a:srgbClr val="696464"/>
              </a:solidFill>
            </a:endParaRPr>
          </a:p>
        </p:txBody>
      </p:sp>
      <p:sp>
        <p:nvSpPr>
          <p:cNvPr id="5" name="Footer Placeholder 4"/>
          <p:cNvSpPr>
            <a:spLocks noGrp="1"/>
          </p:cNvSpPr>
          <p:nvPr>
            <p:ph type="ftr" sz="quarter" idx="11"/>
          </p:nvPr>
        </p:nvSpPr>
        <p:spPr/>
        <p:txBody>
          <a:bodyPr/>
          <a:lstStyle/>
          <a:p>
            <a:r>
              <a:rPr lang="en-US" dirty="0" smtClean="0">
                <a:solidFill>
                  <a:srgbClr val="696464"/>
                </a:solidFill>
              </a:rPr>
              <a:t>The State of Black Women in California</a:t>
            </a:r>
          </a:p>
        </p:txBody>
      </p:sp>
      <p:sp>
        <p:nvSpPr>
          <p:cNvPr id="6" name="Slide Number Placeholder 5"/>
          <p:cNvSpPr>
            <a:spLocks noGrp="1"/>
          </p:cNvSpPr>
          <p:nvPr>
            <p:ph type="sldNum" sz="quarter" idx="12"/>
          </p:nvPr>
        </p:nvSpPr>
        <p:spPr/>
        <p:txBody>
          <a:bodyPr/>
          <a:lstStyle/>
          <a:p>
            <a:fld id="{6F42FDE4-A7DD-41A7-A0A6-9B649FB43336}" type="slidenum">
              <a:rPr lang="en-US" smtClean="0"/>
              <a:pPr/>
              <a:t>‹#›</a:t>
            </a:fld>
            <a:endParaRPr lang="en-US" dirty="0"/>
          </a:p>
        </p:txBody>
      </p:sp>
    </p:spTree>
    <p:extLst>
      <p:ext uri="{BB962C8B-B14F-4D97-AF65-F5344CB8AC3E}">
        <p14:creationId xmlns:p14="http://schemas.microsoft.com/office/powerpoint/2010/main" val="1367981810"/>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4114800" y="6172200"/>
            <a:ext cx="2476500" cy="476250"/>
          </a:xfrm>
        </p:spPr>
        <p:txBody>
          <a:bodyPr/>
          <a:lstStyle/>
          <a:p>
            <a:fld id="{D4570ACB-1FAB-433D-8209-7CE409AF1357}" type="datetime1">
              <a:rPr lang="en-US" smtClean="0">
                <a:solidFill>
                  <a:srgbClr val="696464"/>
                </a:solidFill>
              </a:rPr>
              <a:pPr/>
              <a:t>3/12/2018</a:t>
            </a:fld>
            <a:endParaRPr lang="en-US" dirty="0">
              <a:solidFill>
                <a:srgbClr val="696464"/>
              </a:solidFill>
            </a:endParaRPr>
          </a:p>
        </p:txBody>
      </p:sp>
      <p:sp>
        <p:nvSpPr>
          <p:cNvPr id="17" name="Footer Placeholder 16"/>
          <p:cNvSpPr>
            <a:spLocks noGrp="1"/>
          </p:cNvSpPr>
          <p:nvPr>
            <p:ph type="ftr" sz="quarter" idx="11"/>
          </p:nvPr>
        </p:nvSpPr>
        <p:spPr>
          <a:xfrm>
            <a:off x="228600" y="6172200"/>
            <a:ext cx="3733800" cy="457200"/>
          </a:xfrm>
        </p:spPr>
        <p:txBody>
          <a:bodyPr/>
          <a:lstStyle/>
          <a:p>
            <a:r>
              <a:rPr lang="en-US" dirty="0" smtClean="0">
                <a:solidFill>
                  <a:srgbClr val="696464"/>
                </a:solidFill>
              </a:rPr>
              <a:t>The State of Black Women in California</a:t>
            </a:r>
          </a:p>
        </p:txBody>
      </p:sp>
      <p:sp>
        <p:nvSpPr>
          <p:cNvPr id="29" name="Slide Number Placeholder 28"/>
          <p:cNvSpPr>
            <a:spLocks noGrp="1"/>
          </p:cNvSpPr>
          <p:nvPr>
            <p:ph type="sldNum" sz="quarter" idx="12"/>
          </p:nvPr>
        </p:nvSpPr>
        <p:spPr>
          <a:xfrm>
            <a:off x="8458200" y="6172200"/>
            <a:ext cx="457200" cy="457200"/>
          </a:xfrm>
        </p:spPr>
        <p:txBody>
          <a:bodyPr lIns="0" tIns="0" rIns="0" bIns="0">
            <a:noAutofit/>
          </a:bodyPr>
          <a:lstStyle>
            <a:lvl1pPr>
              <a:defRPr sz="1400">
                <a:solidFill>
                  <a:srgbClr val="FFFFFF"/>
                </a:solidFill>
              </a:defRPr>
            </a:lvl1pPr>
          </a:lstStyle>
          <a:p>
            <a:fld id="{6F42FDE4-A7DD-41A7-A0A6-9B649FB43336}" type="slidenum">
              <a:rPr lang="en-US" smtClean="0"/>
              <a:pPr/>
              <a:t>‹#›</a:t>
            </a:fld>
            <a:endParaRPr lang="en-US" dirty="0"/>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62261"/>
            <a:ext cx="639616" cy="1334459"/>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77000" y="6096000"/>
            <a:ext cx="2468880" cy="548387"/>
          </a:xfrm>
          <a:prstGeom prst="rect">
            <a:avLst/>
          </a:prstGeom>
        </p:spPr>
      </p:pic>
    </p:spTree>
    <p:extLst>
      <p:ext uri="{BB962C8B-B14F-4D97-AF65-F5344CB8AC3E}">
        <p14:creationId xmlns:p14="http://schemas.microsoft.com/office/powerpoint/2010/main" val="37743937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a:xfrm>
            <a:off x="4953000" y="6172200"/>
            <a:ext cx="2476500" cy="476250"/>
          </a:xfrm>
        </p:spPr>
        <p:txBody>
          <a:bodyPr/>
          <a:lstStyle/>
          <a:p>
            <a:fld id="{9C731C43-D2AF-4FDE-BFCD-E434FECA0D99}" type="datetime1">
              <a:rPr lang="en-US" smtClean="0">
                <a:solidFill>
                  <a:srgbClr val="696464"/>
                </a:solidFill>
              </a:rPr>
              <a:pPr/>
              <a:t>3/12/2018</a:t>
            </a:fld>
            <a:endParaRPr lang="en-US" dirty="0">
              <a:solidFill>
                <a:srgbClr val="696464"/>
              </a:solidFill>
            </a:endParaRPr>
          </a:p>
        </p:txBody>
      </p:sp>
      <p:sp>
        <p:nvSpPr>
          <p:cNvPr id="5" name="Footer Placeholder 4"/>
          <p:cNvSpPr>
            <a:spLocks noGrp="1"/>
          </p:cNvSpPr>
          <p:nvPr>
            <p:ph type="ftr" sz="quarter" idx="11"/>
          </p:nvPr>
        </p:nvSpPr>
        <p:spPr>
          <a:xfrm>
            <a:off x="838200" y="6172200"/>
            <a:ext cx="3733800" cy="457200"/>
          </a:xfrm>
        </p:spPr>
        <p:txBody>
          <a:bodyPr/>
          <a:lstStyle/>
          <a:p>
            <a:r>
              <a:rPr lang="en-US" dirty="0" smtClean="0">
                <a:solidFill>
                  <a:srgbClr val="696464"/>
                </a:solidFill>
              </a:rPr>
              <a:t>The State of Black Women in California</a:t>
            </a:r>
          </a:p>
        </p:txBody>
      </p:sp>
      <p:sp>
        <p:nvSpPr>
          <p:cNvPr id="6" name="Slide Number Placeholder 5"/>
          <p:cNvSpPr>
            <a:spLocks noGrp="1"/>
          </p:cNvSpPr>
          <p:nvPr>
            <p:ph type="sldNum" sz="quarter" idx="12"/>
          </p:nvPr>
        </p:nvSpPr>
        <p:spPr>
          <a:xfrm>
            <a:off x="8229600" y="6248400"/>
            <a:ext cx="457200" cy="457200"/>
          </a:xfrm>
        </p:spPr>
        <p:txBody>
          <a:bodyPr/>
          <a:lstStyle/>
          <a:p>
            <a:fld id="{6F42FDE4-A7DD-41A7-A0A6-9B649FB43336}" type="slidenum">
              <a:rPr lang="en-US" smtClean="0"/>
              <a:pPr/>
              <a:t>‹#›</a:t>
            </a:fld>
            <a:endParaRPr lang="en-US" dirty="0"/>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21660547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5" name="Rectangle 14"/>
          <p:cNvSpPr/>
          <p:nvPr userDrawn="1"/>
        </p:nvSpPr>
        <p:spPr>
          <a:xfrm>
            <a:off x="-31808" y="0"/>
            <a:ext cx="9525000" cy="6976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2971799" y="952500"/>
            <a:ext cx="6111127" cy="1362075"/>
          </a:xfrm>
        </p:spPr>
        <p:txBody>
          <a:bodyPr anchor="b" anchorCtr="0"/>
          <a:lstStyle>
            <a:lvl1pPr algn="l">
              <a:buNone/>
              <a:defRPr sz="4000" b="0" cap="none"/>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2971799" y="2547938"/>
            <a:ext cx="6111127"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4" name="Date Placeholder 3"/>
          <p:cNvSpPr>
            <a:spLocks noGrp="1"/>
          </p:cNvSpPr>
          <p:nvPr>
            <p:ph type="dt" sz="half" idx="10"/>
          </p:nvPr>
        </p:nvSpPr>
        <p:spPr/>
        <p:txBody>
          <a:bodyPr/>
          <a:lstStyle/>
          <a:p>
            <a:fld id="{2A221299-DD3F-439E-B0E5-FB1803C3E3B7}" type="datetime1">
              <a:rPr lang="en-US" smtClean="0">
                <a:solidFill>
                  <a:srgbClr val="696464"/>
                </a:solidFill>
              </a:rPr>
              <a:pPr/>
              <a:t>3/12/2018</a:t>
            </a:fld>
            <a:endParaRPr lang="en-US" dirty="0">
              <a:solidFill>
                <a:srgbClr val="696464"/>
              </a:solidFill>
            </a:endParaRPr>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6" name="Slide Number Placeholder 5"/>
          <p:cNvSpPr>
            <a:spLocks noGrp="1"/>
          </p:cNvSpPr>
          <p:nvPr>
            <p:ph type="sldNum" sz="quarter" idx="12"/>
          </p:nvPr>
        </p:nvSpPr>
        <p:spPr>
          <a:xfrm>
            <a:off x="146304" y="6208776"/>
            <a:ext cx="457200" cy="457200"/>
          </a:xfrm>
        </p:spPr>
        <p:txBody>
          <a:bodyPr/>
          <a:lstStyle/>
          <a:p>
            <a:fld id="{6F42FDE4-A7DD-41A7-A0A6-9B649FB43336}" type="slidenum">
              <a:rPr lang="en-US" smtClean="0"/>
              <a:pPr/>
              <a:t>‹#›</a:t>
            </a:fld>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808" y="-1"/>
            <a:ext cx="3003608" cy="6976145"/>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69341" y="6172200"/>
            <a:ext cx="2743200" cy="608990"/>
          </a:xfrm>
          <a:prstGeom prst="rect">
            <a:avLst/>
          </a:prstGeom>
        </p:spPr>
      </p:pic>
    </p:spTree>
    <p:extLst>
      <p:ext uri="{BB962C8B-B14F-4D97-AF65-F5344CB8AC3E}">
        <p14:creationId xmlns:p14="http://schemas.microsoft.com/office/powerpoint/2010/main" val="7524900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029200" y="6172200"/>
            <a:ext cx="2476500" cy="476250"/>
          </a:xfrm>
        </p:spPr>
        <p:txBody>
          <a:bodyPr/>
          <a:lstStyle/>
          <a:p>
            <a:fld id="{F9A66085-6DD1-4A7B-AA20-2C538C24840C}" type="datetime1">
              <a:rPr lang="en-US" smtClean="0">
                <a:solidFill>
                  <a:srgbClr val="696464"/>
                </a:solidFill>
              </a:rPr>
              <a:pPr/>
              <a:t>3/12/2018</a:t>
            </a:fld>
            <a:endParaRPr lang="en-US" dirty="0">
              <a:solidFill>
                <a:srgbClr val="696464"/>
              </a:solidFill>
            </a:endParaRPr>
          </a:p>
        </p:txBody>
      </p:sp>
      <p:sp>
        <p:nvSpPr>
          <p:cNvPr id="6" name="Footer Placeholder 5"/>
          <p:cNvSpPr>
            <a:spLocks noGrp="1"/>
          </p:cNvSpPr>
          <p:nvPr>
            <p:ph type="ftr" sz="quarter" idx="11"/>
          </p:nvPr>
        </p:nvSpPr>
        <p:spPr/>
        <p:txBody>
          <a:bodyPr/>
          <a:lstStyle/>
          <a:p>
            <a:r>
              <a:rPr lang="en-US" dirty="0" smtClean="0">
                <a:solidFill>
                  <a:srgbClr val="696464"/>
                </a:solidFill>
              </a:rPr>
              <a:t>The State of Black Women in California</a:t>
            </a:r>
          </a:p>
        </p:txBody>
      </p:sp>
      <p:sp>
        <p:nvSpPr>
          <p:cNvPr id="7" name="Slide Number Placeholder 6"/>
          <p:cNvSpPr>
            <a:spLocks noGrp="1"/>
          </p:cNvSpPr>
          <p:nvPr>
            <p:ph type="sldNum" sz="quarter" idx="12"/>
          </p:nvPr>
        </p:nvSpPr>
        <p:spPr>
          <a:xfrm>
            <a:off x="8229600" y="6324600"/>
            <a:ext cx="457200" cy="457200"/>
          </a:xfrm>
        </p:spPr>
        <p:txBody>
          <a:bodyPr/>
          <a:lstStyle/>
          <a:p>
            <a:fld id="{6F42FDE4-A7DD-41A7-A0A6-9B649FB43336}" type="slidenum">
              <a:rPr lang="en-US" smtClean="0"/>
              <a:pPr/>
              <a:t>‹#›</a:t>
            </a:fld>
            <a:endParaRPr lang="en-US" dirty="0"/>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88025355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029200" y="6172200"/>
            <a:ext cx="2476500" cy="476250"/>
          </a:xfrm>
        </p:spPr>
        <p:txBody>
          <a:bodyPr/>
          <a:lstStyle/>
          <a:p>
            <a:fld id="{F9A66085-6DD1-4A7B-AA20-2C538C24840C}" type="datetime1">
              <a:rPr lang="en-US" smtClean="0"/>
              <a:t>3/12/2018</a:t>
            </a:fld>
            <a:endParaRPr lang="en-US" dirty="0"/>
          </a:p>
        </p:txBody>
      </p:sp>
      <p:sp>
        <p:nvSpPr>
          <p:cNvPr id="6" name="Footer Placeholder 5"/>
          <p:cNvSpPr>
            <a:spLocks noGrp="1"/>
          </p:cNvSpPr>
          <p:nvPr>
            <p:ph type="ftr" sz="quarter" idx="11"/>
          </p:nvPr>
        </p:nvSpPr>
        <p:spPr/>
        <p:txBody>
          <a:bodyPr/>
          <a:lstStyle/>
          <a:p>
            <a:r>
              <a:rPr lang="en-US" dirty="0" smtClean="0"/>
              <a:t>The State of Black Women in California</a:t>
            </a:r>
          </a:p>
        </p:txBody>
      </p:sp>
      <p:sp>
        <p:nvSpPr>
          <p:cNvPr id="7" name="Slide Number Placeholder 6"/>
          <p:cNvSpPr>
            <a:spLocks noGrp="1"/>
          </p:cNvSpPr>
          <p:nvPr>
            <p:ph type="sldNum" sz="quarter" idx="12"/>
          </p:nvPr>
        </p:nvSpPr>
        <p:spPr>
          <a:xfrm>
            <a:off x="8229600" y="6324600"/>
            <a:ext cx="457200" cy="457200"/>
          </a:xfrm>
        </p:spPr>
        <p:txBody>
          <a:bodyPr/>
          <a:lstStyle/>
          <a:p>
            <a:fld id="{6F42FDE4-A7DD-41A7-A0A6-9B649FB43336}" type="slidenum">
              <a:rPr kumimoji="0" lang="en-US" smtClean="0"/>
              <a:t>‹#›</a:t>
            </a:fld>
            <a:endParaRPr kumimoji="0" lang="en-US" dirty="0"/>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a:xfrm>
            <a:off x="4953000" y="6248400"/>
            <a:ext cx="2476500" cy="476250"/>
          </a:xfrm>
        </p:spPr>
        <p:txBody>
          <a:bodyPr/>
          <a:lstStyle/>
          <a:p>
            <a:fld id="{AE2AE526-9AF4-44AB-B08F-BC16095B0968}" type="datetime1">
              <a:rPr lang="en-US" smtClean="0">
                <a:solidFill>
                  <a:srgbClr val="696464"/>
                </a:solidFill>
              </a:rPr>
              <a:pPr/>
              <a:t>3/12/2018</a:t>
            </a:fld>
            <a:endParaRPr lang="en-US" dirty="0">
              <a:solidFill>
                <a:srgbClr val="696464"/>
              </a:solidFill>
            </a:endParaRPr>
          </a:p>
        </p:txBody>
      </p:sp>
      <p:sp>
        <p:nvSpPr>
          <p:cNvPr id="8" name="Footer Placeholder 7"/>
          <p:cNvSpPr>
            <a:spLocks noGrp="1"/>
          </p:cNvSpPr>
          <p:nvPr>
            <p:ph type="ftr" sz="quarter" idx="11"/>
          </p:nvPr>
        </p:nvSpPr>
        <p:spPr/>
        <p:txBody>
          <a:bodyPr/>
          <a:lstStyle/>
          <a:p>
            <a:r>
              <a:rPr lang="en-US" dirty="0" smtClean="0">
                <a:solidFill>
                  <a:srgbClr val="696464"/>
                </a:solidFill>
              </a:rPr>
              <a:t>The State of Black Women in California</a:t>
            </a:r>
          </a:p>
        </p:txBody>
      </p:sp>
      <p:sp>
        <p:nvSpPr>
          <p:cNvPr id="9" name="Slide Number Placeholder 8"/>
          <p:cNvSpPr>
            <a:spLocks noGrp="1"/>
          </p:cNvSpPr>
          <p:nvPr>
            <p:ph type="sldNum" sz="quarter" idx="12"/>
          </p:nvPr>
        </p:nvSpPr>
        <p:spPr>
          <a:xfrm>
            <a:off x="8229600" y="6324600"/>
            <a:ext cx="457200" cy="457200"/>
          </a:xfrm>
        </p:spPr>
        <p:txBody>
          <a:bodyPr/>
          <a:lstStyle/>
          <a:p>
            <a:fld id="{6F42FDE4-A7DD-41A7-A0A6-9B649FB43336}" type="slidenum">
              <a:rPr lang="en-US" smtClean="0"/>
              <a:pPr/>
              <a:t>‹#›</a:t>
            </a:fld>
            <a:endParaRPr lang="en-US" dirty="0"/>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738429291"/>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9C241D7-D1FB-4D62-9EEB-268EC3C86747}" type="datetime1">
              <a:rPr lang="en-US" smtClean="0">
                <a:solidFill>
                  <a:srgbClr val="696464"/>
                </a:solidFill>
              </a:rPr>
              <a:pPr/>
              <a:t>3/12/2018</a:t>
            </a:fld>
            <a:endParaRPr lang="en-US" dirty="0">
              <a:solidFill>
                <a:srgbClr val="696464"/>
              </a:solidFill>
            </a:endParaRPr>
          </a:p>
        </p:txBody>
      </p:sp>
      <p:sp>
        <p:nvSpPr>
          <p:cNvPr id="4" name="Footer Placeholder 3"/>
          <p:cNvSpPr>
            <a:spLocks noGrp="1"/>
          </p:cNvSpPr>
          <p:nvPr>
            <p:ph type="ftr" sz="quarter" idx="11"/>
          </p:nvPr>
        </p:nvSpPr>
        <p:spPr/>
        <p:txBody>
          <a:bodyPr/>
          <a:lstStyle/>
          <a:p>
            <a:r>
              <a:rPr lang="en-US" dirty="0" smtClean="0">
                <a:solidFill>
                  <a:srgbClr val="696464"/>
                </a:solidFill>
              </a:rPr>
              <a:t>The State of Black Women in California</a:t>
            </a:r>
          </a:p>
        </p:txBody>
      </p:sp>
      <p:sp>
        <p:nvSpPr>
          <p:cNvPr id="5" name="Slide Number Placeholder 4"/>
          <p:cNvSpPr>
            <a:spLocks noGrp="1"/>
          </p:cNvSpPr>
          <p:nvPr>
            <p:ph type="sldNum" sz="quarter" idx="12"/>
          </p:nvPr>
        </p:nvSpPr>
        <p:spPr>
          <a:xfrm>
            <a:off x="8229600" y="6324600"/>
            <a:ext cx="457200" cy="457200"/>
          </a:xfrm>
        </p:spPr>
        <p:txBody>
          <a:bodyPr/>
          <a:lstStyle/>
          <a:p>
            <a:fld id="{6F42FDE4-A7DD-41A7-A0A6-9B649FB43336}" type="slidenum">
              <a:rPr lang="en-US" smtClean="0"/>
              <a:pPr/>
              <a:t>‹#›</a:t>
            </a:fld>
            <a:endParaRPr lang="en-US" dirty="0"/>
          </a:p>
        </p:txBody>
      </p:sp>
    </p:spTree>
    <p:extLst>
      <p:ext uri="{BB962C8B-B14F-4D97-AF65-F5344CB8AC3E}">
        <p14:creationId xmlns:p14="http://schemas.microsoft.com/office/powerpoint/2010/main" val="581568621"/>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5A7F8A-8883-4336-9A4A-C101845A457F}" type="datetime1">
              <a:rPr lang="en-US" smtClean="0">
                <a:solidFill>
                  <a:srgbClr val="696464"/>
                </a:solidFill>
              </a:rPr>
              <a:pPr/>
              <a:t>3/12/2018</a:t>
            </a:fld>
            <a:endParaRPr lang="en-US" dirty="0">
              <a:solidFill>
                <a:srgbClr val="696464"/>
              </a:solidFill>
            </a:endParaRPr>
          </a:p>
        </p:txBody>
      </p:sp>
      <p:sp>
        <p:nvSpPr>
          <p:cNvPr id="3" name="Footer Placeholder 2"/>
          <p:cNvSpPr>
            <a:spLocks noGrp="1"/>
          </p:cNvSpPr>
          <p:nvPr>
            <p:ph type="ftr" sz="quarter" idx="11"/>
          </p:nvPr>
        </p:nvSpPr>
        <p:spPr/>
        <p:txBody>
          <a:bodyPr/>
          <a:lstStyle/>
          <a:p>
            <a:r>
              <a:rPr lang="en-US" dirty="0" smtClean="0">
                <a:solidFill>
                  <a:srgbClr val="696464"/>
                </a:solidFill>
              </a:rPr>
              <a:t>The State of Black Women in California</a:t>
            </a:r>
          </a:p>
        </p:txBody>
      </p:sp>
      <p:sp>
        <p:nvSpPr>
          <p:cNvPr id="4" name="Slide Number Placeholder 3"/>
          <p:cNvSpPr>
            <a:spLocks noGrp="1"/>
          </p:cNvSpPr>
          <p:nvPr>
            <p:ph type="sldNum" sz="quarter" idx="12"/>
          </p:nvPr>
        </p:nvSpPr>
        <p:spPr/>
        <p:txBody>
          <a:bodyPr/>
          <a:lstStyle/>
          <a:p>
            <a:fld id="{6F42FDE4-A7DD-41A7-A0A6-9B649FB43336}" type="slidenum">
              <a:rPr lang="en-US" smtClean="0"/>
              <a:pPr/>
              <a:t>‹#›</a:t>
            </a:fld>
            <a:endParaRPr lang="en-US" dirty="0"/>
          </a:p>
        </p:txBody>
      </p:sp>
    </p:spTree>
    <p:extLst>
      <p:ext uri="{BB962C8B-B14F-4D97-AF65-F5344CB8AC3E}">
        <p14:creationId xmlns:p14="http://schemas.microsoft.com/office/powerpoint/2010/main" val="2987040918"/>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B7BD01D-4763-4F18-8742-4BA466C30791}" type="datetime1">
              <a:rPr lang="en-US" smtClean="0">
                <a:solidFill>
                  <a:srgbClr val="696464"/>
                </a:solidFill>
              </a:rPr>
              <a:pPr/>
              <a:t>3/12/2018</a:t>
            </a:fld>
            <a:endParaRPr lang="en-US" dirty="0">
              <a:solidFill>
                <a:srgbClr val="696464"/>
              </a:solidFill>
            </a:endParaRPr>
          </a:p>
        </p:txBody>
      </p:sp>
      <p:sp>
        <p:nvSpPr>
          <p:cNvPr id="6" name="Footer Placeholder 5"/>
          <p:cNvSpPr>
            <a:spLocks noGrp="1"/>
          </p:cNvSpPr>
          <p:nvPr>
            <p:ph type="ftr" sz="quarter" idx="11"/>
          </p:nvPr>
        </p:nvSpPr>
        <p:spPr/>
        <p:txBody>
          <a:bodyPr/>
          <a:lstStyle/>
          <a:p>
            <a:r>
              <a:rPr lang="en-US" dirty="0" smtClean="0">
                <a:solidFill>
                  <a:srgbClr val="696464"/>
                </a:solidFill>
              </a:rPr>
              <a:t>The State of Black Women in California</a:t>
            </a:r>
          </a:p>
        </p:txBody>
      </p:sp>
      <p:sp>
        <p:nvSpPr>
          <p:cNvPr id="7" name="Slide Number Placeholder 6"/>
          <p:cNvSpPr>
            <a:spLocks noGrp="1"/>
          </p:cNvSpPr>
          <p:nvPr>
            <p:ph type="sldNum" sz="quarter" idx="12"/>
          </p:nvPr>
        </p:nvSpPr>
        <p:spPr/>
        <p:txBody>
          <a:bodyPr/>
          <a:lstStyle/>
          <a:p>
            <a:fld id="{6F42FDE4-A7DD-41A7-A0A6-9B649FB43336}" type="slidenum">
              <a:rPr lang="en-US" smtClean="0"/>
              <a:pPr/>
              <a:t>‹#›</a:t>
            </a:fld>
            <a:endParaRPr lang="en-US" dirty="0"/>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067052865"/>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5" name="Date Placeholder 4"/>
          <p:cNvSpPr>
            <a:spLocks noGrp="1"/>
          </p:cNvSpPr>
          <p:nvPr>
            <p:ph type="dt" sz="half" idx="10"/>
          </p:nvPr>
        </p:nvSpPr>
        <p:spPr/>
        <p:txBody>
          <a:bodyPr/>
          <a:lstStyle/>
          <a:p>
            <a:fld id="{12414A55-1E55-41CD-879F-545FC1D67921}" type="datetime1">
              <a:rPr lang="en-US" smtClean="0">
                <a:solidFill>
                  <a:srgbClr val="696464"/>
                </a:solidFill>
              </a:rPr>
              <a:pPr/>
              <a:t>3/12/2018</a:t>
            </a:fld>
            <a:endParaRPr lang="en-US" dirty="0">
              <a:solidFill>
                <a:srgbClr val="696464"/>
              </a:solidFill>
            </a:endParaRPr>
          </a:p>
        </p:txBody>
      </p:sp>
      <p:sp>
        <p:nvSpPr>
          <p:cNvPr id="6" name="Footer Placeholder 5"/>
          <p:cNvSpPr>
            <a:spLocks noGrp="1"/>
          </p:cNvSpPr>
          <p:nvPr>
            <p:ph type="ftr" sz="quarter" idx="11"/>
          </p:nvPr>
        </p:nvSpPr>
        <p:spPr>
          <a:xfrm>
            <a:off x="1219200" y="6172200"/>
            <a:ext cx="3581400" cy="457200"/>
          </a:xfrm>
        </p:spPr>
        <p:txBody>
          <a:bodyPr/>
          <a:lstStyle/>
          <a:p>
            <a:r>
              <a:rPr lang="en-US" dirty="0" smtClean="0">
                <a:solidFill>
                  <a:srgbClr val="696464"/>
                </a:solidFill>
              </a:rPr>
              <a:t>The State of Black Women in California</a:t>
            </a:r>
            <a:endParaRPr lang="en-US" dirty="0">
              <a:solidFill>
                <a:srgbClr val="696464"/>
              </a:solidFill>
            </a:endParaRPr>
          </a:p>
        </p:txBody>
      </p:sp>
      <p:sp>
        <p:nvSpPr>
          <p:cNvPr id="7" name="Slide Number Placeholder 6"/>
          <p:cNvSpPr>
            <a:spLocks noGrp="1"/>
          </p:cNvSpPr>
          <p:nvPr>
            <p:ph type="sldNum" sz="quarter" idx="12"/>
          </p:nvPr>
        </p:nvSpPr>
        <p:spPr>
          <a:xfrm>
            <a:off x="8458200" y="6248400"/>
            <a:ext cx="457200" cy="457200"/>
          </a:xfrm>
        </p:spPr>
        <p:txBody>
          <a:bodyPr/>
          <a:lstStyle/>
          <a:p>
            <a:fld id="{6F42FDE4-A7DD-41A7-A0A6-9B649FB43336}" type="slidenum">
              <a:rPr lang="en-US" smtClean="0"/>
              <a:pPr/>
              <a:t>‹#›</a:t>
            </a:fld>
            <a:endParaRPr lang="en-US" dirty="0"/>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dirty="0" smtClean="0"/>
              <a:t>Click icon to add picture</a:t>
            </a:r>
            <a:endParaRPr kumimoji="0" lang="en-US" dirty="0"/>
          </a:p>
        </p:txBody>
      </p:sp>
    </p:spTree>
    <p:extLst>
      <p:ext uri="{BB962C8B-B14F-4D97-AF65-F5344CB8AC3E}">
        <p14:creationId xmlns:p14="http://schemas.microsoft.com/office/powerpoint/2010/main" val="1706609754"/>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E5B29D8-70C0-45F3-A208-E0FEF9DB4EA3}" type="datetime1">
              <a:rPr lang="en-US" smtClean="0">
                <a:solidFill>
                  <a:srgbClr val="696464"/>
                </a:solidFill>
              </a:rPr>
              <a:pPr/>
              <a:t>3/12/2018</a:t>
            </a:fld>
            <a:endParaRPr lang="en-US" dirty="0">
              <a:solidFill>
                <a:srgbClr val="696464"/>
              </a:solidFill>
            </a:endParaRPr>
          </a:p>
        </p:txBody>
      </p:sp>
      <p:sp>
        <p:nvSpPr>
          <p:cNvPr id="5" name="Footer Placeholder 4"/>
          <p:cNvSpPr>
            <a:spLocks noGrp="1"/>
          </p:cNvSpPr>
          <p:nvPr>
            <p:ph type="ftr" sz="quarter" idx="11"/>
          </p:nvPr>
        </p:nvSpPr>
        <p:spPr>
          <a:xfrm>
            <a:off x="762000" y="6172200"/>
            <a:ext cx="3733800" cy="457200"/>
          </a:xfrm>
        </p:spPr>
        <p:txBody>
          <a:bodyPr/>
          <a:lstStyle/>
          <a:p>
            <a:r>
              <a:rPr lang="en-US" dirty="0" smtClean="0">
                <a:solidFill>
                  <a:srgbClr val="696464"/>
                </a:solidFill>
              </a:rPr>
              <a:t>The State of Black Women in California</a:t>
            </a:r>
          </a:p>
        </p:txBody>
      </p:sp>
      <p:sp>
        <p:nvSpPr>
          <p:cNvPr id="6" name="Slide Number Placeholder 5"/>
          <p:cNvSpPr>
            <a:spLocks noGrp="1"/>
          </p:cNvSpPr>
          <p:nvPr>
            <p:ph type="sldNum" sz="quarter" idx="12"/>
          </p:nvPr>
        </p:nvSpPr>
        <p:spPr/>
        <p:txBody>
          <a:bodyPr/>
          <a:lstStyle/>
          <a:p>
            <a:fld id="{6F42FDE4-A7DD-41A7-A0A6-9B649FB43336}" type="slidenum">
              <a:rPr lang="en-US" smtClean="0"/>
              <a:pPr/>
              <a:t>‹#›</a:t>
            </a:fld>
            <a:endParaRPr lang="en-US" dirty="0"/>
          </a:p>
        </p:txBody>
      </p:sp>
    </p:spTree>
    <p:extLst>
      <p:ext uri="{BB962C8B-B14F-4D97-AF65-F5344CB8AC3E}">
        <p14:creationId xmlns:p14="http://schemas.microsoft.com/office/powerpoint/2010/main" val="46599121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56150F7-2D16-4C03-8CC9-F70DE45C683B}" type="datetime1">
              <a:rPr lang="en-US" smtClean="0">
                <a:solidFill>
                  <a:srgbClr val="696464"/>
                </a:solidFill>
              </a:rPr>
              <a:pPr/>
              <a:t>3/12/2018</a:t>
            </a:fld>
            <a:endParaRPr lang="en-US" dirty="0">
              <a:solidFill>
                <a:srgbClr val="696464"/>
              </a:solidFill>
            </a:endParaRPr>
          </a:p>
        </p:txBody>
      </p:sp>
      <p:sp>
        <p:nvSpPr>
          <p:cNvPr id="5" name="Footer Placeholder 4"/>
          <p:cNvSpPr>
            <a:spLocks noGrp="1"/>
          </p:cNvSpPr>
          <p:nvPr>
            <p:ph type="ftr" sz="quarter" idx="11"/>
          </p:nvPr>
        </p:nvSpPr>
        <p:spPr/>
        <p:txBody>
          <a:bodyPr/>
          <a:lstStyle/>
          <a:p>
            <a:r>
              <a:rPr lang="en-US" dirty="0" smtClean="0">
                <a:solidFill>
                  <a:srgbClr val="696464"/>
                </a:solidFill>
              </a:rPr>
              <a:t>The State of Black Women in California</a:t>
            </a:r>
          </a:p>
        </p:txBody>
      </p:sp>
      <p:sp>
        <p:nvSpPr>
          <p:cNvPr id="6" name="Slide Number Placeholder 5"/>
          <p:cNvSpPr>
            <a:spLocks noGrp="1"/>
          </p:cNvSpPr>
          <p:nvPr>
            <p:ph type="sldNum" sz="quarter" idx="12"/>
          </p:nvPr>
        </p:nvSpPr>
        <p:spPr/>
        <p:txBody>
          <a:bodyPr/>
          <a:lstStyle/>
          <a:p>
            <a:fld id="{6F42FDE4-A7DD-41A7-A0A6-9B649FB43336}" type="slidenum">
              <a:rPr lang="en-US" smtClean="0"/>
              <a:pPr/>
              <a:t>‹#›</a:t>
            </a:fld>
            <a:endParaRPr lang="en-US" dirty="0"/>
          </a:p>
        </p:txBody>
      </p:sp>
    </p:spTree>
    <p:extLst>
      <p:ext uri="{BB962C8B-B14F-4D97-AF65-F5344CB8AC3E}">
        <p14:creationId xmlns:p14="http://schemas.microsoft.com/office/powerpoint/2010/main" val="1477317124"/>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3/12/2018</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2358868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7E7E7E"/>
                </a:solidFill>
                <a:latin typeface="Nirmala UI"/>
                <a:cs typeface="Nirmala UI"/>
              </a:defRPr>
            </a:lvl1pPr>
          </a:lstStyle>
          <a:p>
            <a:endParaRPr/>
          </a:p>
        </p:txBody>
      </p:sp>
      <p:sp>
        <p:nvSpPr>
          <p:cNvPr id="3" name="Holder 3"/>
          <p:cNvSpPr>
            <a:spLocks noGrp="1"/>
          </p:cNvSpPr>
          <p:nvPr>
            <p:ph type="body" idx="1"/>
          </p:nvPr>
        </p:nvSpPr>
        <p:spPr/>
        <p:txBody>
          <a:bodyPr lIns="0" tIns="0" rIns="0" bIns="0"/>
          <a:lstStyle>
            <a:lvl1pPr>
              <a:defRPr sz="9800" b="0" i="0">
                <a:solidFill>
                  <a:srgbClr val="FBA952"/>
                </a:solidFill>
                <a:latin typeface="Nirmala UI Semilight"/>
                <a:cs typeface="Nirmala UI Semi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3/12/2018</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3555556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711950"/>
          </a:xfrm>
          <a:custGeom>
            <a:avLst/>
            <a:gdLst/>
            <a:ahLst/>
            <a:cxnLst/>
            <a:rect l="l" t="t" r="r" b="b"/>
            <a:pathLst>
              <a:path w="9144000" h="6711950">
                <a:moveTo>
                  <a:pt x="0" y="6711696"/>
                </a:moveTo>
                <a:lnTo>
                  <a:pt x="9144000" y="6711696"/>
                </a:lnTo>
                <a:lnTo>
                  <a:pt x="9144000" y="0"/>
                </a:lnTo>
                <a:lnTo>
                  <a:pt x="0" y="0"/>
                </a:lnTo>
                <a:lnTo>
                  <a:pt x="0" y="6711696"/>
                </a:lnTo>
                <a:close/>
              </a:path>
            </a:pathLst>
          </a:custGeom>
          <a:solidFill>
            <a:srgbClr val="F7F7F7"/>
          </a:solidFill>
        </p:spPr>
        <p:txBody>
          <a:bodyPr wrap="square" lIns="0" tIns="0" rIns="0" bIns="0" rtlCol="0"/>
          <a:lstStyle/>
          <a:p>
            <a:endParaRPr smtClean="0">
              <a:solidFill>
                <a:prstClr val="black"/>
              </a:solidFill>
            </a:endParaRPr>
          </a:p>
        </p:txBody>
      </p:sp>
      <p:sp>
        <p:nvSpPr>
          <p:cNvPr id="17" name="bk object 17"/>
          <p:cNvSpPr/>
          <p:nvPr/>
        </p:nvSpPr>
        <p:spPr>
          <a:xfrm>
            <a:off x="5373623" y="240791"/>
            <a:ext cx="1350645" cy="1350645"/>
          </a:xfrm>
          <a:custGeom>
            <a:avLst/>
            <a:gdLst/>
            <a:ahLst/>
            <a:cxnLst/>
            <a:rect l="l" t="t" r="r" b="b"/>
            <a:pathLst>
              <a:path w="1350645" h="1350645">
                <a:moveTo>
                  <a:pt x="675131" y="0"/>
                </a:moveTo>
                <a:lnTo>
                  <a:pt x="626916" y="1695"/>
                </a:lnTo>
                <a:lnTo>
                  <a:pt x="579615" y="6704"/>
                </a:lnTo>
                <a:lnTo>
                  <a:pt x="533343" y="14913"/>
                </a:lnTo>
                <a:lnTo>
                  <a:pt x="488215" y="26207"/>
                </a:lnTo>
                <a:lnTo>
                  <a:pt x="444345" y="40473"/>
                </a:lnTo>
                <a:lnTo>
                  <a:pt x="401847" y="57596"/>
                </a:lnTo>
                <a:lnTo>
                  <a:pt x="360835" y="77462"/>
                </a:lnTo>
                <a:lnTo>
                  <a:pt x="321424" y="99956"/>
                </a:lnTo>
                <a:lnTo>
                  <a:pt x="283728" y="124965"/>
                </a:lnTo>
                <a:lnTo>
                  <a:pt x="247860" y="152374"/>
                </a:lnTo>
                <a:lnTo>
                  <a:pt x="213936" y="182069"/>
                </a:lnTo>
                <a:lnTo>
                  <a:pt x="182069" y="213936"/>
                </a:lnTo>
                <a:lnTo>
                  <a:pt x="152374" y="247860"/>
                </a:lnTo>
                <a:lnTo>
                  <a:pt x="124965" y="283728"/>
                </a:lnTo>
                <a:lnTo>
                  <a:pt x="99956" y="321424"/>
                </a:lnTo>
                <a:lnTo>
                  <a:pt x="77462" y="360835"/>
                </a:lnTo>
                <a:lnTo>
                  <a:pt x="57596" y="401847"/>
                </a:lnTo>
                <a:lnTo>
                  <a:pt x="40473" y="444345"/>
                </a:lnTo>
                <a:lnTo>
                  <a:pt x="26207" y="488215"/>
                </a:lnTo>
                <a:lnTo>
                  <a:pt x="14913" y="533343"/>
                </a:lnTo>
                <a:lnTo>
                  <a:pt x="6704" y="579615"/>
                </a:lnTo>
                <a:lnTo>
                  <a:pt x="1695" y="626916"/>
                </a:lnTo>
                <a:lnTo>
                  <a:pt x="0" y="675131"/>
                </a:lnTo>
                <a:lnTo>
                  <a:pt x="1695" y="723347"/>
                </a:lnTo>
                <a:lnTo>
                  <a:pt x="6704" y="770648"/>
                </a:lnTo>
                <a:lnTo>
                  <a:pt x="14913" y="816920"/>
                </a:lnTo>
                <a:lnTo>
                  <a:pt x="26207" y="862048"/>
                </a:lnTo>
                <a:lnTo>
                  <a:pt x="40473" y="905918"/>
                </a:lnTo>
                <a:lnTo>
                  <a:pt x="57596" y="948416"/>
                </a:lnTo>
                <a:lnTo>
                  <a:pt x="77462" y="989428"/>
                </a:lnTo>
                <a:lnTo>
                  <a:pt x="99956" y="1028839"/>
                </a:lnTo>
                <a:lnTo>
                  <a:pt x="124965" y="1066535"/>
                </a:lnTo>
                <a:lnTo>
                  <a:pt x="152374" y="1102403"/>
                </a:lnTo>
                <a:lnTo>
                  <a:pt x="182069" y="1136327"/>
                </a:lnTo>
                <a:lnTo>
                  <a:pt x="213936" y="1168194"/>
                </a:lnTo>
                <a:lnTo>
                  <a:pt x="247860" y="1197889"/>
                </a:lnTo>
                <a:lnTo>
                  <a:pt x="283728" y="1225298"/>
                </a:lnTo>
                <a:lnTo>
                  <a:pt x="321424" y="1250307"/>
                </a:lnTo>
                <a:lnTo>
                  <a:pt x="360835" y="1272801"/>
                </a:lnTo>
                <a:lnTo>
                  <a:pt x="401847" y="1292667"/>
                </a:lnTo>
                <a:lnTo>
                  <a:pt x="444345" y="1309790"/>
                </a:lnTo>
                <a:lnTo>
                  <a:pt x="488215" y="1324056"/>
                </a:lnTo>
                <a:lnTo>
                  <a:pt x="533343" y="1335350"/>
                </a:lnTo>
                <a:lnTo>
                  <a:pt x="579615" y="1343559"/>
                </a:lnTo>
                <a:lnTo>
                  <a:pt x="626916" y="1348568"/>
                </a:lnTo>
                <a:lnTo>
                  <a:pt x="675131" y="1350263"/>
                </a:lnTo>
                <a:lnTo>
                  <a:pt x="723347" y="1348568"/>
                </a:lnTo>
                <a:lnTo>
                  <a:pt x="770648" y="1343559"/>
                </a:lnTo>
                <a:lnTo>
                  <a:pt x="816920" y="1335350"/>
                </a:lnTo>
                <a:lnTo>
                  <a:pt x="862048" y="1324056"/>
                </a:lnTo>
                <a:lnTo>
                  <a:pt x="905918" y="1309790"/>
                </a:lnTo>
                <a:lnTo>
                  <a:pt x="948416" y="1292667"/>
                </a:lnTo>
                <a:lnTo>
                  <a:pt x="989428" y="1272801"/>
                </a:lnTo>
                <a:lnTo>
                  <a:pt x="1028839" y="1250307"/>
                </a:lnTo>
                <a:lnTo>
                  <a:pt x="1066535" y="1225298"/>
                </a:lnTo>
                <a:lnTo>
                  <a:pt x="1102403" y="1197889"/>
                </a:lnTo>
                <a:lnTo>
                  <a:pt x="1136327" y="1168194"/>
                </a:lnTo>
                <a:lnTo>
                  <a:pt x="1168194" y="1136327"/>
                </a:lnTo>
                <a:lnTo>
                  <a:pt x="1197889" y="1102403"/>
                </a:lnTo>
                <a:lnTo>
                  <a:pt x="1225298" y="1066535"/>
                </a:lnTo>
                <a:lnTo>
                  <a:pt x="1250307" y="1028839"/>
                </a:lnTo>
                <a:lnTo>
                  <a:pt x="1272801" y="989428"/>
                </a:lnTo>
                <a:lnTo>
                  <a:pt x="1292667" y="948416"/>
                </a:lnTo>
                <a:lnTo>
                  <a:pt x="1309790" y="905918"/>
                </a:lnTo>
                <a:lnTo>
                  <a:pt x="1324056" y="862048"/>
                </a:lnTo>
                <a:lnTo>
                  <a:pt x="1335350" y="816920"/>
                </a:lnTo>
                <a:lnTo>
                  <a:pt x="1343559" y="770648"/>
                </a:lnTo>
                <a:lnTo>
                  <a:pt x="1348568" y="723347"/>
                </a:lnTo>
                <a:lnTo>
                  <a:pt x="1350264" y="675131"/>
                </a:lnTo>
                <a:lnTo>
                  <a:pt x="1348568" y="626916"/>
                </a:lnTo>
                <a:lnTo>
                  <a:pt x="1343559" y="579615"/>
                </a:lnTo>
                <a:lnTo>
                  <a:pt x="1335350" y="533343"/>
                </a:lnTo>
                <a:lnTo>
                  <a:pt x="1324056" y="488215"/>
                </a:lnTo>
                <a:lnTo>
                  <a:pt x="1309790" y="444345"/>
                </a:lnTo>
                <a:lnTo>
                  <a:pt x="1292667" y="401847"/>
                </a:lnTo>
                <a:lnTo>
                  <a:pt x="1272801" y="360835"/>
                </a:lnTo>
                <a:lnTo>
                  <a:pt x="1250307" y="321424"/>
                </a:lnTo>
                <a:lnTo>
                  <a:pt x="1225298" y="283728"/>
                </a:lnTo>
                <a:lnTo>
                  <a:pt x="1197889" y="247860"/>
                </a:lnTo>
                <a:lnTo>
                  <a:pt x="1168194" y="213936"/>
                </a:lnTo>
                <a:lnTo>
                  <a:pt x="1136327" y="182069"/>
                </a:lnTo>
                <a:lnTo>
                  <a:pt x="1102403" y="152374"/>
                </a:lnTo>
                <a:lnTo>
                  <a:pt x="1066535" y="124965"/>
                </a:lnTo>
                <a:lnTo>
                  <a:pt x="1028839" y="99956"/>
                </a:lnTo>
                <a:lnTo>
                  <a:pt x="989428" y="77462"/>
                </a:lnTo>
                <a:lnTo>
                  <a:pt x="948416" y="57596"/>
                </a:lnTo>
                <a:lnTo>
                  <a:pt x="905918" y="40473"/>
                </a:lnTo>
                <a:lnTo>
                  <a:pt x="862048" y="26207"/>
                </a:lnTo>
                <a:lnTo>
                  <a:pt x="816920" y="14913"/>
                </a:lnTo>
                <a:lnTo>
                  <a:pt x="770648" y="6704"/>
                </a:lnTo>
                <a:lnTo>
                  <a:pt x="723347" y="1695"/>
                </a:lnTo>
                <a:lnTo>
                  <a:pt x="675131" y="0"/>
                </a:lnTo>
                <a:close/>
              </a:path>
            </a:pathLst>
          </a:custGeom>
          <a:solidFill>
            <a:srgbClr val="FBA952"/>
          </a:solid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p:txBody>
          <a:bodyPr lIns="0" tIns="0" rIns="0" bIns="0"/>
          <a:lstStyle>
            <a:lvl1pPr>
              <a:defRPr sz="4400" b="0" i="0">
                <a:solidFill>
                  <a:srgbClr val="7E7E7E"/>
                </a:solidFill>
                <a:latin typeface="Nirmala UI"/>
                <a:cs typeface="Nirmala UI"/>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3/12/2018</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431101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a:xfrm>
            <a:off x="4953000" y="6248400"/>
            <a:ext cx="2476500" cy="476250"/>
          </a:xfrm>
        </p:spPr>
        <p:txBody>
          <a:bodyPr/>
          <a:lstStyle/>
          <a:p>
            <a:fld id="{AE2AE526-9AF4-44AB-B08F-BC16095B0968}" type="datetime1">
              <a:rPr lang="en-US" smtClean="0"/>
              <a:t>3/12/2018</a:t>
            </a:fld>
            <a:endParaRPr lang="en-US" dirty="0"/>
          </a:p>
        </p:txBody>
      </p:sp>
      <p:sp>
        <p:nvSpPr>
          <p:cNvPr id="8" name="Footer Placeholder 7"/>
          <p:cNvSpPr>
            <a:spLocks noGrp="1"/>
          </p:cNvSpPr>
          <p:nvPr>
            <p:ph type="ftr" sz="quarter" idx="11"/>
          </p:nvPr>
        </p:nvSpPr>
        <p:spPr/>
        <p:txBody>
          <a:bodyPr/>
          <a:lstStyle/>
          <a:p>
            <a:r>
              <a:rPr lang="en-US" dirty="0" smtClean="0"/>
              <a:t>The State of Black Women in California</a:t>
            </a:r>
          </a:p>
        </p:txBody>
      </p:sp>
      <p:sp>
        <p:nvSpPr>
          <p:cNvPr id="9" name="Slide Number Placeholder 8"/>
          <p:cNvSpPr>
            <a:spLocks noGrp="1"/>
          </p:cNvSpPr>
          <p:nvPr>
            <p:ph type="sldNum" sz="quarter" idx="12"/>
          </p:nvPr>
        </p:nvSpPr>
        <p:spPr>
          <a:xfrm>
            <a:off x="8229600" y="6324600"/>
            <a:ext cx="457200" cy="457200"/>
          </a:xfrm>
        </p:spPr>
        <p:txBody>
          <a:bodyPr/>
          <a:lstStyle/>
          <a:p>
            <a:fld id="{6F42FDE4-A7DD-41A7-A0A6-9B649FB43336}" type="slidenum">
              <a:rPr kumimoji="0" lang="en-US" smtClean="0"/>
              <a:t>‹#›</a:t>
            </a:fld>
            <a:endParaRPr kumimoji="0" lang="en-US" dirty="0"/>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F7F7F7"/>
          </a:solid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p:txBody>
          <a:bodyPr lIns="0" tIns="0" rIns="0" bIns="0"/>
          <a:lstStyle>
            <a:lvl1pPr>
              <a:defRPr sz="4400" b="0" i="0">
                <a:solidFill>
                  <a:srgbClr val="7E7E7E"/>
                </a:solidFill>
                <a:latin typeface="Nirmala UI"/>
                <a:cs typeface="Nirmala U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3/12/2018</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2253833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3/12/2018</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549382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9C241D7-D1FB-4D62-9EEB-268EC3C86747}" type="datetime1">
              <a:rPr lang="en-US" smtClean="0"/>
              <a:t>3/12/2018</a:t>
            </a:fld>
            <a:endParaRPr lang="en-US" dirty="0"/>
          </a:p>
        </p:txBody>
      </p:sp>
      <p:sp>
        <p:nvSpPr>
          <p:cNvPr id="4" name="Footer Placeholder 3"/>
          <p:cNvSpPr>
            <a:spLocks noGrp="1"/>
          </p:cNvSpPr>
          <p:nvPr>
            <p:ph type="ftr" sz="quarter" idx="11"/>
          </p:nvPr>
        </p:nvSpPr>
        <p:spPr/>
        <p:txBody>
          <a:bodyPr/>
          <a:lstStyle/>
          <a:p>
            <a:r>
              <a:rPr lang="en-US" dirty="0" smtClean="0"/>
              <a:t>The State of Black Women in California</a:t>
            </a:r>
          </a:p>
        </p:txBody>
      </p:sp>
      <p:sp>
        <p:nvSpPr>
          <p:cNvPr id="5" name="Slide Number Placeholder 4"/>
          <p:cNvSpPr>
            <a:spLocks noGrp="1"/>
          </p:cNvSpPr>
          <p:nvPr>
            <p:ph type="sldNum" sz="quarter" idx="12"/>
          </p:nvPr>
        </p:nvSpPr>
        <p:spPr>
          <a:xfrm>
            <a:off x="8229600" y="6324600"/>
            <a:ext cx="457200" cy="457200"/>
          </a:xfrm>
        </p:spPr>
        <p:txBody>
          <a:bodyPr/>
          <a:lstStyle/>
          <a:p>
            <a:fld id="{6F42FDE4-A7DD-41A7-A0A6-9B649FB43336}" type="slidenum">
              <a:rPr kumimoji="0" lang="en-US" smtClean="0"/>
              <a:t>‹#›</a:t>
            </a:fld>
            <a:endParaRPr kumimoji="0"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5A7F8A-8883-4336-9A4A-C101845A457F}" type="datetime1">
              <a:rPr lang="en-US" smtClean="0"/>
              <a:t>3/12/2018</a:t>
            </a:fld>
            <a:endParaRPr lang="en-US" dirty="0"/>
          </a:p>
        </p:txBody>
      </p:sp>
      <p:sp>
        <p:nvSpPr>
          <p:cNvPr id="3" name="Footer Placeholder 2"/>
          <p:cNvSpPr>
            <a:spLocks noGrp="1"/>
          </p:cNvSpPr>
          <p:nvPr>
            <p:ph type="ftr" sz="quarter" idx="11"/>
          </p:nvPr>
        </p:nvSpPr>
        <p:spPr/>
        <p:txBody>
          <a:bodyPr/>
          <a:lstStyle/>
          <a:p>
            <a:r>
              <a:rPr lang="en-US" dirty="0" smtClean="0"/>
              <a:t>The State of Black Women in California</a:t>
            </a:r>
          </a:p>
        </p:txBody>
      </p:sp>
      <p:sp>
        <p:nvSpPr>
          <p:cNvPr id="4" name="Slide Number Placeholder 3"/>
          <p:cNvSpPr>
            <a:spLocks noGrp="1"/>
          </p:cNvSpPr>
          <p:nvPr>
            <p:ph type="sldNum" sz="quarter" idx="12"/>
          </p:nvPr>
        </p:nvSpPr>
        <p:spPr/>
        <p:txBody>
          <a:bodyPr/>
          <a:lstStyle/>
          <a:p>
            <a:fld id="{6F42FDE4-A7DD-41A7-A0A6-9B649FB43336}" type="slidenum">
              <a:rPr kumimoji="0" lang="en-US" smtClean="0"/>
              <a:t>‹#›</a:t>
            </a:fld>
            <a:endParaRPr kumimoji="0"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B7BD01D-4763-4F18-8742-4BA466C30791}" type="datetime1">
              <a:rPr lang="en-US" smtClean="0"/>
              <a:t>3/12/2018</a:t>
            </a:fld>
            <a:endParaRPr lang="en-US" dirty="0"/>
          </a:p>
        </p:txBody>
      </p:sp>
      <p:sp>
        <p:nvSpPr>
          <p:cNvPr id="6" name="Footer Placeholder 5"/>
          <p:cNvSpPr>
            <a:spLocks noGrp="1"/>
          </p:cNvSpPr>
          <p:nvPr>
            <p:ph type="ftr" sz="quarter" idx="11"/>
          </p:nvPr>
        </p:nvSpPr>
        <p:spPr/>
        <p:txBody>
          <a:bodyPr/>
          <a:lstStyle/>
          <a:p>
            <a:r>
              <a:rPr lang="en-US" dirty="0" smtClean="0"/>
              <a:t>The State of Black Women in California</a:t>
            </a:r>
          </a:p>
        </p:txBody>
      </p:sp>
      <p:sp>
        <p:nvSpPr>
          <p:cNvPr id="7" name="Slide Number Placeholder 6"/>
          <p:cNvSpPr>
            <a:spLocks noGrp="1"/>
          </p:cNvSpPr>
          <p:nvPr>
            <p:ph type="sldNum" sz="quarter" idx="12"/>
          </p:nvPr>
        </p:nvSpPr>
        <p:spPr/>
        <p:txBody>
          <a:bodyPr/>
          <a:lstStyle/>
          <a:p>
            <a:fld id="{6F42FDE4-A7DD-41A7-A0A6-9B649FB43336}" type="slidenum">
              <a:rPr kumimoji="0" lang="en-US" smtClean="0"/>
              <a:t>‹#›</a:t>
            </a:fld>
            <a:endParaRPr kumimoji="0" lang="en-US" dirty="0"/>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5" name="Date Placeholder 4"/>
          <p:cNvSpPr>
            <a:spLocks noGrp="1"/>
          </p:cNvSpPr>
          <p:nvPr>
            <p:ph type="dt" sz="half" idx="10"/>
          </p:nvPr>
        </p:nvSpPr>
        <p:spPr/>
        <p:txBody>
          <a:bodyPr/>
          <a:lstStyle/>
          <a:p>
            <a:fld id="{12414A55-1E55-41CD-879F-545FC1D67921}" type="datetime1">
              <a:rPr lang="en-US" smtClean="0"/>
              <a:t>3/12/2018</a:t>
            </a:fld>
            <a:endParaRPr lang="en-US" dirty="0"/>
          </a:p>
        </p:txBody>
      </p:sp>
      <p:sp>
        <p:nvSpPr>
          <p:cNvPr id="6" name="Footer Placeholder 5"/>
          <p:cNvSpPr>
            <a:spLocks noGrp="1"/>
          </p:cNvSpPr>
          <p:nvPr>
            <p:ph type="ftr" sz="quarter" idx="11"/>
          </p:nvPr>
        </p:nvSpPr>
        <p:spPr>
          <a:xfrm>
            <a:off x="1219200" y="6172200"/>
            <a:ext cx="3581400" cy="457200"/>
          </a:xfrm>
        </p:spPr>
        <p:txBody>
          <a:bodyPr/>
          <a:lstStyle/>
          <a:p>
            <a:r>
              <a:rPr lang="en-US" dirty="0" smtClean="0"/>
              <a:t>The State of Black Women in California</a:t>
            </a:r>
            <a:endParaRPr lang="en-US" dirty="0"/>
          </a:p>
        </p:txBody>
      </p:sp>
      <p:sp>
        <p:nvSpPr>
          <p:cNvPr id="7" name="Slide Number Placeholder 6"/>
          <p:cNvSpPr>
            <a:spLocks noGrp="1"/>
          </p:cNvSpPr>
          <p:nvPr>
            <p:ph type="sldNum" sz="quarter" idx="12"/>
          </p:nvPr>
        </p:nvSpPr>
        <p:spPr>
          <a:xfrm>
            <a:off x="8458200" y="6248400"/>
            <a:ext cx="457200" cy="457200"/>
          </a:xfrm>
        </p:spPr>
        <p:txBody>
          <a:bodyPr/>
          <a:lstStyle/>
          <a:p>
            <a:fld id="{6F42FDE4-A7DD-41A7-A0A6-9B649FB43336}" type="slidenum">
              <a:rPr kumimoji="0" lang="en-US" smtClean="0"/>
              <a:t>‹#›</a:t>
            </a:fld>
            <a:endParaRPr kumimoji="0" lang="en-US" dirty="0"/>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dirty="0" smtClean="0"/>
              <a:t>Click icon to add picture</a:t>
            </a:r>
            <a:endParaRPr kumimoji="0"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3.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2.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5.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algn="r" eaLnBrk="1" latinLnBrk="0" hangingPunct="1"/>
            <a:fld id="{77DBB2BC-8442-49DD-A80D-C58BFE4B5F55}" type="datetime1">
              <a:rPr lang="en-US" smtClean="0"/>
              <a:t>3/12/2018</a:t>
            </a:fld>
            <a:endParaRPr lang="en-US" sz="1400" dirty="0">
              <a:solidFill>
                <a:schemeClr val="tx2"/>
              </a:solidFill>
            </a:endParaRPr>
          </a:p>
        </p:txBody>
      </p:sp>
      <p:sp>
        <p:nvSpPr>
          <p:cNvPr id="23" name="Slide Number Placeholder 22"/>
          <p:cNvSpPr>
            <a:spLocks noGrp="1"/>
          </p:cNvSpPr>
          <p:nvPr>
            <p:ph type="sldNum" sz="quarter" idx="4"/>
          </p:nvPr>
        </p:nvSpPr>
        <p:spPr>
          <a:xfrm>
            <a:off x="8213521" y="6298734"/>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algn="ctr" eaLnBrk="1" latinLnBrk="0" hangingPunct="1"/>
            <a:fld id="{6F42FDE4-A7DD-41A7-A0A6-9B649FB43336}" type="slidenum">
              <a:rPr kumimoji="0" lang="en-US" smtClean="0"/>
              <a:t>‹#›</a:t>
            </a:fld>
            <a:endParaRPr kumimoji="0" lang="en-US" sz="1400" dirty="0">
              <a:solidFill>
                <a:srgbClr val="FFFFFF"/>
              </a:solidFill>
              <a:latin typeface="+mj-lt"/>
              <a:ea typeface="+mj-ea"/>
              <a:cs typeface="+mj-cs"/>
            </a:endParaRPr>
          </a:p>
        </p:txBody>
      </p:sp>
      <p:pic>
        <p:nvPicPr>
          <p:cNvPr id="4" name="Picture 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6200" y="4830622"/>
            <a:ext cx="908108" cy="1951178"/>
          </a:xfrm>
          <a:prstGeom prst="rect">
            <a:avLst/>
          </a:prstGeom>
        </p:spPr>
      </p:pic>
      <p:pic>
        <p:nvPicPr>
          <p:cNvPr id="5" name="Picture 4"/>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934200" y="304800"/>
            <a:ext cx="1752600" cy="389077"/>
          </a:xfrm>
          <a:prstGeom prst="rect">
            <a:avLst/>
          </a:prstGeom>
        </p:spPr>
      </p:pic>
      <p:sp>
        <p:nvSpPr>
          <p:cNvPr id="3" name="Footer Placeholder 2"/>
          <p:cNvSpPr>
            <a:spLocks noGrp="1"/>
          </p:cNvSpPr>
          <p:nvPr>
            <p:ph type="ftr" sz="quarter" idx="3"/>
          </p:nvPr>
        </p:nvSpPr>
        <p:spPr>
          <a:xfrm>
            <a:off x="838200" y="6172200"/>
            <a:ext cx="3733800" cy="457200"/>
          </a:xfrm>
          <a:prstGeom prst="rect">
            <a:avLst/>
          </a:prstGeom>
        </p:spPr>
        <p:txBody>
          <a:bodyPr anchor="ctr" anchorCtr="0"/>
          <a:lstStyle>
            <a:lvl1pPr eaLnBrk="1" latinLnBrk="0" hangingPunct="1">
              <a:defRPr kumimoji="0" sz="1400">
                <a:solidFill>
                  <a:schemeClr val="tx2"/>
                </a:solidFill>
              </a:defRPr>
            </a:lvl1pPr>
          </a:lstStyle>
          <a:p>
            <a:r>
              <a:rPr lang="en-US" dirty="0" smtClean="0"/>
              <a:t>The State of Black Women in California</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0933"/>
            <a:ext cx="8228012" cy="795867"/>
          </a:xfrm>
          <a:prstGeom prst="rect">
            <a:avLst/>
          </a:prstGeom>
        </p:spPr>
        <p:txBody>
          <a:bodyPr vert="horz" lIns="0" tIns="0" rIns="0" bIns="0" rtlCol="0" anchor="b" anchorCtr="0">
            <a:noAutofit/>
          </a:bodyPr>
          <a:lstStyle/>
          <a:p>
            <a:r>
              <a:rPr lang="en-CA" smtClean="0"/>
              <a:t>Click to add text</a:t>
            </a:r>
            <a:endParaRPr lang="en-US"/>
          </a:p>
        </p:txBody>
      </p:sp>
      <p:sp>
        <p:nvSpPr>
          <p:cNvPr id="3" name="Text Placeholder 2"/>
          <p:cNvSpPr>
            <a:spLocks noGrp="1"/>
          </p:cNvSpPr>
          <p:nvPr>
            <p:ph type="body" idx="1"/>
          </p:nvPr>
        </p:nvSpPr>
        <p:spPr>
          <a:xfrm>
            <a:off x="457201" y="1381125"/>
            <a:ext cx="8228012" cy="4719638"/>
          </a:xfrm>
          <a:prstGeom prst="rect">
            <a:avLst/>
          </a:prstGeom>
        </p:spPr>
        <p:txBody>
          <a:bodyPr vert="horz" lIns="0" tIns="0" rIns="0" bIns="0" rtlCol="0">
            <a:normAutofit/>
          </a:bodyPr>
          <a:lstStyle/>
          <a:p>
            <a:pPr lvl="0"/>
            <a:r>
              <a:rPr lang="en-CA" dirty="0" smtClean="0"/>
              <a:t>First Level Text</a:t>
            </a:r>
          </a:p>
          <a:p>
            <a:pPr lvl="1"/>
            <a:r>
              <a:rPr lang="en-CA" dirty="0" smtClean="0"/>
              <a:t>Second Level Text</a:t>
            </a:r>
          </a:p>
          <a:p>
            <a:pPr lvl="2"/>
            <a:r>
              <a:rPr lang="en-CA" dirty="0" smtClean="0"/>
              <a:t>Third Level Text</a:t>
            </a:r>
          </a:p>
          <a:p>
            <a:pPr lvl="3"/>
            <a:r>
              <a:rPr lang="en-CA" dirty="0" smtClean="0"/>
              <a:t>Fourth Level Text</a:t>
            </a:r>
          </a:p>
          <a:p>
            <a:pPr lvl="4"/>
            <a:r>
              <a:rPr lang="en-CA" dirty="0" smtClean="0"/>
              <a:t>Fifth Level Text</a:t>
            </a:r>
            <a:endParaRPr lang="en-US" dirty="0" smtClean="0"/>
          </a:p>
        </p:txBody>
      </p:sp>
      <p:sp>
        <p:nvSpPr>
          <p:cNvPr id="6" name="Slide Number Placeholder 5"/>
          <p:cNvSpPr>
            <a:spLocks noGrp="1"/>
          </p:cNvSpPr>
          <p:nvPr>
            <p:ph type="sldNum" sz="quarter" idx="4"/>
          </p:nvPr>
        </p:nvSpPr>
        <p:spPr>
          <a:xfrm>
            <a:off x="8348380" y="6318251"/>
            <a:ext cx="336833" cy="329756"/>
          </a:xfrm>
          <a:prstGeom prst="rect">
            <a:avLst/>
          </a:prstGeom>
        </p:spPr>
        <p:txBody>
          <a:bodyPr vert="horz" lIns="0" tIns="0" rIns="0" bIns="0" rtlCol="0" anchor="ctr"/>
          <a:lstStyle>
            <a:lvl1pPr algn="r">
              <a:defRPr sz="800" b="1" i="0">
                <a:solidFill>
                  <a:schemeClr val="accent6"/>
                </a:solidFill>
              </a:defRPr>
            </a:lvl1pPr>
          </a:lstStyle>
          <a:p>
            <a:fld id="{5BD36294-2849-48A8-8531-5354CF3095D2}" type="slidenum">
              <a:rPr lang="en-US" smtClean="0">
                <a:solidFill>
                  <a:srgbClr val="FFCF52"/>
                </a:solidFill>
              </a:rPr>
              <a:pPr/>
              <a:t>‹#›</a:t>
            </a:fld>
            <a:endParaRPr lang="en-US" dirty="0">
              <a:solidFill>
                <a:srgbClr val="FFCF52"/>
              </a:solidFill>
            </a:endParaRPr>
          </a:p>
        </p:txBody>
      </p:sp>
    </p:spTree>
    <p:extLst>
      <p:ext uri="{BB962C8B-B14F-4D97-AF65-F5344CB8AC3E}">
        <p14:creationId xmlns:p14="http://schemas.microsoft.com/office/powerpoint/2010/main" val="116099618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718" r:id="rId10"/>
    <p:sldLayoutId id="2147483719" r:id="rId11"/>
    <p:sldLayoutId id="2147483720" r:id="rId12"/>
    <p:sldLayoutId id="2147483721" r:id="rId13"/>
  </p:sldLayoutIdLst>
  <p:timing>
    <p:tnLst>
      <p:par>
        <p:cTn id="1" dur="indefinite" restart="never" nodeType="tmRoot"/>
      </p:par>
    </p:tnLst>
  </p:timing>
  <p:hf hdr="0" ftr="0" dt="0"/>
  <p:txStyles>
    <p:titleStyle>
      <a:lvl1pPr algn="l" defTabSz="914400" rtl="0" eaLnBrk="1" latinLnBrk="0" hangingPunct="1">
        <a:lnSpc>
          <a:spcPts val="2600"/>
        </a:lnSpc>
        <a:spcBef>
          <a:spcPct val="0"/>
        </a:spcBef>
        <a:buNone/>
        <a:defRPr sz="2800" b="0" kern="1200">
          <a:solidFill>
            <a:schemeClr val="accent1"/>
          </a:solidFill>
          <a:latin typeface="Calibri" pitchFamily="34" charset="0"/>
          <a:ea typeface="+mj-ea"/>
          <a:cs typeface="Calibri" pitchFamily="34" charset="0"/>
        </a:defRPr>
      </a:lvl1pPr>
    </p:titleStyle>
    <p:bodyStyle>
      <a:lvl1pPr marL="342900" indent="-342900" algn="l" defTabSz="914400" rtl="0" eaLnBrk="1" latinLnBrk="0" hangingPunct="1">
        <a:lnSpc>
          <a:spcPct val="100000"/>
        </a:lnSpc>
        <a:spcBef>
          <a:spcPct val="0"/>
        </a:spcBef>
        <a:spcAft>
          <a:spcPts val="1000"/>
        </a:spcAft>
        <a:buClr>
          <a:schemeClr val="accent3"/>
        </a:buClr>
        <a:buFont typeface="Arial" pitchFamily="34" charset="0"/>
        <a:buChar char="•"/>
        <a:defRPr sz="2400" b="0" kern="1200">
          <a:solidFill>
            <a:schemeClr val="tx1"/>
          </a:solidFill>
          <a:latin typeface="Calibri" pitchFamily="34" charset="0"/>
          <a:ea typeface="+mn-ea"/>
          <a:cs typeface="Calibri" pitchFamily="34" charset="0"/>
        </a:defRPr>
      </a:lvl1pPr>
      <a:lvl2pPr marL="468000" indent="-252000" algn="l" defTabSz="914400" rtl="0" eaLnBrk="1" latinLnBrk="0" hangingPunct="1">
        <a:lnSpc>
          <a:spcPct val="100000"/>
        </a:lnSpc>
        <a:spcBef>
          <a:spcPct val="0"/>
        </a:spcBef>
        <a:spcAft>
          <a:spcPts val="1200"/>
        </a:spcAft>
        <a:buClr>
          <a:schemeClr val="accent3"/>
        </a:buClr>
        <a:buFont typeface="BentonSansF Book" pitchFamily="50" charset="0"/>
        <a:buChar char="–"/>
        <a:defRPr sz="2000" kern="1200">
          <a:solidFill>
            <a:schemeClr val="tx1"/>
          </a:solidFill>
          <a:latin typeface="Calibri" pitchFamily="34" charset="0"/>
          <a:ea typeface="+mn-ea"/>
          <a:cs typeface="Calibri" pitchFamily="34" charset="0"/>
        </a:defRPr>
      </a:lvl2pPr>
      <a:lvl3pPr marL="720000" indent="-252000" algn="l" defTabSz="914400" rtl="0" eaLnBrk="1" latinLnBrk="0" hangingPunct="1">
        <a:lnSpc>
          <a:spcPct val="100000"/>
        </a:lnSpc>
        <a:spcBef>
          <a:spcPct val="0"/>
        </a:spcBef>
        <a:spcAft>
          <a:spcPts val="1400"/>
        </a:spcAft>
        <a:buClr>
          <a:schemeClr val="accent3"/>
        </a:buClr>
        <a:buSzTx/>
        <a:buFont typeface="Arial" pitchFamily="34" charset="0"/>
        <a:buChar char="•"/>
        <a:defRPr sz="1800" kern="1200" baseline="0">
          <a:solidFill>
            <a:schemeClr val="tx1"/>
          </a:solidFill>
          <a:latin typeface="Calibri" pitchFamily="34" charset="0"/>
          <a:ea typeface="+mn-ea"/>
          <a:cs typeface="Calibri" pitchFamily="34" charset="0"/>
        </a:defRPr>
      </a:lvl3pPr>
      <a:lvl4pPr marL="972000" indent="-252000" algn="l" defTabSz="914400" rtl="0" eaLnBrk="1" latinLnBrk="0" hangingPunct="1">
        <a:lnSpc>
          <a:spcPct val="100000"/>
        </a:lnSpc>
        <a:spcBef>
          <a:spcPct val="0"/>
        </a:spcBef>
        <a:spcAft>
          <a:spcPts val="1600"/>
        </a:spcAft>
        <a:buClr>
          <a:schemeClr val="accent3"/>
        </a:buClr>
        <a:buSzTx/>
        <a:buFont typeface="BentonSansF Book" pitchFamily="50" charset="0"/>
        <a:buChar char="–"/>
        <a:defRPr sz="1600" kern="1200" baseline="0">
          <a:solidFill>
            <a:schemeClr val="tx1"/>
          </a:solidFill>
          <a:latin typeface="Calibri" pitchFamily="34" charset="0"/>
          <a:ea typeface="+mn-ea"/>
          <a:cs typeface="Calibri" pitchFamily="34" charset="0"/>
        </a:defRPr>
      </a:lvl4pPr>
      <a:lvl5pPr marL="1224000" indent="-252000" algn="l" defTabSz="914400" rtl="0" eaLnBrk="1" latinLnBrk="0" hangingPunct="1">
        <a:lnSpc>
          <a:spcPct val="100000"/>
        </a:lnSpc>
        <a:spcBef>
          <a:spcPct val="0"/>
        </a:spcBef>
        <a:spcAft>
          <a:spcPts val="1600"/>
        </a:spcAft>
        <a:buClr>
          <a:schemeClr val="accent3"/>
        </a:buClr>
        <a:buSzTx/>
        <a:buFont typeface="Arial" pitchFamily="34" charset="0"/>
        <a:buChar char="•"/>
        <a:defRPr sz="1400" kern="1200" baseline="0">
          <a:solidFill>
            <a:schemeClr val="tx1"/>
          </a:solidFill>
          <a:latin typeface="Calibri" pitchFamily="34" charset="0"/>
          <a:ea typeface="+mn-ea"/>
          <a:cs typeface="Calibr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77DBB2BC-8442-49DD-A80D-C58BFE4B5F55}" type="datetime1">
              <a:rPr lang="en-US" smtClean="0">
                <a:solidFill>
                  <a:srgbClr val="696464"/>
                </a:solidFill>
              </a:rPr>
              <a:pPr/>
              <a:t>3/12/2018</a:t>
            </a:fld>
            <a:endParaRPr lang="en-US" dirty="0">
              <a:solidFill>
                <a:srgbClr val="696464"/>
              </a:solidFill>
            </a:endParaRPr>
          </a:p>
        </p:txBody>
      </p:sp>
      <p:sp>
        <p:nvSpPr>
          <p:cNvPr id="23" name="Slide Number Placeholder 22"/>
          <p:cNvSpPr>
            <a:spLocks noGrp="1"/>
          </p:cNvSpPr>
          <p:nvPr>
            <p:ph type="sldNum" sz="quarter" idx="4"/>
          </p:nvPr>
        </p:nvSpPr>
        <p:spPr>
          <a:xfrm>
            <a:off x="8213521" y="6298734"/>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6F42FDE4-A7DD-41A7-A0A6-9B649FB43336}" type="slidenum">
              <a:rPr lang="en-US" smtClean="0"/>
              <a:pPr/>
              <a:t>‹#›</a:t>
            </a:fld>
            <a:endParaRPr lang="en-US" dirty="0"/>
          </a:p>
        </p:txBody>
      </p:sp>
      <p:pic>
        <p:nvPicPr>
          <p:cNvPr id="4" name="Picture 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6200" y="4830622"/>
            <a:ext cx="908108" cy="1951178"/>
          </a:xfrm>
          <a:prstGeom prst="rect">
            <a:avLst/>
          </a:prstGeom>
        </p:spPr>
      </p:pic>
      <p:pic>
        <p:nvPicPr>
          <p:cNvPr id="5" name="Picture 4"/>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934200" y="304800"/>
            <a:ext cx="1752600" cy="389077"/>
          </a:xfrm>
          <a:prstGeom prst="rect">
            <a:avLst/>
          </a:prstGeom>
        </p:spPr>
      </p:pic>
      <p:sp>
        <p:nvSpPr>
          <p:cNvPr id="3" name="Footer Placeholder 2"/>
          <p:cNvSpPr>
            <a:spLocks noGrp="1"/>
          </p:cNvSpPr>
          <p:nvPr>
            <p:ph type="ftr" sz="quarter" idx="3"/>
          </p:nvPr>
        </p:nvSpPr>
        <p:spPr>
          <a:xfrm>
            <a:off x="838200" y="6172200"/>
            <a:ext cx="3733800" cy="457200"/>
          </a:xfrm>
          <a:prstGeom prst="rect">
            <a:avLst/>
          </a:prstGeom>
        </p:spPr>
        <p:txBody>
          <a:bodyPr anchor="ctr" anchorCtr="0"/>
          <a:lstStyle>
            <a:lvl1pPr eaLnBrk="1" latinLnBrk="0" hangingPunct="1">
              <a:defRPr kumimoji="0" sz="1400">
                <a:solidFill>
                  <a:schemeClr val="tx2"/>
                </a:solidFill>
              </a:defRPr>
            </a:lvl1pPr>
          </a:lstStyle>
          <a:p>
            <a:r>
              <a:rPr lang="en-US" dirty="0" smtClean="0">
                <a:solidFill>
                  <a:srgbClr val="696464"/>
                </a:solidFill>
              </a:rPr>
              <a:t>The State of Black Women in California</a:t>
            </a:r>
            <a:endParaRPr lang="en-US" dirty="0">
              <a:solidFill>
                <a:srgbClr val="696464"/>
              </a:solidFill>
            </a:endParaRPr>
          </a:p>
        </p:txBody>
      </p:sp>
    </p:spTree>
    <p:extLst>
      <p:ext uri="{BB962C8B-B14F-4D97-AF65-F5344CB8AC3E}">
        <p14:creationId xmlns:p14="http://schemas.microsoft.com/office/powerpoint/2010/main" val="26853636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iming>
    <p:tnLst>
      <p:par>
        <p:cTn id="1" dur="indefinite" restart="never" nodeType="tmRoot"/>
      </p:par>
    </p:tnLst>
  </p:timing>
  <p:hf hd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77DBB2BC-8442-49DD-A80D-C58BFE4B5F55}" type="datetime1">
              <a:rPr lang="en-US" smtClean="0">
                <a:solidFill>
                  <a:srgbClr val="696464"/>
                </a:solidFill>
              </a:rPr>
              <a:pPr/>
              <a:t>3/12/2018</a:t>
            </a:fld>
            <a:endParaRPr lang="en-US" dirty="0">
              <a:solidFill>
                <a:srgbClr val="696464"/>
              </a:solidFill>
            </a:endParaRPr>
          </a:p>
        </p:txBody>
      </p:sp>
      <p:sp>
        <p:nvSpPr>
          <p:cNvPr id="23" name="Slide Number Placeholder 22"/>
          <p:cNvSpPr>
            <a:spLocks noGrp="1"/>
          </p:cNvSpPr>
          <p:nvPr>
            <p:ph type="sldNum" sz="quarter" idx="4"/>
          </p:nvPr>
        </p:nvSpPr>
        <p:spPr>
          <a:xfrm>
            <a:off x="8213521" y="6298734"/>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6F42FDE4-A7DD-41A7-A0A6-9B649FB43336}" type="slidenum">
              <a:rPr lang="en-US" smtClean="0"/>
              <a:pPr/>
              <a:t>‹#›</a:t>
            </a:fld>
            <a:endParaRPr lang="en-US" dirty="0"/>
          </a:p>
        </p:txBody>
      </p:sp>
      <p:pic>
        <p:nvPicPr>
          <p:cNvPr id="4" name="Picture 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6200" y="4830622"/>
            <a:ext cx="908108" cy="1951178"/>
          </a:xfrm>
          <a:prstGeom prst="rect">
            <a:avLst/>
          </a:prstGeom>
        </p:spPr>
      </p:pic>
      <p:pic>
        <p:nvPicPr>
          <p:cNvPr id="5" name="Picture 4"/>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934200" y="304800"/>
            <a:ext cx="1752600" cy="389077"/>
          </a:xfrm>
          <a:prstGeom prst="rect">
            <a:avLst/>
          </a:prstGeom>
        </p:spPr>
      </p:pic>
      <p:sp>
        <p:nvSpPr>
          <p:cNvPr id="3" name="Footer Placeholder 2"/>
          <p:cNvSpPr>
            <a:spLocks noGrp="1"/>
          </p:cNvSpPr>
          <p:nvPr>
            <p:ph type="ftr" sz="quarter" idx="3"/>
          </p:nvPr>
        </p:nvSpPr>
        <p:spPr>
          <a:xfrm>
            <a:off x="838200" y="6172200"/>
            <a:ext cx="3733800" cy="457200"/>
          </a:xfrm>
          <a:prstGeom prst="rect">
            <a:avLst/>
          </a:prstGeom>
        </p:spPr>
        <p:txBody>
          <a:bodyPr anchor="ctr" anchorCtr="0"/>
          <a:lstStyle>
            <a:lvl1pPr eaLnBrk="1" latinLnBrk="0" hangingPunct="1">
              <a:defRPr kumimoji="0" sz="1400">
                <a:solidFill>
                  <a:schemeClr val="tx2"/>
                </a:solidFill>
              </a:defRPr>
            </a:lvl1pPr>
          </a:lstStyle>
          <a:p>
            <a:r>
              <a:rPr lang="en-US" dirty="0" smtClean="0">
                <a:solidFill>
                  <a:srgbClr val="696464"/>
                </a:solidFill>
              </a:rPr>
              <a:t>The State of Black Women in California</a:t>
            </a:r>
            <a:endParaRPr lang="en-US" dirty="0">
              <a:solidFill>
                <a:srgbClr val="696464"/>
              </a:solidFill>
            </a:endParaRPr>
          </a:p>
        </p:txBody>
      </p:sp>
    </p:spTree>
    <p:extLst>
      <p:ext uri="{BB962C8B-B14F-4D97-AF65-F5344CB8AC3E}">
        <p14:creationId xmlns:p14="http://schemas.microsoft.com/office/powerpoint/2010/main" val="174360952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iming>
    <p:tnLst>
      <p:par>
        <p:cTn id="1" dur="indefinite" restart="never" nodeType="tmRoot"/>
      </p:par>
    </p:tnLst>
  </p:timing>
  <p:hf hd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92886" y="202437"/>
            <a:ext cx="3911600" cy="695325"/>
          </a:xfrm>
          <a:prstGeom prst="rect">
            <a:avLst/>
          </a:prstGeom>
        </p:spPr>
        <p:txBody>
          <a:bodyPr wrap="square" lIns="0" tIns="0" rIns="0" bIns="0">
            <a:spAutoFit/>
          </a:bodyPr>
          <a:lstStyle>
            <a:lvl1pPr>
              <a:defRPr sz="4400" b="0" i="0">
                <a:solidFill>
                  <a:srgbClr val="7E7E7E"/>
                </a:solidFill>
                <a:latin typeface="Nirmala UI"/>
                <a:cs typeface="Nirmala UI"/>
              </a:defRPr>
            </a:lvl1pPr>
          </a:lstStyle>
          <a:p>
            <a:endParaRPr/>
          </a:p>
        </p:txBody>
      </p:sp>
      <p:sp>
        <p:nvSpPr>
          <p:cNvPr id="3" name="Holder 3"/>
          <p:cNvSpPr>
            <a:spLocks noGrp="1"/>
          </p:cNvSpPr>
          <p:nvPr>
            <p:ph type="body" idx="1"/>
          </p:nvPr>
        </p:nvSpPr>
        <p:spPr>
          <a:xfrm>
            <a:off x="915416" y="2806344"/>
            <a:ext cx="7259320" cy="1518920"/>
          </a:xfrm>
          <a:prstGeom prst="rect">
            <a:avLst/>
          </a:prstGeom>
        </p:spPr>
        <p:txBody>
          <a:bodyPr wrap="square" lIns="0" tIns="0" rIns="0" bIns="0">
            <a:spAutoFit/>
          </a:bodyPr>
          <a:lstStyle>
            <a:lvl1pPr>
              <a:defRPr sz="9800" b="0" i="0">
                <a:solidFill>
                  <a:srgbClr val="FBA952"/>
                </a:solidFill>
                <a:latin typeface="Nirmala UI Semilight"/>
                <a:cs typeface="Nirmala UI Semilight"/>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3/12/2018</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6690014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5.jpg"/><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51.xml"/><Relationship Id="rId6" Type="http://schemas.openxmlformats.org/officeDocument/2006/relationships/image" Target="../media/image24.png"/><Relationship Id="rId11" Type="http://schemas.openxmlformats.org/officeDocument/2006/relationships/image" Target="../media/image29.jp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8.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5.jpg"/><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jpg"/><Relationship Id="rId2" Type="http://schemas.openxmlformats.org/officeDocument/2006/relationships/image" Target="../media/image36.png"/><Relationship Id="rId1" Type="http://schemas.openxmlformats.org/officeDocument/2006/relationships/slideLayout" Target="../slideLayouts/slideLayout48.xml"/><Relationship Id="rId6" Type="http://schemas.openxmlformats.org/officeDocument/2006/relationships/image" Target="../media/image15.jpg"/><Relationship Id="rId5" Type="http://schemas.openxmlformats.org/officeDocument/2006/relationships/image" Target="../media/image39.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17.png"/><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jpg"/><Relationship Id="rId2" Type="http://schemas.openxmlformats.org/officeDocument/2006/relationships/image" Target="../media/image42.jpg"/><Relationship Id="rId1" Type="http://schemas.openxmlformats.org/officeDocument/2006/relationships/slideLayout" Target="../slideLayouts/slideLayout48.xml"/><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image" Target="../media/image33.jpg"/></Relationships>
</file>

<file path=ppt/slides/_rels/slide34.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3.png"/><Relationship Id="rId1" Type="http://schemas.openxmlformats.org/officeDocument/2006/relationships/slideLayout" Target="../slideLayouts/slideLayout51.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jpg"/><Relationship Id="rId4" Type="http://schemas.openxmlformats.org/officeDocument/2006/relationships/image" Target="../media/image48.png"/><Relationship Id="rId9"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0.xml"/><Relationship Id="rId6" Type="http://schemas.openxmlformats.org/officeDocument/2006/relationships/image" Target="../media/image59.jpg"/><Relationship Id="rId5" Type="http://schemas.openxmlformats.org/officeDocument/2006/relationships/image" Target="../media/image58.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png"/><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image" Target="../media/image62.png"/><Relationship Id="rId1" Type="http://schemas.openxmlformats.org/officeDocument/2006/relationships/slideLayout" Target="../slideLayouts/slideLayout51.xml"/><Relationship Id="rId6" Type="http://schemas.openxmlformats.org/officeDocument/2006/relationships/image" Target="../media/image60.png"/><Relationship Id="rId5" Type="http://schemas.openxmlformats.org/officeDocument/2006/relationships/image" Target="../media/image65.png"/><Relationship Id="rId10" Type="http://schemas.openxmlformats.org/officeDocument/2006/relationships/image" Target="../media/image69.jpg"/><Relationship Id="rId4" Type="http://schemas.openxmlformats.org/officeDocument/2006/relationships/image" Target="../media/image64.png"/><Relationship Id="rId9"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52.jpg"/><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15.jpg"/><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60.png"/><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60.png"/><Relationship Id="rId1" Type="http://schemas.openxmlformats.org/officeDocument/2006/relationships/slideLayout" Target="../slideLayouts/slideLayout48.xml"/><Relationship Id="rId4" Type="http://schemas.openxmlformats.org/officeDocument/2006/relationships/image" Target="../media/image75.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6.xml"/><Relationship Id="rId4" Type="http://schemas.openxmlformats.org/officeDocument/2006/relationships/image" Target="../media/image80.jpeg"/></Relationships>
</file>

<file path=ppt/slides/_rels/slide59.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eg"/><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wmf"/><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diagramLayout" Target="../diagrams/layout1.xml"/><Relationship Id="rId7" Type="http://schemas.openxmlformats.org/officeDocument/2006/relationships/image" Target="../media/image93.jpeg"/><Relationship Id="rId2" Type="http://schemas.openxmlformats.org/officeDocument/2006/relationships/diagramData" Target="../diagrams/data1.xml"/><Relationship Id="rId1" Type="http://schemas.openxmlformats.org/officeDocument/2006/relationships/slideLayout" Target="../slideLayouts/slideLayout26.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96.jpeg"/><Relationship Id="rId4" Type="http://schemas.openxmlformats.org/officeDocument/2006/relationships/diagramQuickStyle" Target="../diagrams/quickStyle1.xml"/><Relationship Id="rId9" Type="http://schemas.openxmlformats.org/officeDocument/2006/relationships/image" Target="../media/image95.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98.wmf"/><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2" Type="http://schemas.openxmlformats.org/officeDocument/2006/relationships/image" Target="../media/image100.wmf"/><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2" Type="http://schemas.openxmlformats.org/officeDocument/2006/relationships/image" Target="../media/image101.wmf"/><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2" Type="http://schemas.openxmlformats.org/officeDocument/2006/relationships/image" Target="../media/image102.wmf"/><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image" Target="../media/image104.jpeg"/><Relationship Id="rId1" Type="http://schemas.openxmlformats.org/officeDocument/2006/relationships/slideLayout" Target="../slideLayouts/slideLayout26.xml"/><Relationship Id="rId4" Type="http://schemas.openxmlformats.org/officeDocument/2006/relationships/image" Target="../media/image106.w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2" Type="http://schemas.openxmlformats.org/officeDocument/2006/relationships/image" Target="../media/image107.wmf"/><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jpg"/><Relationship Id="rId1" Type="http://schemas.microsoft.com/office/2007/relationships/media" Target="../media/media1.jpg"/><Relationship Id="rId4" Type="http://schemas.openxmlformats.org/officeDocument/2006/relationships/image" Target="../media/image10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2.xml"/></Relationships>
</file>

<file path=ppt/slides/_rels/slide93.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2590800" y="609600"/>
            <a:ext cx="6781799" cy="1704975"/>
          </a:xfrm>
        </p:spPr>
        <p:txBody>
          <a:bodyPr>
            <a:normAutofit/>
          </a:bodyPr>
          <a:lstStyle/>
          <a:p>
            <a:pPr algn="ctr"/>
            <a:r>
              <a:rPr lang="en-US" dirty="0" smtClean="0"/>
              <a:t/>
            </a:r>
            <a:br>
              <a:rPr lang="en-US" dirty="0" smtClean="0"/>
            </a:br>
            <a:r>
              <a:rPr lang="en-US" sz="4400" dirty="0" smtClean="0">
                <a:solidFill>
                  <a:schemeClr val="tx1"/>
                </a:solidFill>
                <a:latin typeface="AR BONNIE" pitchFamily="2" charset="0"/>
              </a:rPr>
              <a:t>State of </a:t>
            </a:r>
            <a:r>
              <a:rPr lang="en-US" sz="4400" b="1" dirty="0" smtClean="0">
                <a:solidFill>
                  <a:schemeClr val="tx1"/>
                </a:solidFill>
                <a:latin typeface="AR BONNIE" pitchFamily="2" charset="0"/>
              </a:rPr>
              <a:t>black women </a:t>
            </a:r>
            <a:r>
              <a:rPr lang="en-US" sz="4400" dirty="0" smtClean="0">
                <a:solidFill>
                  <a:schemeClr val="tx1"/>
                </a:solidFill>
                <a:latin typeface="AR BONNIE" pitchFamily="2" charset="0"/>
              </a:rPr>
              <a:t>in California</a:t>
            </a:r>
            <a:endParaRPr lang="en-US" sz="4400" dirty="0">
              <a:solidFill>
                <a:schemeClr val="tx1"/>
              </a:solidFill>
              <a:latin typeface="AR BONNIE" pitchFamily="2" charset="0"/>
            </a:endParaRPr>
          </a:p>
        </p:txBody>
      </p:sp>
      <p:sp>
        <p:nvSpPr>
          <p:cNvPr id="2" name="TextBox 1"/>
          <p:cNvSpPr txBox="1"/>
          <p:nvPr/>
        </p:nvSpPr>
        <p:spPr>
          <a:xfrm>
            <a:off x="3124200" y="2743200"/>
            <a:ext cx="5867400" cy="1077218"/>
          </a:xfrm>
          <a:prstGeom prst="rect">
            <a:avLst/>
          </a:prstGeom>
          <a:noFill/>
        </p:spPr>
        <p:txBody>
          <a:bodyPr wrap="square" rtlCol="0">
            <a:spAutoFit/>
          </a:bodyPr>
          <a:lstStyle/>
          <a:p>
            <a:pPr algn="r"/>
            <a:r>
              <a:rPr lang="en-US" sz="3200" dirty="0" smtClean="0"/>
              <a:t>Sierra Health Foundation</a:t>
            </a:r>
          </a:p>
          <a:p>
            <a:pPr algn="r"/>
            <a:r>
              <a:rPr lang="en-US" sz="3200" dirty="0" smtClean="0"/>
              <a:t>March 14, 2018</a:t>
            </a:r>
            <a:endParaRPr lang="en-US" sz="3200" dirty="0"/>
          </a:p>
        </p:txBody>
      </p:sp>
    </p:spTree>
    <p:extLst>
      <p:ext uri="{BB962C8B-B14F-4D97-AF65-F5344CB8AC3E}">
        <p14:creationId xmlns:p14="http://schemas.microsoft.com/office/powerpoint/2010/main" val="23806941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pPr algn="ctr"/>
            <a:r>
              <a:rPr lang="en-US" b="1" dirty="0" smtClean="0">
                <a:solidFill>
                  <a:schemeClr val="accent1"/>
                </a:solidFill>
              </a:rPr>
              <a:t>Health Disparities</a:t>
            </a:r>
            <a:endParaRPr lang="en-US" b="1" dirty="0">
              <a:solidFill>
                <a:schemeClr val="accent1"/>
              </a:solidFill>
            </a:endParaRPr>
          </a:p>
        </p:txBody>
      </p:sp>
      <p:sp>
        <p:nvSpPr>
          <p:cNvPr id="3" name="Footer Placeholder 2"/>
          <p:cNvSpPr>
            <a:spLocks noGrp="1"/>
          </p:cNvSpPr>
          <p:nvPr>
            <p:ph type="ftr" sz="quarter" idx="11"/>
          </p:nvPr>
        </p:nvSpPr>
        <p:spPr/>
        <p:txBody>
          <a:bodyPr/>
          <a:lstStyle/>
          <a:p>
            <a:r>
              <a:rPr lang="en-US" dirty="0" smtClean="0"/>
              <a:t>The State of Black Women in California</a:t>
            </a:r>
          </a:p>
        </p:txBody>
      </p:sp>
      <p:sp>
        <p:nvSpPr>
          <p:cNvPr id="4" name="Slide Number Placeholder 3"/>
          <p:cNvSpPr>
            <a:spLocks noGrp="1"/>
          </p:cNvSpPr>
          <p:nvPr>
            <p:ph type="sldNum" sz="quarter" idx="12"/>
          </p:nvPr>
        </p:nvSpPr>
        <p:spPr/>
        <p:txBody>
          <a:bodyPr/>
          <a:lstStyle/>
          <a:p>
            <a:fld id="{6F42FDE4-A7DD-41A7-A0A6-9B649FB43336}" type="slidenum">
              <a:rPr kumimoji="0" lang="en-US" smtClean="0"/>
              <a:t>10</a:t>
            </a:fld>
            <a:endParaRPr kumimoji="0" lang="en-US" dirty="0"/>
          </a:p>
        </p:txBody>
      </p:sp>
      <p:sp>
        <p:nvSpPr>
          <p:cNvPr id="5" name="Content Placeholder 4"/>
          <p:cNvSpPr>
            <a:spLocks noGrp="1"/>
          </p:cNvSpPr>
          <p:nvPr>
            <p:ph sz="quarter" idx="1"/>
          </p:nvPr>
        </p:nvSpPr>
        <p:spPr>
          <a:xfrm>
            <a:off x="690113" y="1600200"/>
            <a:ext cx="7772400" cy="4572000"/>
          </a:xfrm>
        </p:spPr>
        <p:txBody>
          <a:bodyPr/>
          <a:lstStyle/>
          <a:p>
            <a:pPr marL="0" indent="0">
              <a:buNone/>
            </a:pPr>
            <a:r>
              <a:rPr lang="en-US" b="1" dirty="0" smtClean="0"/>
              <a:t>Life Expectancy</a:t>
            </a:r>
          </a:p>
          <a:p>
            <a:pPr lvl="1"/>
            <a:r>
              <a:rPr lang="en-US" dirty="0" smtClean="0"/>
              <a:t>Latina		</a:t>
            </a:r>
            <a:r>
              <a:rPr lang="en-US" dirty="0" smtClean="0"/>
              <a:t>	83.1 </a:t>
            </a:r>
            <a:r>
              <a:rPr lang="en-US" dirty="0" smtClean="0"/>
              <a:t>years</a:t>
            </a:r>
          </a:p>
          <a:p>
            <a:pPr lvl="1"/>
            <a:r>
              <a:rPr lang="en-US" dirty="0" smtClean="0"/>
              <a:t>White		</a:t>
            </a:r>
            <a:r>
              <a:rPr lang="en-US" dirty="0" smtClean="0"/>
              <a:t>	80.8 </a:t>
            </a:r>
            <a:r>
              <a:rPr lang="en-US" dirty="0" smtClean="0"/>
              <a:t>years</a:t>
            </a:r>
          </a:p>
          <a:p>
            <a:pPr lvl="1"/>
            <a:r>
              <a:rPr lang="en-US" dirty="0" smtClean="0"/>
              <a:t>African American	76.8 years</a:t>
            </a:r>
          </a:p>
        </p:txBody>
      </p:sp>
    </p:spTree>
    <p:extLst>
      <p:ext uri="{BB962C8B-B14F-4D97-AF65-F5344CB8AC3E}">
        <p14:creationId xmlns:p14="http://schemas.microsoft.com/office/powerpoint/2010/main" val="95057671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0"/>
            <a:ext cx="7772400" cy="1143000"/>
          </a:xfrm>
        </p:spPr>
        <p:txBody>
          <a:bodyPr>
            <a:normAutofit fontScale="90000"/>
          </a:bodyPr>
          <a:lstStyle/>
          <a:p>
            <a:pPr algn="ctr"/>
            <a:r>
              <a:rPr lang="en-US" sz="4000" b="1" dirty="0">
                <a:latin typeface="+mn-lt"/>
              </a:rPr>
              <a:t>Opportunities for Activism and Policy </a:t>
            </a:r>
            <a:r>
              <a:rPr lang="en-US" sz="4000" b="1" dirty="0" smtClean="0">
                <a:latin typeface="+mn-lt"/>
              </a:rPr>
              <a:t>Development</a:t>
            </a:r>
            <a:endParaRPr lang="en-US" sz="4000" b="1" dirty="0">
              <a:latin typeface="+mn-lt"/>
            </a:endParaRPr>
          </a:p>
        </p:txBody>
      </p:sp>
      <p:sp>
        <p:nvSpPr>
          <p:cNvPr id="3" name="Content Placeholder 2"/>
          <p:cNvSpPr>
            <a:spLocks noGrp="1"/>
          </p:cNvSpPr>
          <p:nvPr>
            <p:ph sz="quarter" idx="1"/>
          </p:nvPr>
        </p:nvSpPr>
        <p:spPr>
          <a:prstGeom prst="rect">
            <a:avLst/>
          </a:prstGeom>
        </p:spPr>
        <p:txBody>
          <a:bodyPr/>
          <a:lstStyle/>
          <a:p>
            <a:endParaRPr lang="en-US" dirty="0" smtClean="0"/>
          </a:p>
          <a:p>
            <a:r>
              <a:rPr lang="en-US" dirty="0" smtClean="0"/>
              <a:t>An </a:t>
            </a:r>
            <a:r>
              <a:rPr lang="en-US" dirty="0"/>
              <a:t>Increase in </a:t>
            </a:r>
            <a:r>
              <a:rPr lang="en-US" u="sng" dirty="0" smtClean="0"/>
              <a:t>Diversity</a:t>
            </a:r>
            <a:r>
              <a:rPr lang="en-US" dirty="0"/>
              <a:t> of Boards of Directors</a:t>
            </a:r>
          </a:p>
          <a:p>
            <a:r>
              <a:rPr lang="en-US" dirty="0"/>
              <a:t>More </a:t>
            </a:r>
            <a:r>
              <a:rPr lang="en-US" dirty="0" smtClean="0"/>
              <a:t>women </a:t>
            </a:r>
            <a:r>
              <a:rPr lang="en-US" dirty="0"/>
              <a:t>in </a:t>
            </a:r>
            <a:r>
              <a:rPr lang="en-US" dirty="0" smtClean="0"/>
              <a:t>leadership </a:t>
            </a:r>
            <a:r>
              <a:rPr lang="en-US" dirty="0"/>
              <a:t>r</a:t>
            </a:r>
            <a:r>
              <a:rPr lang="en-US" dirty="0" smtClean="0"/>
              <a:t>oles</a:t>
            </a:r>
          </a:p>
          <a:p>
            <a:r>
              <a:rPr lang="en-US" dirty="0" smtClean="0"/>
              <a:t>More funding for entrepreneurs</a:t>
            </a:r>
          </a:p>
          <a:p>
            <a:r>
              <a:rPr lang="en-US" dirty="0" smtClean="0"/>
              <a:t>More women in STEM</a:t>
            </a:r>
          </a:p>
          <a:p>
            <a:r>
              <a:rPr lang="en-US" dirty="0" smtClean="0"/>
              <a:t>Stronger systems for reporting sexual harassment</a:t>
            </a:r>
          </a:p>
          <a:p>
            <a:r>
              <a:rPr lang="en-US" dirty="0" smtClean="0"/>
              <a:t>More male allies</a:t>
            </a:r>
          </a:p>
          <a:p>
            <a:endParaRPr lang="en-US" b="1" dirty="0" smtClean="0"/>
          </a:p>
          <a:p>
            <a:endParaRPr lang="en-US" b="1" dirty="0" smtClean="0"/>
          </a:p>
          <a:p>
            <a:endParaRPr lang="en-US" b="1" dirty="0" smtClean="0"/>
          </a:p>
          <a:p>
            <a:endParaRPr lang="en-US" b="1" dirty="0" smtClean="0"/>
          </a:p>
          <a:p>
            <a:endParaRPr lang="en-US" b="1" dirty="0" smtClean="0"/>
          </a:p>
          <a:p>
            <a:endParaRPr lang="en-US" dirty="0"/>
          </a:p>
          <a:p>
            <a:endParaRPr lang="en-US" dirty="0"/>
          </a:p>
        </p:txBody>
      </p:sp>
    </p:spTree>
    <p:extLst>
      <p:ext uri="{BB962C8B-B14F-4D97-AF65-F5344CB8AC3E}">
        <p14:creationId xmlns:p14="http://schemas.microsoft.com/office/powerpoint/2010/main" val="134946312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smtClean="0">
                <a:latin typeface="+mn-lt"/>
              </a:rPr>
              <a:t>Changing the Narrative</a:t>
            </a:r>
            <a:endParaRPr lang="en-US" sz="4000" b="1" dirty="0">
              <a:latin typeface="+mn-lt"/>
            </a:endParaRPr>
          </a:p>
        </p:txBody>
      </p:sp>
      <p:sp>
        <p:nvSpPr>
          <p:cNvPr id="3" name="Content Placeholder 2"/>
          <p:cNvSpPr>
            <a:spLocks noGrp="1"/>
          </p:cNvSpPr>
          <p:nvPr>
            <p:ph sz="quarter" idx="1"/>
          </p:nvPr>
        </p:nvSpPr>
        <p:spPr>
          <a:prstGeom prst="rect">
            <a:avLst/>
          </a:prstGeom>
        </p:spPr>
        <p:txBody>
          <a:bodyPr/>
          <a:lstStyle/>
          <a:p>
            <a:r>
              <a:rPr lang="en-US" dirty="0" smtClean="0"/>
              <a:t>Moving away from male centered narratives about work</a:t>
            </a:r>
          </a:p>
          <a:p>
            <a:r>
              <a:rPr lang="en-US" dirty="0" smtClean="0"/>
              <a:t>Changing the </a:t>
            </a:r>
            <a:r>
              <a:rPr lang="en-US" dirty="0"/>
              <a:t>basic organizing principles that govern workplace practice </a:t>
            </a:r>
            <a:endParaRPr lang="en-US" dirty="0" smtClean="0"/>
          </a:p>
          <a:p>
            <a:r>
              <a:rPr lang="en-US" dirty="0" smtClean="0"/>
              <a:t>Acknowledging black women’s role in the economic development of California</a:t>
            </a:r>
          </a:p>
          <a:p>
            <a:r>
              <a:rPr lang="en-US" dirty="0" smtClean="0"/>
              <a:t>Engaging black men in our struggle and success</a:t>
            </a:r>
            <a:endParaRPr lang="en-US" dirty="0"/>
          </a:p>
        </p:txBody>
      </p:sp>
      <p:pic>
        <p:nvPicPr>
          <p:cNvPr id="4" name="Picture 3"/>
          <p:cNvPicPr>
            <a:picLocks noChangeAspect="1"/>
          </p:cNvPicPr>
          <p:nvPr/>
        </p:nvPicPr>
        <p:blipFill>
          <a:blip r:embed="rId2"/>
          <a:stretch>
            <a:fillRect/>
          </a:stretch>
        </p:blipFill>
        <p:spPr>
          <a:xfrm>
            <a:off x="3276600" y="4572000"/>
            <a:ext cx="2789144" cy="1636298"/>
          </a:xfrm>
          <a:prstGeom prst="rect">
            <a:avLst/>
          </a:prstGeom>
        </p:spPr>
      </p:pic>
    </p:spTree>
    <p:extLst>
      <p:ext uri="{BB962C8B-B14F-4D97-AF65-F5344CB8AC3E}">
        <p14:creationId xmlns:p14="http://schemas.microsoft.com/office/powerpoint/2010/main" val="266172803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b="1" dirty="0" smtClean="0">
                <a:latin typeface="+mn-lt"/>
              </a:rPr>
              <a:t>Family Friendly Workplace Initiatives</a:t>
            </a:r>
            <a:endParaRPr lang="en-US" sz="3600" b="1" dirty="0">
              <a:latin typeface="+mn-lt"/>
            </a:endParaRPr>
          </a:p>
        </p:txBody>
      </p:sp>
      <p:sp>
        <p:nvSpPr>
          <p:cNvPr id="3" name="Content Placeholder 2"/>
          <p:cNvSpPr>
            <a:spLocks noGrp="1"/>
          </p:cNvSpPr>
          <p:nvPr>
            <p:ph sz="quarter" idx="1"/>
          </p:nvPr>
        </p:nvSpPr>
        <p:spPr>
          <a:prstGeom prst="rect">
            <a:avLst/>
          </a:prstGeom>
        </p:spPr>
        <p:txBody>
          <a:bodyPr>
            <a:normAutofit/>
          </a:bodyPr>
          <a:lstStyle/>
          <a:p>
            <a:r>
              <a:rPr lang="en-US" dirty="0"/>
              <a:t>Affordable day </a:t>
            </a:r>
            <a:r>
              <a:rPr lang="en-US" dirty="0" smtClean="0"/>
              <a:t>care </a:t>
            </a:r>
            <a:r>
              <a:rPr lang="en-US" dirty="0"/>
              <a:t>– Women in California spend 27% of their income on daycare</a:t>
            </a:r>
          </a:p>
          <a:p>
            <a:r>
              <a:rPr lang="en-US" dirty="0" smtClean="0"/>
              <a:t>Family friendly options such as job sharing, telecommuting</a:t>
            </a:r>
          </a:p>
          <a:p>
            <a:r>
              <a:rPr lang="en-US" dirty="0" smtClean="0"/>
              <a:t>Support and protect caregivers in the workplace (San Francisco Family Friendly Workplace Ordinance)</a:t>
            </a:r>
            <a:r>
              <a:rPr lang="en-US" dirty="0"/>
              <a:t> </a:t>
            </a:r>
            <a:endParaRPr lang="en-US" dirty="0" smtClean="0"/>
          </a:p>
        </p:txBody>
      </p:sp>
      <p:pic>
        <p:nvPicPr>
          <p:cNvPr id="5" name="Picture 4"/>
          <p:cNvPicPr>
            <a:picLocks noChangeAspect="1"/>
          </p:cNvPicPr>
          <p:nvPr/>
        </p:nvPicPr>
        <p:blipFill>
          <a:blip r:embed="rId2"/>
          <a:stretch>
            <a:fillRect/>
          </a:stretch>
        </p:blipFill>
        <p:spPr>
          <a:xfrm>
            <a:off x="3352800" y="4572000"/>
            <a:ext cx="2817234" cy="16925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9921125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772400" cy="1143000"/>
          </a:xfrm>
        </p:spPr>
        <p:txBody>
          <a:bodyPr>
            <a:normAutofit fontScale="90000"/>
          </a:bodyPr>
          <a:lstStyle/>
          <a:p>
            <a:pPr algn="ctr"/>
            <a:r>
              <a:rPr lang="en-US" sz="4000" b="1" dirty="0" smtClean="0">
                <a:latin typeface="+mn-lt"/>
              </a:rPr>
              <a:t>Opportunities for Advancement</a:t>
            </a:r>
            <a:endParaRPr lang="en-US" sz="4000" b="1" dirty="0">
              <a:latin typeface="+mn-lt"/>
            </a:endParaRPr>
          </a:p>
        </p:txBody>
      </p:sp>
      <p:sp>
        <p:nvSpPr>
          <p:cNvPr id="3" name="Content Placeholder 2"/>
          <p:cNvSpPr>
            <a:spLocks noGrp="1"/>
          </p:cNvSpPr>
          <p:nvPr>
            <p:ph sz="quarter" idx="1"/>
          </p:nvPr>
        </p:nvSpPr>
        <p:spPr>
          <a:prstGeom prst="rect">
            <a:avLst/>
          </a:prstGeom>
        </p:spPr>
        <p:txBody>
          <a:bodyPr/>
          <a:lstStyle/>
          <a:p>
            <a:endParaRPr lang="en-US" dirty="0" smtClean="0"/>
          </a:p>
          <a:p>
            <a:endParaRPr lang="en-US" dirty="0"/>
          </a:p>
          <a:p>
            <a:r>
              <a:rPr lang="en-US" sz="2400" dirty="0" smtClean="0"/>
              <a:t>Tuition Reimbursement</a:t>
            </a:r>
          </a:p>
          <a:p>
            <a:r>
              <a:rPr lang="en-US" sz="2400" dirty="0" smtClean="0"/>
              <a:t>Mentorship</a:t>
            </a:r>
          </a:p>
          <a:p>
            <a:r>
              <a:rPr lang="en-US" sz="2400" dirty="0" smtClean="0"/>
              <a:t>Paid Internships</a:t>
            </a:r>
          </a:p>
          <a:p>
            <a:r>
              <a:rPr lang="en-US" sz="2400" dirty="0" smtClean="0"/>
              <a:t>Address Bias and Discrimination in the workplace</a:t>
            </a:r>
          </a:p>
          <a:p>
            <a:r>
              <a:rPr lang="en-US" sz="2400" dirty="0" smtClean="0"/>
              <a:t>Leadership Development</a:t>
            </a:r>
          </a:p>
          <a:p>
            <a:endParaRPr lang="en-US" dirty="0" smtClean="0"/>
          </a:p>
          <a:p>
            <a:endParaRPr lang="en-US" dirty="0" smtClean="0"/>
          </a:p>
          <a:p>
            <a:endParaRPr lang="en-US" dirty="0"/>
          </a:p>
        </p:txBody>
      </p:sp>
    </p:spTree>
    <p:extLst>
      <p:ext uri="{BB962C8B-B14F-4D97-AF65-F5344CB8AC3E}">
        <p14:creationId xmlns:p14="http://schemas.microsoft.com/office/powerpoint/2010/main" val="260059128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90600"/>
            <a:ext cx="7772400" cy="1143000"/>
          </a:xfrm>
        </p:spPr>
        <p:txBody>
          <a:bodyPr>
            <a:normAutofit fontScale="90000"/>
          </a:bodyPr>
          <a:lstStyle/>
          <a:p>
            <a:pPr algn="ctr"/>
            <a:r>
              <a:rPr lang="en-US" sz="4000" b="1" dirty="0" smtClean="0">
                <a:latin typeface="+mn-lt"/>
              </a:rPr>
              <a:t>Increasing Opportunities for Economic Security</a:t>
            </a:r>
            <a:endParaRPr lang="en-US" sz="4000" b="1" dirty="0">
              <a:latin typeface="+mn-lt"/>
            </a:endParaRPr>
          </a:p>
        </p:txBody>
      </p:sp>
      <p:sp>
        <p:nvSpPr>
          <p:cNvPr id="3" name="Content Placeholder 2"/>
          <p:cNvSpPr>
            <a:spLocks noGrp="1"/>
          </p:cNvSpPr>
          <p:nvPr>
            <p:ph sz="quarter" idx="1"/>
          </p:nvPr>
        </p:nvSpPr>
        <p:spPr>
          <a:prstGeom prst="rect">
            <a:avLst/>
          </a:prstGeom>
        </p:spPr>
        <p:txBody>
          <a:bodyPr/>
          <a:lstStyle/>
          <a:p>
            <a:endParaRPr lang="en-US" dirty="0" smtClean="0"/>
          </a:p>
          <a:p>
            <a:endParaRPr lang="en-US" dirty="0"/>
          </a:p>
          <a:p>
            <a:r>
              <a:rPr lang="en-US" sz="2400" dirty="0" smtClean="0"/>
              <a:t>Equal Pay</a:t>
            </a:r>
          </a:p>
          <a:p>
            <a:r>
              <a:rPr lang="en-US" sz="2400" dirty="0" smtClean="0"/>
              <a:t>Financial literacy education</a:t>
            </a:r>
          </a:p>
          <a:p>
            <a:r>
              <a:rPr lang="en-US" sz="2400" dirty="0" smtClean="0"/>
              <a:t>Retirement benefits with employer matching</a:t>
            </a:r>
          </a:p>
          <a:p>
            <a:r>
              <a:rPr lang="en-US" sz="2400" dirty="0" smtClean="0"/>
              <a:t>Profit sharing</a:t>
            </a:r>
          </a:p>
          <a:p>
            <a:r>
              <a:rPr lang="en-US" sz="2400" dirty="0" smtClean="0"/>
              <a:t>Benefits for part time employees</a:t>
            </a:r>
          </a:p>
          <a:p>
            <a:endParaRPr lang="en-US" dirty="0" smtClean="0"/>
          </a:p>
          <a:p>
            <a:endParaRPr lang="en-US" dirty="0"/>
          </a:p>
        </p:txBody>
      </p:sp>
    </p:spTree>
    <p:extLst>
      <p:ext uri="{BB962C8B-B14F-4D97-AF65-F5344CB8AC3E}">
        <p14:creationId xmlns:p14="http://schemas.microsoft.com/office/powerpoint/2010/main" val="317420040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09800"/>
            <a:ext cx="7772400" cy="1143000"/>
          </a:xfrm>
        </p:spPr>
        <p:txBody>
          <a:bodyPr/>
          <a:lstStyle/>
          <a:p>
            <a:pPr algn="ctr"/>
            <a:r>
              <a:rPr lang="en-US" sz="5400" dirty="0" smtClean="0">
                <a:latin typeface="+mn-lt"/>
              </a:rPr>
              <a:t>Thank You…</a:t>
            </a:r>
            <a:endParaRPr lang="en-US" sz="5400" dirty="0">
              <a:latin typeface="+mn-lt"/>
            </a:endParaRPr>
          </a:p>
        </p:txBody>
      </p:sp>
      <p:pic>
        <p:nvPicPr>
          <p:cNvPr id="4" name="Picture 3"/>
          <p:cNvPicPr>
            <a:picLocks noChangeAspect="1"/>
          </p:cNvPicPr>
          <p:nvPr/>
        </p:nvPicPr>
        <p:blipFill>
          <a:blip r:embed="rId2"/>
          <a:stretch>
            <a:fillRect/>
          </a:stretch>
        </p:blipFill>
        <p:spPr>
          <a:xfrm>
            <a:off x="2169246" y="3695130"/>
            <a:ext cx="4305300" cy="1892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7715191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smtClean="0"/>
              <a:t>Let’s Break…</a:t>
            </a:r>
            <a:endParaRPr lang="en-US" b="1" dirty="0"/>
          </a:p>
        </p:txBody>
      </p:sp>
      <p:sp>
        <p:nvSpPr>
          <p:cNvPr id="4" name="Slide Number Placeholder 3"/>
          <p:cNvSpPr>
            <a:spLocks noGrp="1"/>
          </p:cNvSpPr>
          <p:nvPr>
            <p:ph type="sldNum" sz="quarter" idx="12"/>
          </p:nvPr>
        </p:nvSpPr>
        <p:spPr/>
        <p:txBody>
          <a:bodyPr/>
          <a:lstStyle/>
          <a:p>
            <a:fld id="{6F42FDE4-A7DD-41A7-A0A6-9B649FB43336}" type="slidenum">
              <a:rPr kumimoji="0" lang="en-US" smtClean="0"/>
              <a:t>106</a:t>
            </a:fld>
            <a:endParaRPr kumimoji="0" lang="en-US" dirty="0"/>
          </a:p>
        </p:txBody>
      </p:sp>
      <p:sp>
        <p:nvSpPr>
          <p:cNvPr id="3" name="Footer Placeholder 2"/>
          <p:cNvSpPr>
            <a:spLocks noGrp="1"/>
          </p:cNvSpPr>
          <p:nvPr>
            <p:ph type="ftr" sz="quarter" idx="4294967295"/>
          </p:nvPr>
        </p:nvSpPr>
        <p:spPr>
          <a:xfrm>
            <a:off x="0" y="6172200"/>
            <a:ext cx="3733800" cy="457200"/>
          </a:xfrm>
        </p:spPr>
        <p:txBody>
          <a:bodyPr/>
          <a:lstStyle/>
          <a:p>
            <a:r>
              <a:rPr lang="en-US" smtClean="0"/>
              <a:t>The State of Black Women in California</a:t>
            </a:r>
            <a:endParaRPr lang="en-US" dirty="0" smtClean="0"/>
          </a:p>
        </p:txBody>
      </p:sp>
    </p:spTree>
    <p:extLst>
      <p:ext uri="{BB962C8B-B14F-4D97-AF65-F5344CB8AC3E}">
        <p14:creationId xmlns:p14="http://schemas.microsoft.com/office/powerpoint/2010/main" val="227924873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p:cNvSpPr>
            <a:spLocks noGrp="1"/>
          </p:cNvSpPr>
          <p:nvPr>
            <p:ph type="subTitle" idx="1"/>
          </p:nvPr>
        </p:nvSpPr>
        <p:spPr>
          <a:xfrm>
            <a:off x="1295400" y="3200400"/>
            <a:ext cx="6400800" cy="3124200"/>
          </a:xfrm>
        </p:spPr>
        <p:txBody>
          <a:bodyPr>
            <a:normAutofit lnSpcReduction="10000"/>
          </a:bodyPr>
          <a:lstStyle/>
          <a:p>
            <a:r>
              <a:rPr lang="en-US" sz="3200" dirty="0" err="1" smtClean="0">
                <a:solidFill>
                  <a:schemeClr val="tx1"/>
                </a:solidFill>
                <a:latin typeface="Alana" pitchFamily="50" charset="0"/>
              </a:rPr>
              <a:t>Kindra</a:t>
            </a:r>
            <a:r>
              <a:rPr lang="en-US" sz="3200" dirty="0" smtClean="0">
                <a:solidFill>
                  <a:schemeClr val="tx1"/>
                </a:solidFill>
                <a:latin typeface="Alana" pitchFamily="50" charset="0"/>
              </a:rPr>
              <a:t> Montgomery Block</a:t>
            </a:r>
          </a:p>
          <a:p>
            <a:r>
              <a:rPr lang="en-US" sz="2000" dirty="0" smtClean="0"/>
              <a:t>Senior Program Officer</a:t>
            </a:r>
          </a:p>
          <a:p>
            <a:r>
              <a:rPr lang="en-US" sz="2000" dirty="0" smtClean="0"/>
              <a:t>Black Child Legacy</a:t>
            </a:r>
          </a:p>
          <a:p>
            <a:endParaRPr lang="en-US" dirty="0"/>
          </a:p>
          <a:p>
            <a:r>
              <a:rPr lang="en-US" sz="3200" b="1" dirty="0" smtClean="0">
                <a:solidFill>
                  <a:schemeClr val="tx1"/>
                </a:solidFill>
                <a:latin typeface="Alana" pitchFamily="50" charset="0"/>
              </a:rPr>
              <a:t>Cassandra Jennings</a:t>
            </a:r>
          </a:p>
          <a:p>
            <a:r>
              <a:rPr lang="en-US" sz="2000" dirty="0" smtClean="0"/>
              <a:t>President &amp; CEO</a:t>
            </a:r>
          </a:p>
          <a:p>
            <a:r>
              <a:rPr lang="en-US" sz="2000" dirty="0" smtClean="0"/>
              <a:t>Greater Sacramento Urban League</a:t>
            </a:r>
            <a:endParaRPr lang="en-US" sz="2000" dirty="0"/>
          </a:p>
        </p:txBody>
      </p:sp>
      <p:sp>
        <p:nvSpPr>
          <p:cNvPr id="4" name="Slide Number Placeholder 3"/>
          <p:cNvSpPr>
            <a:spLocks noGrp="1"/>
          </p:cNvSpPr>
          <p:nvPr>
            <p:ph type="sldNum" sz="quarter" idx="12"/>
          </p:nvPr>
        </p:nvSpPr>
        <p:spPr/>
        <p:txBody>
          <a:bodyPr/>
          <a:lstStyle/>
          <a:p>
            <a:fld id="{6F42FDE4-A7DD-41A7-A0A6-9B649FB43336}" type="slidenum">
              <a:rPr kumimoji="0" lang="en-US" smtClean="0"/>
              <a:t>107</a:t>
            </a:fld>
            <a:endParaRPr kumimoji="0" lang="en-US" dirty="0"/>
          </a:p>
        </p:txBody>
      </p:sp>
      <p:sp>
        <p:nvSpPr>
          <p:cNvPr id="9" name="Title 8"/>
          <p:cNvSpPr>
            <a:spLocks noGrp="1"/>
          </p:cNvSpPr>
          <p:nvPr>
            <p:ph type="ctrTitle"/>
          </p:nvPr>
        </p:nvSpPr>
        <p:spPr/>
        <p:txBody>
          <a:bodyPr/>
          <a:lstStyle/>
          <a:p>
            <a:r>
              <a:rPr lang="en-US" b="1" dirty="0" smtClean="0"/>
              <a:t>1</a:t>
            </a:r>
            <a:r>
              <a:rPr lang="en-US" b="1" baseline="30000" dirty="0" smtClean="0"/>
              <a:t>st</a:t>
            </a:r>
            <a:r>
              <a:rPr lang="en-US" b="1" dirty="0" smtClean="0"/>
              <a:t> Break Outs</a:t>
            </a:r>
            <a:endParaRPr lang="en-US" b="1" dirty="0"/>
          </a:p>
        </p:txBody>
      </p:sp>
    </p:spTree>
    <p:extLst>
      <p:ext uri="{BB962C8B-B14F-4D97-AF65-F5344CB8AC3E}">
        <p14:creationId xmlns:p14="http://schemas.microsoft.com/office/powerpoint/2010/main" val="213107349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772400" cy="1143000"/>
          </a:xfrm>
        </p:spPr>
        <p:txBody>
          <a:bodyPr/>
          <a:lstStyle/>
          <a:p>
            <a:r>
              <a:rPr lang="en-US" b="1" dirty="0" smtClean="0"/>
              <a:t>1</a:t>
            </a:r>
            <a:r>
              <a:rPr lang="en-US" b="1" baseline="30000" dirty="0" smtClean="0"/>
              <a:t>st</a:t>
            </a:r>
            <a:r>
              <a:rPr lang="en-US" b="1" dirty="0" smtClean="0"/>
              <a:t> Break Out Session</a:t>
            </a:r>
            <a:endParaRPr lang="en-US" b="1" dirty="0"/>
          </a:p>
        </p:txBody>
      </p:sp>
      <p:sp>
        <p:nvSpPr>
          <p:cNvPr id="3" name="Footer Placeholder 2"/>
          <p:cNvSpPr>
            <a:spLocks noGrp="1"/>
          </p:cNvSpPr>
          <p:nvPr>
            <p:ph type="ftr" sz="quarter" idx="11"/>
          </p:nvPr>
        </p:nvSpPr>
        <p:spPr/>
        <p:txBody>
          <a:bodyPr/>
          <a:lstStyle/>
          <a:p>
            <a:r>
              <a:rPr lang="en-US" smtClean="0"/>
              <a:t>The State of Black Women in California</a:t>
            </a:r>
            <a:endParaRPr lang="en-US" dirty="0" smtClean="0"/>
          </a:p>
        </p:txBody>
      </p:sp>
      <p:sp>
        <p:nvSpPr>
          <p:cNvPr id="4" name="Slide Number Placeholder 3"/>
          <p:cNvSpPr>
            <a:spLocks noGrp="1"/>
          </p:cNvSpPr>
          <p:nvPr>
            <p:ph type="sldNum" sz="quarter" idx="12"/>
          </p:nvPr>
        </p:nvSpPr>
        <p:spPr/>
        <p:txBody>
          <a:bodyPr/>
          <a:lstStyle/>
          <a:p>
            <a:fld id="{6F42FDE4-A7DD-41A7-A0A6-9B649FB43336}" type="slidenum">
              <a:rPr kumimoji="0" lang="en-US" smtClean="0"/>
              <a:t>108</a:t>
            </a:fld>
            <a:endParaRPr kumimoji="0" lang="en-US" dirty="0"/>
          </a:p>
        </p:txBody>
      </p:sp>
      <p:sp>
        <p:nvSpPr>
          <p:cNvPr id="5" name="Content Placeholder 4"/>
          <p:cNvSpPr>
            <a:spLocks noGrp="1"/>
          </p:cNvSpPr>
          <p:nvPr>
            <p:ph sz="quarter" idx="1"/>
          </p:nvPr>
        </p:nvSpPr>
        <p:spPr/>
        <p:txBody>
          <a:bodyPr>
            <a:normAutofit/>
          </a:bodyPr>
          <a:lstStyle/>
          <a:p>
            <a:pPr marL="687388" indent="-687388">
              <a:lnSpc>
                <a:spcPct val="200000"/>
              </a:lnSpc>
            </a:pPr>
            <a:r>
              <a:rPr lang="en-US" sz="3600" dirty="0" smtClean="0"/>
              <a:t>Health &amp; Wellness</a:t>
            </a:r>
          </a:p>
          <a:p>
            <a:pPr marL="687388" indent="-687388">
              <a:lnSpc>
                <a:spcPct val="200000"/>
              </a:lnSpc>
            </a:pPr>
            <a:r>
              <a:rPr lang="en-US" sz="3600" dirty="0" smtClean="0"/>
              <a:t>Violence &amp; Safety</a:t>
            </a:r>
          </a:p>
          <a:p>
            <a:pPr marL="687388" indent="-687388">
              <a:lnSpc>
                <a:spcPct val="200000"/>
              </a:lnSpc>
            </a:pPr>
            <a:r>
              <a:rPr lang="en-US" sz="3600" dirty="0" smtClean="0"/>
              <a:t>Poverty &amp; Opportunities</a:t>
            </a:r>
            <a:endParaRPr lang="en-US" sz="3600" dirty="0"/>
          </a:p>
        </p:txBody>
      </p:sp>
    </p:spTree>
    <p:extLst>
      <p:ext uri="{BB962C8B-B14F-4D97-AF65-F5344CB8AC3E}">
        <p14:creationId xmlns:p14="http://schemas.microsoft.com/office/powerpoint/2010/main" val="202540567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smtClean="0">
                <a:latin typeface="Alana" pitchFamily="50" charset="0"/>
              </a:rPr>
              <a:t>Lets Talk About That…</a:t>
            </a:r>
            <a:endParaRPr lang="en-US" b="1" dirty="0">
              <a:latin typeface="Alana" pitchFamily="50" charset="0"/>
            </a:endParaRPr>
          </a:p>
        </p:txBody>
      </p:sp>
      <p:sp>
        <p:nvSpPr>
          <p:cNvPr id="4" name="Slide Number Placeholder 3"/>
          <p:cNvSpPr>
            <a:spLocks noGrp="1"/>
          </p:cNvSpPr>
          <p:nvPr>
            <p:ph type="sldNum" sz="quarter" idx="12"/>
          </p:nvPr>
        </p:nvSpPr>
        <p:spPr/>
        <p:txBody>
          <a:bodyPr/>
          <a:lstStyle/>
          <a:p>
            <a:fld id="{6F42FDE4-A7DD-41A7-A0A6-9B649FB43336}" type="slidenum">
              <a:rPr kumimoji="0" lang="en-US" smtClean="0"/>
              <a:t>109</a:t>
            </a:fld>
            <a:endParaRPr kumimoji="0" lang="en-US" dirty="0"/>
          </a:p>
        </p:txBody>
      </p:sp>
      <p:sp>
        <p:nvSpPr>
          <p:cNvPr id="3" name="Footer Placeholder 2"/>
          <p:cNvSpPr>
            <a:spLocks noGrp="1"/>
          </p:cNvSpPr>
          <p:nvPr>
            <p:ph type="ftr" sz="quarter" idx="4294967295"/>
          </p:nvPr>
        </p:nvSpPr>
        <p:spPr>
          <a:xfrm>
            <a:off x="0" y="6172200"/>
            <a:ext cx="3733800" cy="457200"/>
          </a:xfrm>
        </p:spPr>
        <p:txBody>
          <a:bodyPr/>
          <a:lstStyle/>
          <a:p>
            <a:r>
              <a:rPr lang="en-US" smtClean="0"/>
              <a:t>The State of Black Women in California</a:t>
            </a:r>
            <a:endParaRPr lang="en-US" dirty="0" smtClean="0"/>
          </a:p>
        </p:txBody>
      </p:sp>
      <p:sp>
        <p:nvSpPr>
          <p:cNvPr id="5" name="Subtitle 9"/>
          <p:cNvSpPr txBox="1">
            <a:spLocks/>
          </p:cNvSpPr>
          <p:nvPr/>
        </p:nvSpPr>
        <p:spPr>
          <a:xfrm>
            <a:off x="2971800" y="2667000"/>
            <a:ext cx="6400800" cy="3124200"/>
          </a:xfrm>
          <a:prstGeom prst="rect">
            <a:avLst/>
          </a:prstGeom>
        </p:spPr>
        <p:txBody>
          <a:bodyPr anchor="t" anchorCtr="0">
            <a:normAutofit/>
          </a:bodyPr>
          <a:lstStyle>
            <a:lvl1pPr marL="0" indent="0" algn="l" rtl="0" eaLnBrk="1" latinLnBrk="0" hangingPunct="1">
              <a:spcBef>
                <a:spcPts val="580"/>
              </a:spcBef>
              <a:buClr>
                <a:schemeClr val="accent1"/>
              </a:buClr>
              <a:buSzPct val="85000"/>
              <a:buFont typeface="Wingdings 2"/>
              <a:buNone/>
              <a:defRPr kumimoji="0" sz="2400" kern="1200">
                <a:solidFill>
                  <a:schemeClr val="tx1">
                    <a:tint val="75000"/>
                  </a:schemeClr>
                </a:solidFill>
                <a:latin typeface="+mn-lt"/>
                <a:ea typeface="+mn-ea"/>
                <a:cs typeface="+mn-cs"/>
              </a:defRPr>
            </a:lvl1pPr>
            <a:lvl2pPr marL="548640" indent="-228600" algn="l" rtl="0" eaLnBrk="1" latinLnBrk="0" hangingPunct="1">
              <a:spcBef>
                <a:spcPts val="370"/>
              </a:spcBef>
              <a:buClr>
                <a:schemeClr val="accent2"/>
              </a:buClr>
              <a:buSzPct val="85000"/>
              <a:buFont typeface="Wingdings 2"/>
              <a:buNone/>
              <a:defRPr kumimoji="0" sz="1800" kern="1200">
                <a:solidFill>
                  <a:schemeClr val="tx1">
                    <a:tint val="75000"/>
                  </a:schemeClr>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None/>
              <a:defRPr kumimoji="0" sz="1600" kern="1200">
                <a:solidFill>
                  <a:schemeClr val="tx1">
                    <a:tint val="75000"/>
                  </a:schemeClr>
                </a:solidFill>
                <a:latin typeface="+mn-lt"/>
                <a:ea typeface="+mn-ea"/>
                <a:cs typeface="+mn-cs"/>
              </a:defRPr>
            </a:lvl3pPr>
            <a:lvl4pPr marL="1097280" indent="-228600" algn="l" rtl="0" eaLnBrk="1" latinLnBrk="0" hangingPunct="1">
              <a:spcBef>
                <a:spcPts val="370"/>
              </a:spcBef>
              <a:buClr>
                <a:schemeClr val="accent3"/>
              </a:buClr>
              <a:buSzPct val="80000"/>
              <a:buFont typeface="Wingdings 2"/>
              <a:buNone/>
              <a:defRPr kumimoji="0" sz="1400" kern="1200">
                <a:solidFill>
                  <a:schemeClr val="tx1">
                    <a:tint val="75000"/>
                  </a:schemeClr>
                </a:solidFill>
                <a:latin typeface="+mn-lt"/>
                <a:ea typeface="+mn-ea"/>
                <a:cs typeface="+mn-cs"/>
              </a:defRPr>
            </a:lvl4pPr>
            <a:lvl5pPr marL="1371600" indent="-228600" algn="l" rtl="0" eaLnBrk="1" latinLnBrk="0" hangingPunct="1">
              <a:spcBef>
                <a:spcPts val="370"/>
              </a:spcBef>
              <a:buClr>
                <a:schemeClr val="accent3"/>
              </a:buClr>
              <a:buFontTx/>
              <a:buNone/>
              <a:defRPr kumimoji="0" sz="1400" kern="1200">
                <a:solidFill>
                  <a:schemeClr val="tx1">
                    <a:tint val="75000"/>
                  </a:schemeClr>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r>
              <a:rPr lang="en-US" sz="3200" dirty="0" smtClean="0">
                <a:solidFill>
                  <a:schemeClr val="tx1"/>
                </a:solidFill>
                <a:latin typeface="Alana" pitchFamily="50" charset="0"/>
              </a:rPr>
              <a:t>Lunch Conversation hosted by </a:t>
            </a:r>
          </a:p>
          <a:p>
            <a:r>
              <a:rPr lang="en-US" sz="4300" b="1" dirty="0" smtClean="0">
                <a:solidFill>
                  <a:schemeClr val="tx1"/>
                </a:solidFill>
                <a:latin typeface="Calibri" pitchFamily="34" charset="0"/>
                <a:cs typeface="Calibri" pitchFamily="34" charset="0"/>
              </a:rPr>
              <a:t>Kathy Williams</a:t>
            </a:r>
          </a:p>
          <a:p>
            <a:r>
              <a:rPr lang="en-US" sz="2000" dirty="0" smtClean="0"/>
              <a:t>Communications Director</a:t>
            </a:r>
          </a:p>
          <a:p>
            <a:r>
              <a:rPr lang="en-US" sz="2000" dirty="0" smtClean="0"/>
              <a:t>Assemblyman Mike Gibson</a:t>
            </a:r>
          </a:p>
          <a:p>
            <a:endParaRPr lang="en-US" dirty="0" smtClean="0"/>
          </a:p>
        </p:txBody>
      </p:sp>
    </p:spTree>
    <p:extLst>
      <p:ext uri="{BB962C8B-B14F-4D97-AF65-F5344CB8AC3E}">
        <p14:creationId xmlns:p14="http://schemas.microsoft.com/office/powerpoint/2010/main" val="4812120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914400" y="1600200"/>
            <a:ext cx="7772400" cy="4572000"/>
          </a:xfrm>
        </p:spPr>
        <p:txBody>
          <a:bodyPr>
            <a:normAutofit/>
          </a:bodyPr>
          <a:lstStyle/>
          <a:p>
            <a:pPr marL="0" indent="0">
              <a:buNone/>
            </a:pPr>
            <a:r>
              <a:rPr lang="en-US" b="1" dirty="0" smtClean="0"/>
              <a:t>Diabetes</a:t>
            </a:r>
            <a:endParaRPr lang="en-US" b="1" dirty="0"/>
          </a:p>
          <a:p>
            <a:pPr marL="1200150" lvl="1" indent="-881063"/>
            <a:r>
              <a:rPr lang="en-US" dirty="0"/>
              <a:t>Incidence is more than double</a:t>
            </a:r>
          </a:p>
          <a:p>
            <a:pPr marL="320040" lvl="1" indent="0">
              <a:buNone/>
            </a:pPr>
            <a:r>
              <a:rPr lang="en-US" dirty="0"/>
              <a:t>		</a:t>
            </a:r>
            <a:r>
              <a:rPr lang="en-US" b="1" dirty="0"/>
              <a:t>12.7% vs 6.1% </a:t>
            </a:r>
          </a:p>
          <a:p>
            <a:pPr marL="0" indent="0">
              <a:buNone/>
            </a:pPr>
            <a:endParaRPr lang="en-US" b="1" dirty="0" smtClean="0"/>
          </a:p>
          <a:p>
            <a:pPr marL="0" indent="0">
              <a:buNone/>
            </a:pPr>
            <a:r>
              <a:rPr lang="en-US" b="1" dirty="0" smtClean="0"/>
              <a:t>Heart </a:t>
            </a:r>
            <a:r>
              <a:rPr lang="en-US" b="1" dirty="0" smtClean="0"/>
              <a:t>Disease</a:t>
            </a:r>
            <a:endParaRPr lang="en-US" dirty="0" smtClean="0"/>
          </a:p>
          <a:p>
            <a:pPr marL="1200150" lvl="1" indent="-881063"/>
            <a:r>
              <a:rPr lang="en-US" dirty="0" smtClean="0"/>
              <a:t>Mortality </a:t>
            </a:r>
            <a:r>
              <a:rPr lang="en-US" dirty="0"/>
              <a:t>r</a:t>
            </a:r>
            <a:r>
              <a:rPr lang="en-US" dirty="0" smtClean="0"/>
              <a:t>ate is </a:t>
            </a:r>
            <a:r>
              <a:rPr lang="en-US" b="1" dirty="0" smtClean="0"/>
              <a:t>33% higher</a:t>
            </a:r>
          </a:p>
          <a:p>
            <a:pPr marL="0" indent="0">
              <a:buNone/>
            </a:pPr>
            <a:r>
              <a:rPr lang="en-US" b="1" dirty="0" smtClean="0"/>
              <a:t>		</a:t>
            </a:r>
            <a:endParaRPr lang="en-US" dirty="0" smtClean="0"/>
          </a:p>
          <a:p>
            <a:pPr marL="0" indent="0">
              <a:buNone/>
            </a:pPr>
            <a:r>
              <a:rPr lang="en-US" b="1" dirty="0" smtClean="0"/>
              <a:t>Stroke </a:t>
            </a:r>
          </a:p>
          <a:p>
            <a:pPr marL="1200150" lvl="1" indent="-881063"/>
            <a:r>
              <a:rPr lang="en-US" dirty="0" smtClean="0"/>
              <a:t>Mortality rate is </a:t>
            </a:r>
            <a:r>
              <a:rPr lang="en-US" b="1" dirty="0" smtClean="0"/>
              <a:t>31% higher</a:t>
            </a:r>
          </a:p>
          <a:p>
            <a:pPr marL="1143000" lvl="4" indent="0">
              <a:buNone/>
            </a:pPr>
            <a:r>
              <a:rPr lang="en-US" sz="2400" dirty="0"/>
              <a:t>	</a:t>
            </a:r>
            <a:endParaRPr lang="en-US" b="1" dirty="0"/>
          </a:p>
        </p:txBody>
      </p:sp>
      <p:sp>
        <p:nvSpPr>
          <p:cNvPr id="9" name="Footer Placeholder 8"/>
          <p:cNvSpPr>
            <a:spLocks noGrp="1"/>
          </p:cNvSpPr>
          <p:nvPr>
            <p:ph type="ftr" sz="quarter" idx="11"/>
          </p:nvPr>
        </p:nvSpPr>
        <p:spPr>
          <a:xfrm>
            <a:off x="762000" y="6172200"/>
            <a:ext cx="3733800" cy="457200"/>
          </a:xfrm>
        </p:spPr>
        <p:txBody>
          <a:bodyPr/>
          <a:lstStyle/>
          <a:p>
            <a:r>
              <a:rPr lang="en-US" dirty="0" smtClean="0"/>
              <a:t>The State of Black Women in California</a:t>
            </a:r>
          </a:p>
        </p:txBody>
      </p:sp>
      <p:sp>
        <p:nvSpPr>
          <p:cNvPr id="10" name="Slide Number Placeholder 9"/>
          <p:cNvSpPr>
            <a:spLocks noGrp="1"/>
          </p:cNvSpPr>
          <p:nvPr>
            <p:ph type="sldNum" sz="quarter" idx="12"/>
          </p:nvPr>
        </p:nvSpPr>
        <p:spPr/>
        <p:txBody>
          <a:bodyPr/>
          <a:lstStyle/>
          <a:p>
            <a:fld id="{6F42FDE4-A7DD-41A7-A0A6-9B649FB43336}" type="slidenum">
              <a:rPr kumimoji="0" lang="en-US" smtClean="0"/>
              <a:t>11</a:t>
            </a:fld>
            <a:endParaRPr kumimoji="0" lang="en-US" dirty="0"/>
          </a:p>
        </p:txBody>
      </p:sp>
      <p:sp>
        <p:nvSpPr>
          <p:cNvPr id="5" name="Title 1"/>
          <p:cNvSpPr>
            <a:spLocks noGrp="1"/>
          </p:cNvSpPr>
          <p:nvPr>
            <p:ph type="title"/>
          </p:nvPr>
        </p:nvSpPr>
        <p:spPr>
          <a:xfrm>
            <a:off x="685800" y="304800"/>
            <a:ext cx="7772400" cy="1143000"/>
          </a:xfrm>
        </p:spPr>
        <p:txBody>
          <a:bodyPr/>
          <a:lstStyle/>
          <a:p>
            <a:pPr algn="ctr"/>
            <a:r>
              <a:rPr lang="en-US" b="1" dirty="0" smtClean="0">
                <a:solidFill>
                  <a:schemeClr val="accent1"/>
                </a:solidFill>
              </a:rPr>
              <a:t>Health Disparities</a:t>
            </a:r>
            <a:endParaRPr lang="en-US" b="1" dirty="0">
              <a:solidFill>
                <a:schemeClr val="accent1"/>
              </a:solidFill>
            </a:endParaRPr>
          </a:p>
        </p:txBody>
      </p:sp>
    </p:spTree>
    <p:extLst>
      <p:ext uri="{BB962C8B-B14F-4D97-AF65-F5344CB8AC3E}">
        <p14:creationId xmlns:p14="http://schemas.microsoft.com/office/powerpoint/2010/main" val="320127912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p:cNvSpPr>
            <a:spLocks noGrp="1"/>
          </p:cNvSpPr>
          <p:nvPr>
            <p:ph type="subTitle" idx="1"/>
          </p:nvPr>
        </p:nvSpPr>
        <p:spPr>
          <a:xfrm>
            <a:off x="1295400" y="3048000"/>
            <a:ext cx="6400800" cy="3276600"/>
          </a:xfrm>
        </p:spPr>
        <p:txBody>
          <a:bodyPr>
            <a:normAutofit/>
          </a:bodyPr>
          <a:lstStyle/>
          <a:p>
            <a:pPr>
              <a:lnSpc>
                <a:spcPct val="125000"/>
              </a:lnSpc>
              <a:spcBef>
                <a:spcPts val="0"/>
              </a:spcBef>
              <a:tabLst>
                <a:tab pos="1200150" algn="l"/>
              </a:tabLst>
            </a:pPr>
            <a:r>
              <a:rPr lang="en-US" sz="4000" b="1" dirty="0" err="1" smtClean="0">
                <a:solidFill>
                  <a:schemeClr val="tx1"/>
                </a:solidFill>
                <a:latin typeface="Alana" pitchFamily="50" charset="0"/>
                <a:ea typeface="Calibri"/>
                <a:cs typeface="Times New Roman"/>
              </a:rPr>
              <a:t>Elika</a:t>
            </a:r>
            <a:r>
              <a:rPr lang="en-US" sz="4000" b="1" dirty="0" smtClean="0">
                <a:solidFill>
                  <a:schemeClr val="tx1"/>
                </a:solidFill>
                <a:latin typeface="Alana" pitchFamily="50" charset="0"/>
                <a:ea typeface="Calibri"/>
                <a:cs typeface="Times New Roman"/>
              </a:rPr>
              <a:t> Bernard </a:t>
            </a:r>
          </a:p>
          <a:p>
            <a:pPr>
              <a:lnSpc>
                <a:spcPct val="125000"/>
              </a:lnSpc>
              <a:spcBef>
                <a:spcPts val="0"/>
              </a:spcBef>
              <a:tabLst>
                <a:tab pos="1200150" algn="l"/>
              </a:tabLst>
            </a:pPr>
            <a:r>
              <a:rPr lang="en-US" b="1" dirty="0" smtClean="0">
                <a:latin typeface="Calibri" pitchFamily="34" charset="0"/>
                <a:ea typeface="Calibri"/>
                <a:cs typeface="Calibri" pitchFamily="34" charset="0"/>
              </a:rPr>
              <a:t>Black </a:t>
            </a:r>
            <a:r>
              <a:rPr lang="en-US" b="1" dirty="0">
                <a:latin typeface="Calibri" pitchFamily="34" charset="0"/>
                <a:ea typeface="Calibri"/>
                <a:cs typeface="Calibri" pitchFamily="34" charset="0"/>
              </a:rPr>
              <a:t>Women United </a:t>
            </a:r>
          </a:p>
          <a:p>
            <a:pPr>
              <a:lnSpc>
                <a:spcPct val="125000"/>
              </a:lnSpc>
              <a:spcBef>
                <a:spcPts val="0"/>
              </a:spcBef>
              <a:tabLst>
                <a:tab pos="1200150" algn="l"/>
              </a:tabLst>
            </a:pPr>
            <a:endParaRPr lang="en-US" sz="1800" dirty="0" smtClean="0">
              <a:latin typeface="Alana" pitchFamily="50" charset="0"/>
              <a:ea typeface="Calibri"/>
              <a:cs typeface="Times New Roman"/>
            </a:endParaRPr>
          </a:p>
          <a:p>
            <a:pPr>
              <a:lnSpc>
                <a:spcPct val="125000"/>
              </a:lnSpc>
              <a:spcBef>
                <a:spcPts val="0"/>
              </a:spcBef>
              <a:tabLst>
                <a:tab pos="1200150" algn="l"/>
              </a:tabLst>
            </a:pPr>
            <a:r>
              <a:rPr lang="en-US" sz="4000" dirty="0" err="1" smtClean="0">
                <a:solidFill>
                  <a:schemeClr val="tx1"/>
                </a:solidFill>
                <a:latin typeface="Alana" pitchFamily="50" charset="0"/>
                <a:ea typeface="Calibri"/>
                <a:cs typeface="Times New Roman"/>
              </a:rPr>
              <a:t>Dezie</a:t>
            </a:r>
            <a:r>
              <a:rPr lang="en-US" sz="4000" dirty="0" smtClean="0">
                <a:solidFill>
                  <a:schemeClr val="tx1"/>
                </a:solidFill>
                <a:latin typeface="Alana" pitchFamily="50" charset="0"/>
                <a:ea typeface="Calibri"/>
                <a:cs typeface="Times New Roman"/>
              </a:rPr>
              <a:t> Woods-Jones,</a:t>
            </a:r>
          </a:p>
          <a:p>
            <a:pPr>
              <a:lnSpc>
                <a:spcPct val="125000"/>
              </a:lnSpc>
              <a:spcBef>
                <a:spcPts val="0"/>
              </a:spcBef>
              <a:tabLst>
                <a:tab pos="1200150" algn="l"/>
              </a:tabLst>
            </a:pPr>
            <a:r>
              <a:rPr lang="en-US" b="1" dirty="0" smtClean="0">
                <a:latin typeface="Calibri" pitchFamily="34" charset="0"/>
                <a:ea typeface="Calibri"/>
                <a:cs typeface="Calibri" pitchFamily="34" charset="0"/>
              </a:rPr>
              <a:t>Black </a:t>
            </a:r>
            <a:r>
              <a:rPr lang="en-US" b="1" dirty="0">
                <a:latin typeface="Calibri" pitchFamily="34" charset="0"/>
                <a:ea typeface="Calibri"/>
                <a:cs typeface="Calibri" pitchFamily="34" charset="0"/>
              </a:rPr>
              <a:t>Women Organized for  Political Action</a:t>
            </a:r>
            <a:endParaRPr lang="en-US" b="1" dirty="0">
              <a:latin typeface="Calibri" pitchFamily="34" charset="0"/>
              <a:ea typeface="Calibri"/>
              <a:cs typeface="Calibri" pitchFamily="34" charset="0"/>
            </a:endParaRPr>
          </a:p>
        </p:txBody>
      </p:sp>
      <p:sp>
        <p:nvSpPr>
          <p:cNvPr id="4" name="Slide Number Placeholder 3"/>
          <p:cNvSpPr>
            <a:spLocks noGrp="1"/>
          </p:cNvSpPr>
          <p:nvPr>
            <p:ph type="sldNum" sz="quarter" idx="12"/>
          </p:nvPr>
        </p:nvSpPr>
        <p:spPr/>
        <p:txBody>
          <a:bodyPr/>
          <a:lstStyle/>
          <a:p>
            <a:fld id="{6F42FDE4-A7DD-41A7-A0A6-9B649FB43336}" type="slidenum">
              <a:rPr kumimoji="0" lang="en-US" smtClean="0"/>
              <a:t>110</a:t>
            </a:fld>
            <a:endParaRPr kumimoji="0" lang="en-US" dirty="0"/>
          </a:p>
        </p:txBody>
      </p:sp>
      <p:sp>
        <p:nvSpPr>
          <p:cNvPr id="9" name="Title 8"/>
          <p:cNvSpPr>
            <a:spLocks noGrp="1"/>
          </p:cNvSpPr>
          <p:nvPr>
            <p:ph type="ctrTitle"/>
          </p:nvPr>
        </p:nvSpPr>
        <p:spPr>
          <a:xfrm>
            <a:off x="152400" y="1505930"/>
            <a:ext cx="8915400" cy="1470025"/>
          </a:xfrm>
        </p:spPr>
        <p:txBody>
          <a:bodyPr>
            <a:normAutofit/>
          </a:bodyPr>
          <a:lstStyle/>
          <a:p>
            <a:r>
              <a:rPr lang="en-US" dirty="0">
                <a:latin typeface="Calibri"/>
                <a:ea typeface="Calibri"/>
                <a:cs typeface="Times New Roman"/>
              </a:rPr>
              <a:t>Conversation on Leading through Change </a:t>
            </a:r>
            <a:r>
              <a:rPr lang="en-US" dirty="0" smtClean="0">
                <a:latin typeface="Calibri"/>
                <a:ea typeface="Calibri"/>
                <a:cs typeface="Times New Roman"/>
              </a:rPr>
              <a:t>Past </a:t>
            </a:r>
            <a:r>
              <a:rPr lang="en-US" dirty="0">
                <a:latin typeface="Calibri"/>
                <a:ea typeface="Calibri"/>
                <a:cs typeface="Times New Roman"/>
              </a:rPr>
              <a:t>to Present </a:t>
            </a:r>
            <a:endParaRPr lang="en-US" dirty="0"/>
          </a:p>
        </p:txBody>
      </p:sp>
    </p:spTree>
    <p:extLst>
      <p:ext uri="{BB962C8B-B14F-4D97-AF65-F5344CB8AC3E}">
        <p14:creationId xmlns:p14="http://schemas.microsoft.com/office/powerpoint/2010/main" val="398501277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7772400" cy="1143000"/>
          </a:xfrm>
        </p:spPr>
        <p:txBody>
          <a:bodyPr>
            <a:normAutofit fontScale="90000"/>
          </a:bodyPr>
          <a:lstStyle/>
          <a:p>
            <a:r>
              <a:rPr lang="en-US" b="1" dirty="0" smtClean="0"/>
              <a:t>1</a:t>
            </a:r>
            <a:r>
              <a:rPr lang="en-US" b="1" baseline="30000" dirty="0" smtClean="0"/>
              <a:t>st</a:t>
            </a:r>
            <a:r>
              <a:rPr lang="en-US" b="1" dirty="0" smtClean="0"/>
              <a:t> Break Out Session Report Out</a:t>
            </a:r>
            <a:endParaRPr lang="en-US" b="1" dirty="0"/>
          </a:p>
        </p:txBody>
      </p:sp>
      <p:sp>
        <p:nvSpPr>
          <p:cNvPr id="3" name="Footer Placeholder 2"/>
          <p:cNvSpPr>
            <a:spLocks noGrp="1"/>
          </p:cNvSpPr>
          <p:nvPr>
            <p:ph type="ftr" sz="quarter" idx="11"/>
          </p:nvPr>
        </p:nvSpPr>
        <p:spPr/>
        <p:txBody>
          <a:bodyPr/>
          <a:lstStyle/>
          <a:p>
            <a:r>
              <a:rPr lang="en-US" smtClean="0"/>
              <a:t>The State of Black Women in California</a:t>
            </a:r>
            <a:endParaRPr lang="en-US" dirty="0" smtClean="0"/>
          </a:p>
        </p:txBody>
      </p:sp>
      <p:sp>
        <p:nvSpPr>
          <p:cNvPr id="4" name="Slide Number Placeholder 3"/>
          <p:cNvSpPr>
            <a:spLocks noGrp="1"/>
          </p:cNvSpPr>
          <p:nvPr>
            <p:ph type="sldNum" sz="quarter" idx="12"/>
          </p:nvPr>
        </p:nvSpPr>
        <p:spPr/>
        <p:txBody>
          <a:bodyPr/>
          <a:lstStyle/>
          <a:p>
            <a:fld id="{6F42FDE4-A7DD-41A7-A0A6-9B649FB43336}" type="slidenum">
              <a:rPr kumimoji="0" lang="en-US" smtClean="0"/>
              <a:t>111</a:t>
            </a:fld>
            <a:endParaRPr kumimoji="0" lang="en-US" dirty="0"/>
          </a:p>
        </p:txBody>
      </p:sp>
      <p:sp>
        <p:nvSpPr>
          <p:cNvPr id="5" name="Content Placeholder 4"/>
          <p:cNvSpPr>
            <a:spLocks noGrp="1"/>
          </p:cNvSpPr>
          <p:nvPr>
            <p:ph sz="quarter" idx="1"/>
          </p:nvPr>
        </p:nvSpPr>
        <p:spPr/>
        <p:txBody>
          <a:bodyPr>
            <a:normAutofit/>
          </a:bodyPr>
          <a:lstStyle/>
          <a:p>
            <a:pPr marL="687388" indent="-687388">
              <a:lnSpc>
                <a:spcPct val="200000"/>
              </a:lnSpc>
            </a:pPr>
            <a:r>
              <a:rPr lang="en-US" sz="3600" dirty="0" smtClean="0"/>
              <a:t>Health &amp; Wellness</a:t>
            </a:r>
          </a:p>
          <a:p>
            <a:pPr marL="687388" indent="-687388">
              <a:lnSpc>
                <a:spcPct val="200000"/>
              </a:lnSpc>
            </a:pPr>
            <a:r>
              <a:rPr lang="en-US" sz="3600" dirty="0" smtClean="0"/>
              <a:t>Violence &amp; Safety</a:t>
            </a:r>
          </a:p>
          <a:p>
            <a:pPr marL="687388" indent="-687388">
              <a:lnSpc>
                <a:spcPct val="200000"/>
              </a:lnSpc>
            </a:pPr>
            <a:r>
              <a:rPr lang="en-US" sz="3600" dirty="0" smtClean="0"/>
              <a:t>Poverty &amp; Opportunities</a:t>
            </a:r>
            <a:endParaRPr lang="en-US" sz="3600" dirty="0"/>
          </a:p>
        </p:txBody>
      </p:sp>
    </p:spTree>
    <p:extLst>
      <p:ext uri="{BB962C8B-B14F-4D97-AF65-F5344CB8AC3E}">
        <p14:creationId xmlns:p14="http://schemas.microsoft.com/office/powerpoint/2010/main" val="342933135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p:cNvSpPr>
            <a:spLocks noGrp="1"/>
          </p:cNvSpPr>
          <p:nvPr>
            <p:ph type="subTitle" idx="1"/>
          </p:nvPr>
        </p:nvSpPr>
        <p:spPr>
          <a:xfrm>
            <a:off x="1295400" y="3200400"/>
            <a:ext cx="6400800" cy="3124200"/>
          </a:xfrm>
        </p:spPr>
        <p:txBody>
          <a:bodyPr>
            <a:normAutofit lnSpcReduction="10000"/>
          </a:bodyPr>
          <a:lstStyle/>
          <a:p>
            <a:r>
              <a:rPr lang="en-US" sz="3200" dirty="0" err="1" smtClean="0">
                <a:solidFill>
                  <a:schemeClr val="tx1"/>
                </a:solidFill>
                <a:latin typeface="Alana" pitchFamily="50" charset="0"/>
              </a:rPr>
              <a:t>Kindra</a:t>
            </a:r>
            <a:r>
              <a:rPr lang="en-US" sz="3200" dirty="0" smtClean="0">
                <a:solidFill>
                  <a:schemeClr val="tx1"/>
                </a:solidFill>
                <a:latin typeface="Alana" pitchFamily="50" charset="0"/>
              </a:rPr>
              <a:t> Montgomery Block</a:t>
            </a:r>
          </a:p>
          <a:p>
            <a:r>
              <a:rPr lang="en-US" sz="2000" dirty="0" smtClean="0"/>
              <a:t>Senior Program Officer</a:t>
            </a:r>
          </a:p>
          <a:p>
            <a:r>
              <a:rPr lang="en-US" sz="2000" dirty="0" smtClean="0"/>
              <a:t>Black Child Legacy</a:t>
            </a:r>
          </a:p>
          <a:p>
            <a:endParaRPr lang="en-US" dirty="0"/>
          </a:p>
          <a:p>
            <a:r>
              <a:rPr lang="en-US" sz="3200" b="1" dirty="0" smtClean="0">
                <a:solidFill>
                  <a:schemeClr val="tx1"/>
                </a:solidFill>
                <a:latin typeface="Alana" pitchFamily="50" charset="0"/>
              </a:rPr>
              <a:t>Cassandra Jennings</a:t>
            </a:r>
          </a:p>
          <a:p>
            <a:r>
              <a:rPr lang="en-US" sz="2000" dirty="0" smtClean="0"/>
              <a:t>President &amp; CEO</a:t>
            </a:r>
          </a:p>
          <a:p>
            <a:r>
              <a:rPr lang="en-US" sz="2000" dirty="0" smtClean="0"/>
              <a:t>Greater Sacramento Urban League</a:t>
            </a:r>
            <a:endParaRPr lang="en-US" sz="2000" dirty="0"/>
          </a:p>
        </p:txBody>
      </p:sp>
      <p:sp>
        <p:nvSpPr>
          <p:cNvPr id="4" name="Slide Number Placeholder 3"/>
          <p:cNvSpPr>
            <a:spLocks noGrp="1"/>
          </p:cNvSpPr>
          <p:nvPr>
            <p:ph type="sldNum" sz="quarter" idx="12"/>
          </p:nvPr>
        </p:nvSpPr>
        <p:spPr/>
        <p:txBody>
          <a:bodyPr/>
          <a:lstStyle/>
          <a:p>
            <a:fld id="{6F42FDE4-A7DD-41A7-A0A6-9B649FB43336}" type="slidenum">
              <a:rPr kumimoji="0" lang="en-US" smtClean="0"/>
              <a:t>112</a:t>
            </a:fld>
            <a:endParaRPr kumimoji="0" lang="en-US" dirty="0"/>
          </a:p>
        </p:txBody>
      </p:sp>
      <p:sp>
        <p:nvSpPr>
          <p:cNvPr id="9" name="Title 8"/>
          <p:cNvSpPr>
            <a:spLocks noGrp="1"/>
          </p:cNvSpPr>
          <p:nvPr>
            <p:ph type="ctrTitle"/>
          </p:nvPr>
        </p:nvSpPr>
        <p:spPr/>
        <p:txBody>
          <a:bodyPr/>
          <a:lstStyle/>
          <a:p>
            <a:r>
              <a:rPr lang="en-US" b="1" dirty="0" smtClean="0"/>
              <a:t>2</a:t>
            </a:r>
            <a:r>
              <a:rPr lang="en-US" b="1" baseline="30000" dirty="0" smtClean="0"/>
              <a:t>nd</a:t>
            </a:r>
            <a:r>
              <a:rPr lang="en-US" b="1" dirty="0" smtClean="0"/>
              <a:t> Break Outs</a:t>
            </a:r>
            <a:endParaRPr lang="en-US" b="1" dirty="0"/>
          </a:p>
        </p:txBody>
      </p:sp>
    </p:spTree>
    <p:extLst>
      <p:ext uri="{BB962C8B-B14F-4D97-AF65-F5344CB8AC3E}">
        <p14:creationId xmlns:p14="http://schemas.microsoft.com/office/powerpoint/2010/main" val="335273697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7772400" cy="1143000"/>
          </a:xfrm>
        </p:spPr>
        <p:txBody>
          <a:bodyPr/>
          <a:lstStyle/>
          <a:p>
            <a:r>
              <a:rPr lang="en-US" b="1" dirty="0" smtClean="0"/>
              <a:t>2</a:t>
            </a:r>
            <a:r>
              <a:rPr lang="en-US" b="1" baseline="30000" dirty="0" smtClean="0"/>
              <a:t>nd</a:t>
            </a:r>
            <a:r>
              <a:rPr lang="en-US" b="1" dirty="0" smtClean="0"/>
              <a:t> Break Out Session</a:t>
            </a:r>
            <a:endParaRPr lang="en-US" b="1" dirty="0"/>
          </a:p>
        </p:txBody>
      </p:sp>
      <p:sp>
        <p:nvSpPr>
          <p:cNvPr id="3" name="Footer Placeholder 2"/>
          <p:cNvSpPr>
            <a:spLocks noGrp="1"/>
          </p:cNvSpPr>
          <p:nvPr>
            <p:ph type="ftr" sz="quarter" idx="11"/>
          </p:nvPr>
        </p:nvSpPr>
        <p:spPr/>
        <p:txBody>
          <a:bodyPr/>
          <a:lstStyle/>
          <a:p>
            <a:r>
              <a:rPr lang="en-US" smtClean="0"/>
              <a:t>The State of Black Women in California</a:t>
            </a:r>
            <a:endParaRPr lang="en-US" dirty="0" smtClean="0"/>
          </a:p>
        </p:txBody>
      </p:sp>
      <p:sp>
        <p:nvSpPr>
          <p:cNvPr id="4" name="Slide Number Placeholder 3"/>
          <p:cNvSpPr>
            <a:spLocks noGrp="1"/>
          </p:cNvSpPr>
          <p:nvPr>
            <p:ph type="sldNum" sz="quarter" idx="12"/>
          </p:nvPr>
        </p:nvSpPr>
        <p:spPr/>
        <p:txBody>
          <a:bodyPr/>
          <a:lstStyle/>
          <a:p>
            <a:fld id="{6F42FDE4-A7DD-41A7-A0A6-9B649FB43336}" type="slidenum">
              <a:rPr kumimoji="0" lang="en-US" smtClean="0"/>
              <a:t>113</a:t>
            </a:fld>
            <a:endParaRPr kumimoji="0" lang="en-US" dirty="0"/>
          </a:p>
        </p:txBody>
      </p:sp>
      <p:sp>
        <p:nvSpPr>
          <p:cNvPr id="5" name="Content Placeholder 4"/>
          <p:cNvSpPr>
            <a:spLocks noGrp="1"/>
          </p:cNvSpPr>
          <p:nvPr>
            <p:ph sz="quarter" idx="1"/>
          </p:nvPr>
        </p:nvSpPr>
        <p:spPr/>
        <p:txBody>
          <a:bodyPr>
            <a:normAutofit/>
          </a:bodyPr>
          <a:lstStyle/>
          <a:p>
            <a:pPr marL="687388" indent="-687388">
              <a:lnSpc>
                <a:spcPct val="200000"/>
              </a:lnSpc>
            </a:pPr>
            <a:r>
              <a:rPr lang="en-US" sz="3600" dirty="0" smtClean="0"/>
              <a:t>Political Participation</a:t>
            </a:r>
          </a:p>
          <a:p>
            <a:pPr marL="687388" indent="-687388">
              <a:lnSpc>
                <a:spcPct val="200000"/>
              </a:lnSpc>
            </a:pPr>
            <a:r>
              <a:rPr lang="en-US" sz="3600" dirty="0" smtClean="0"/>
              <a:t>Employment &amp; Earning</a:t>
            </a:r>
          </a:p>
          <a:p>
            <a:pPr marL="687388" indent="-687388">
              <a:lnSpc>
                <a:spcPct val="200000"/>
              </a:lnSpc>
            </a:pPr>
            <a:r>
              <a:rPr lang="en-US" sz="3600" dirty="0" smtClean="0"/>
              <a:t>Work &amp; Family</a:t>
            </a:r>
            <a:endParaRPr lang="en-US" sz="3600" dirty="0"/>
          </a:p>
        </p:txBody>
      </p:sp>
    </p:spTree>
    <p:extLst>
      <p:ext uri="{BB962C8B-B14F-4D97-AF65-F5344CB8AC3E}">
        <p14:creationId xmlns:p14="http://schemas.microsoft.com/office/powerpoint/2010/main" val="353575164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7772400" cy="1143000"/>
          </a:xfrm>
        </p:spPr>
        <p:txBody>
          <a:bodyPr>
            <a:normAutofit fontScale="90000"/>
          </a:bodyPr>
          <a:lstStyle/>
          <a:p>
            <a:r>
              <a:rPr lang="en-US" b="1" dirty="0" smtClean="0"/>
              <a:t>2</a:t>
            </a:r>
            <a:r>
              <a:rPr lang="en-US" b="1" baseline="30000" dirty="0" smtClean="0"/>
              <a:t>nd</a:t>
            </a:r>
            <a:r>
              <a:rPr lang="en-US" b="1" dirty="0" smtClean="0"/>
              <a:t> Break Out Session Report Out</a:t>
            </a:r>
            <a:endParaRPr lang="en-US" b="1" dirty="0"/>
          </a:p>
        </p:txBody>
      </p:sp>
      <p:sp>
        <p:nvSpPr>
          <p:cNvPr id="3" name="Footer Placeholder 2"/>
          <p:cNvSpPr>
            <a:spLocks noGrp="1"/>
          </p:cNvSpPr>
          <p:nvPr>
            <p:ph type="ftr" sz="quarter" idx="11"/>
          </p:nvPr>
        </p:nvSpPr>
        <p:spPr/>
        <p:txBody>
          <a:bodyPr/>
          <a:lstStyle/>
          <a:p>
            <a:r>
              <a:rPr lang="en-US" smtClean="0"/>
              <a:t>The State of Black Women in California</a:t>
            </a:r>
            <a:endParaRPr lang="en-US" dirty="0" smtClean="0"/>
          </a:p>
        </p:txBody>
      </p:sp>
      <p:sp>
        <p:nvSpPr>
          <p:cNvPr id="4" name="Slide Number Placeholder 3"/>
          <p:cNvSpPr>
            <a:spLocks noGrp="1"/>
          </p:cNvSpPr>
          <p:nvPr>
            <p:ph type="sldNum" sz="quarter" idx="12"/>
          </p:nvPr>
        </p:nvSpPr>
        <p:spPr/>
        <p:txBody>
          <a:bodyPr/>
          <a:lstStyle/>
          <a:p>
            <a:fld id="{6F42FDE4-A7DD-41A7-A0A6-9B649FB43336}" type="slidenum">
              <a:rPr kumimoji="0" lang="en-US" smtClean="0"/>
              <a:t>114</a:t>
            </a:fld>
            <a:endParaRPr kumimoji="0" lang="en-US" dirty="0"/>
          </a:p>
        </p:txBody>
      </p:sp>
      <p:sp>
        <p:nvSpPr>
          <p:cNvPr id="5" name="Content Placeholder 4"/>
          <p:cNvSpPr>
            <a:spLocks noGrp="1"/>
          </p:cNvSpPr>
          <p:nvPr>
            <p:ph sz="quarter" idx="1"/>
          </p:nvPr>
        </p:nvSpPr>
        <p:spPr/>
        <p:txBody>
          <a:bodyPr>
            <a:normAutofit/>
          </a:bodyPr>
          <a:lstStyle/>
          <a:p>
            <a:pPr marL="687388" indent="-687388">
              <a:lnSpc>
                <a:spcPct val="200000"/>
              </a:lnSpc>
            </a:pPr>
            <a:r>
              <a:rPr lang="en-US" sz="3600" dirty="0" smtClean="0"/>
              <a:t>Political Participation</a:t>
            </a:r>
          </a:p>
          <a:p>
            <a:pPr marL="687388" indent="-687388">
              <a:lnSpc>
                <a:spcPct val="200000"/>
              </a:lnSpc>
            </a:pPr>
            <a:r>
              <a:rPr lang="en-US" sz="3600" dirty="0" smtClean="0"/>
              <a:t>Employment &amp; Earning</a:t>
            </a:r>
          </a:p>
          <a:p>
            <a:pPr marL="687388" indent="-687388">
              <a:lnSpc>
                <a:spcPct val="200000"/>
              </a:lnSpc>
            </a:pPr>
            <a:r>
              <a:rPr lang="en-US" sz="3600" dirty="0" smtClean="0"/>
              <a:t>Work &amp; Family</a:t>
            </a:r>
            <a:endParaRPr lang="en-US" sz="3600" dirty="0"/>
          </a:p>
        </p:txBody>
      </p:sp>
    </p:spTree>
    <p:extLst>
      <p:ext uri="{BB962C8B-B14F-4D97-AF65-F5344CB8AC3E}">
        <p14:creationId xmlns:p14="http://schemas.microsoft.com/office/powerpoint/2010/main" val="214030084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smtClean="0"/>
              <a:t>Next Steps</a:t>
            </a:r>
            <a:endParaRPr lang="en-US" b="1" dirty="0"/>
          </a:p>
        </p:txBody>
      </p:sp>
      <p:sp>
        <p:nvSpPr>
          <p:cNvPr id="4" name="Slide Number Placeholder 3"/>
          <p:cNvSpPr>
            <a:spLocks noGrp="1"/>
          </p:cNvSpPr>
          <p:nvPr>
            <p:ph type="sldNum" sz="quarter" idx="12"/>
          </p:nvPr>
        </p:nvSpPr>
        <p:spPr/>
        <p:txBody>
          <a:bodyPr/>
          <a:lstStyle/>
          <a:p>
            <a:fld id="{6F42FDE4-A7DD-41A7-A0A6-9B649FB43336}" type="slidenum">
              <a:rPr kumimoji="0" lang="en-US" smtClean="0"/>
              <a:t>115</a:t>
            </a:fld>
            <a:endParaRPr kumimoji="0" lang="en-US" dirty="0"/>
          </a:p>
        </p:txBody>
      </p:sp>
      <p:sp>
        <p:nvSpPr>
          <p:cNvPr id="3" name="Footer Placeholder 2"/>
          <p:cNvSpPr>
            <a:spLocks noGrp="1"/>
          </p:cNvSpPr>
          <p:nvPr>
            <p:ph type="ftr" sz="quarter" idx="4294967295"/>
          </p:nvPr>
        </p:nvSpPr>
        <p:spPr>
          <a:xfrm>
            <a:off x="0" y="6172200"/>
            <a:ext cx="3733800" cy="457200"/>
          </a:xfrm>
        </p:spPr>
        <p:txBody>
          <a:bodyPr/>
          <a:lstStyle/>
          <a:p>
            <a:r>
              <a:rPr lang="en-US" smtClean="0"/>
              <a:t>The State of Black Women in California</a:t>
            </a:r>
            <a:endParaRPr lang="en-US" dirty="0" smtClean="0"/>
          </a:p>
        </p:txBody>
      </p:sp>
      <p:sp>
        <p:nvSpPr>
          <p:cNvPr id="5" name="Subtitle 9"/>
          <p:cNvSpPr txBox="1">
            <a:spLocks/>
          </p:cNvSpPr>
          <p:nvPr/>
        </p:nvSpPr>
        <p:spPr>
          <a:xfrm>
            <a:off x="2971800" y="3048000"/>
            <a:ext cx="6400800" cy="2667000"/>
          </a:xfrm>
          <a:prstGeom prst="rect">
            <a:avLst/>
          </a:prstGeom>
        </p:spPr>
        <p:txBody>
          <a:bodyPr anchor="t" anchorCtr="0">
            <a:normAutofit/>
          </a:bodyPr>
          <a:lstStyle>
            <a:lvl1pPr marL="0" indent="0" algn="l" rtl="0" eaLnBrk="1" latinLnBrk="0" hangingPunct="1">
              <a:spcBef>
                <a:spcPts val="580"/>
              </a:spcBef>
              <a:buClr>
                <a:schemeClr val="accent1"/>
              </a:buClr>
              <a:buSzPct val="85000"/>
              <a:buFont typeface="Wingdings 2"/>
              <a:buNone/>
              <a:defRPr kumimoji="0" sz="2400" kern="1200">
                <a:solidFill>
                  <a:schemeClr val="tx1">
                    <a:tint val="75000"/>
                  </a:schemeClr>
                </a:solidFill>
                <a:latin typeface="+mn-lt"/>
                <a:ea typeface="+mn-ea"/>
                <a:cs typeface="+mn-cs"/>
              </a:defRPr>
            </a:lvl1pPr>
            <a:lvl2pPr marL="548640" indent="-228600" algn="l" rtl="0" eaLnBrk="1" latinLnBrk="0" hangingPunct="1">
              <a:spcBef>
                <a:spcPts val="370"/>
              </a:spcBef>
              <a:buClr>
                <a:schemeClr val="accent2"/>
              </a:buClr>
              <a:buSzPct val="85000"/>
              <a:buFont typeface="Wingdings 2"/>
              <a:buNone/>
              <a:defRPr kumimoji="0" sz="1800" kern="1200">
                <a:solidFill>
                  <a:schemeClr val="tx1">
                    <a:tint val="75000"/>
                  </a:schemeClr>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None/>
              <a:defRPr kumimoji="0" sz="1600" kern="1200">
                <a:solidFill>
                  <a:schemeClr val="tx1">
                    <a:tint val="75000"/>
                  </a:schemeClr>
                </a:solidFill>
                <a:latin typeface="+mn-lt"/>
                <a:ea typeface="+mn-ea"/>
                <a:cs typeface="+mn-cs"/>
              </a:defRPr>
            </a:lvl3pPr>
            <a:lvl4pPr marL="1097280" indent="-228600" algn="l" rtl="0" eaLnBrk="1" latinLnBrk="0" hangingPunct="1">
              <a:spcBef>
                <a:spcPts val="370"/>
              </a:spcBef>
              <a:buClr>
                <a:schemeClr val="accent3"/>
              </a:buClr>
              <a:buSzPct val="80000"/>
              <a:buFont typeface="Wingdings 2"/>
              <a:buNone/>
              <a:defRPr kumimoji="0" sz="1400" kern="1200">
                <a:solidFill>
                  <a:schemeClr val="tx1">
                    <a:tint val="75000"/>
                  </a:schemeClr>
                </a:solidFill>
                <a:latin typeface="+mn-lt"/>
                <a:ea typeface="+mn-ea"/>
                <a:cs typeface="+mn-cs"/>
              </a:defRPr>
            </a:lvl4pPr>
            <a:lvl5pPr marL="1371600" indent="-228600" algn="l" rtl="0" eaLnBrk="1" latinLnBrk="0" hangingPunct="1">
              <a:spcBef>
                <a:spcPts val="370"/>
              </a:spcBef>
              <a:buClr>
                <a:schemeClr val="accent3"/>
              </a:buClr>
              <a:buFontTx/>
              <a:buNone/>
              <a:defRPr kumimoji="0" sz="1400" kern="1200">
                <a:solidFill>
                  <a:schemeClr val="tx1">
                    <a:tint val="75000"/>
                  </a:schemeClr>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r>
              <a:rPr lang="en-US" sz="6000" dirty="0" smtClean="0">
                <a:solidFill>
                  <a:schemeClr val="tx1"/>
                </a:solidFill>
                <a:latin typeface="Alana" pitchFamily="50" charset="0"/>
              </a:rPr>
              <a:t>Kellie Todd Griffin</a:t>
            </a:r>
            <a:endParaRPr lang="en-US" sz="4400" dirty="0"/>
          </a:p>
        </p:txBody>
      </p:sp>
    </p:spTree>
    <p:extLst>
      <p:ext uri="{BB962C8B-B14F-4D97-AF65-F5344CB8AC3E}">
        <p14:creationId xmlns:p14="http://schemas.microsoft.com/office/powerpoint/2010/main" val="341222938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p:cNvSpPr>
            <a:spLocks noGrp="1"/>
          </p:cNvSpPr>
          <p:nvPr>
            <p:ph type="subTitle" idx="1"/>
          </p:nvPr>
        </p:nvSpPr>
        <p:spPr>
          <a:xfrm>
            <a:off x="1295400" y="3124200"/>
            <a:ext cx="3124200" cy="3124200"/>
          </a:xfrm>
        </p:spPr>
        <p:txBody>
          <a:bodyPr>
            <a:normAutofit fontScale="92500" lnSpcReduction="10000"/>
          </a:bodyPr>
          <a:lstStyle/>
          <a:p>
            <a:r>
              <a:rPr lang="en-US" sz="3200" dirty="0" smtClean="0">
                <a:solidFill>
                  <a:schemeClr val="tx1"/>
                </a:solidFill>
                <a:latin typeface="AR BONNIE" pitchFamily="2" charset="0"/>
              </a:rPr>
              <a:t>Kim Williams</a:t>
            </a:r>
          </a:p>
          <a:p>
            <a:r>
              <a:rPr lang="en-US" sz="3200" dirty="0" smtClean="0">
                <a:solidFill>
                  <a:schemeClr val="tx1"/>
                </a:solidFill>
                <a:latin typeface="AR BONNIE" pitchFamily="2" charset="0"/>
              </a:rPr>
              <a:t>Kendra Lewis</a:t>
            </a:r>
          </a:p>
          <a:p>
            <a:r>
              <a:rPr lang="en-US" sz="3200" dirty="0" smtClean="0">
                <a:solidFill>
                  <a:schemeClr val="tx1"/>
                </a:solidFill>
                <a:latin typeface="AR BONNIE" pitchFamily="2" charset="0"/>
              </a:rPr>
              <a:t>Stephanie Bray</a:t>
            </a:r>
          </a:p>
          <a:p>
            <a:r>
              <a:rPr lang="en-US" sz="3200" dirty="0" err="1" smtClean="0">
                <a:solidFill>
                  <a:schemeClr val="tx1"/>
                </a:solidFill>
                <a:latin typeface="AR BONNIE" pitchFamily="2" charset="0"/>
              </a:rPr>
              <a:t>Nolice</a:t>
            </a:r>
            <a:r>
              <a:rPr lang="en-US" sz="3200" dirty="0" smtClean="0">
                <a:solidFill>
                  <a:schemeClr val="tx1"/>
                </a:solidFill>
                <a:latin typeface="AR BONNIE" pitchFamily="2" charset="0"/>
              </a:rPr>
              <a:t> Edwards</a:t>
            </a:r>
          </a:p>
          <a:p>
            <a:r>
              <a:rPr lang="en-US" sz="3200" dirty="0" smtClean="0">
                <a:solidFill>
                  <a:schemeClr val="tx1"/>
                </a:solidFill>
                <a:latin typeface="AR BONNIE" pitchFamily="2" charset="0"/>
              </a:rPr>
              <a:t>Dr. Ramona Bishop</a:t>
            </a:r>
          </a:p>
          <a:p>
            <a:r>
              <a:rPr lang="en-US" sz="3200" dirty="0" smtClean="0">
                <a:solidFill>
                  <a:schemeClr val="tx1"/>
                </a:solidFill>
                <a:latin typeface="AR BONNIE" pitchFamily="2" charset="0"/>
              </a:rPr>
              <a:t>Sandra Poole</a:t>
            </a:r>
            <a:endParaRPr lang="en-US" sz="2000" dirty="0">
              <a:latin typeface="AR BONNIE" pitchFamily="2" charset="0"/>
            </a:endParaRPr>
          </a:p>
        </p:txBody>
      </p:sp>
      <p:sp>
        <p:nvSpPr>
          <p:cNvPr id="4" name="Slide Number Placeholder 3"/>
          <p:cNvSpPr>
            <a:spLocks noGrp="1"/>
          </p:cNvSpPr>
          <p:nvPr>
            <p:ph type="sldNum" sz="quarter" idx="12"/>
          </p:nvPr>
        </p:nvSpPr>
        <p:spPr/>
        <p:txBody>
          <a:bodyPr/>
          <a:lstStyle/>
          <a:p>
            <a:fld id="{6F42FDE4-A7DD-41A7-A0A6-9B649FB43336}" type="slidenum">
              <a:rPr kumimoji="0" lang="en-US" smtClean="0"/>
              <a:t>116</a:t>
            </a:fld>
            <a:endParaRPr kumimoji="0" lang="en-US" dirty="0"/>
          </a:p>
        </p:txBody>
      </p:sp>
      <p:sp>
        <p:nvSpPr>
          <p:cNvPr id="9" name="Title 8"/>
          <p:cNvSpPr>
            <a:spLocks noGrp="1"/>
          </p:cNvSpPr>
          <p:nvPr>
            <p:ph type="ctrTitle"/>
          </p:nvPr>
        </p:nvSpPr>
        <p:spPr/>
        <p:txBody>
          <a:bodyPr/>
          <a:lstStyle/>
          <a:p>
            <a:r>
              <a:rPr lang="en-US" b="1" dirty="0" smtClean="0"/>
              <a:t>Thank </a:t>
            </a:r>
            <a:r>
              <a:rPr lang="en-US" b="1" dirty="0" err="1" smtClean="0"/>
              <a:t>Yous</a:t>
            </a:r>
            <a:r>
              <a:rPr lang="en-US" b="1" dirty="0" smtClean="0"/>
              <a:t>…</a:t>
            </a:r>
            <a:endParaRPr lang="en-US" b="1" dirty="0"/>
          </a:p>
        </p:txBody>
      </p:sp>
      <p:sp>
        <p:nvSpPr>
          <p:cNvPr id="5" name="Subtitle 9"/>
          <p:cNvSpPr txBox="1">
            <a:spLocks/>
          </p:cNvSpPr>
          <p:nvPr/>
        </p:nvSpPr>
        <p:spPr>
          <a:xfrm>
            <a:off x="4572000" y="3124200"/>
            <a:ext cx="3352800" cy="3124200"/>
          </a:xfrm>
          <a:prstGeom prst="rect">
            <a:avLst/>
          </a:prstGeom>
        </p:spPr>
        <p:txBody>
          <a:bodyPr>
            <a:normAutofit fontScale="92500" lnSpcReduction="20000"/>
          </a:bodyPr>
          <a:lstStyle>
            <a:lvl1pPr marL="0" indent="0" algn="ctr" rtl="0" eaLnBrk="1" latinLnBrk="0" hangingPunct="1">
              <a:spcBef>
                <a:spcPts val="580"/>
              </a:spcBef>
              <a:buClr>
                <a:schemeClr val="accent1"/>
              </a:buClr>
              <a:buSzPct val="85000"/>
              <a:buFont typeface="Wingdings 2"/>
              <a:buNone/>
              <a:defRPr kumimoji="0" sz="2600" kern="1200">
                <a:solidFill>
                  <a:schemeClr val="tx2"/>
                </a:solidFill>
                <a:latin typeface="+mn-lt"/>
                <a:ea typeface="+mn-ea"/>
                <a:cs typeface="+mn-cs"/>
              </a:defRPr>
            </a:lvl1pPr>
            <a:lvl2pPr marL="457200" indent="0" algn="ctr" rtl="0" eaLnBrk="1" latinLnBrk="0" hangingPunct="1">
              <a:spcBef>
                <a:spcPts val="370"/>
              </a:spcBef>
              <a:buClr>
                <a:schemeClr val="accent2"/>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ts val="370"/>
              </a:spcBef>
              <a:buClr>
                <a:schemeClr val="accent1">
                  <a:tint val="60000"/>
                </a:schemeClr>
              </a:buClr>
              <a:buSzPct val="85000"/>
              <a:buFont typeface="Wingdings 2"/>
              <a:buNone/>
              <a:defRPr kumimoji="0" sz="2000" kern="1200">
                <a:solidFill>
                  <a:schemeClr val="tx1"/>
                </a:solidFill>
                <a:latin typeface="+mn-lt"/>
                <a:ea typeface="+mn-ea"/>
                <a:cs typeface="+mn-cs"/>
              </a:defRPr>
            </a:lvl3pPr>
            <a:lvl4pPr marL="1371600" indent="0" algn="ctr" rtl="0" eaLnBrk="1" latinLnBrk="0" hangingPunct="1">
              <a:spcBef>
                <a:spcPts val="370"/>
              </a:spcBef>
              <a:buClr>
                <a:schemeClr val="accent3"/>
              </a:buClr>
              <a:buSzPct val="80000"/>
              <a:buFont typeface="Wingdings 2"/>
              <a:buNone/>
              <a:defRPr kumimoji="0" sz="2000" kern="1200">
                <a:solidFill>
                  <a:schemeClr val="tx1"/>
                </a:solidFill>
                <a:latin typeface="+mn-lt"/>
                <a:ea typeface="+mn-ea"/>
                <a:cs typeface="+mn-cs"/>
              </a:defRPr>
            </a:lvl4pPr>
            <a:lvl5pPr marL="1828800" indent="0" algn="ctr" rtl="0" eaLnBrk="1" latinLnBrk="0" hangingPunct="1">
              <a:spcBef>
                <a:spcPts val="370"/>
              </a:spcBef>
              <a:buClr>
                <a:schemeClr val="accent3"/>
              </a:buClr>
              <a:buFontTx/>
              <a:buNone/>
              <a:defRPr kumimoji="0" sz="2000" kern="1200">
                <a:solidFill>
                  <a:schemeClr val="tx1"/>
                </a:solidFill>
                <a:latin typeface="+mn-lt"/>
                <a:ea typeface="+mn-ea"/>
                <a:cs typeface="+mn-cs"/>
              </a:defRPr>
            </a:lvl5pPr>
            <a:lvl6pPr marL="2286000" indent="0" algn="ctr" rtl="0" eaLnBrk="1" latinLnBrk="0" hangingPunct="1">
              <a:spcBef>
                <a:spcPts val="370"/>
              </a:spcBef>
              <a:buClr>
                <a:schemeClr val="accent3"/>
              </a:buClr>
              <a:buNone/>
              <a:defRPr kumimoji="0" sz="1800" kern="1200" baseline="0">
                <a:solidFill>
                  <a:schemeClr val="tx1"/>
                </a:solidFill>
                <a:latin typeface="+mn-lt"/>
                <a:ea typeface="+mn-ea"/>
                <a:cs typeface="+mn-cs"/>
              </a:defRPr>
            </a:lvl6pPr>
            <a:lvl7pPr marL="2743200" indent="0" algn="ctr" rtl="0" eaLnBrk="1" latinLnBrk="0" hangingPunct="1">
              <a:spcBef>
                <a:spcPts val="370"/>
              </a:spcBef>
              <a:buClr>
                <a:schemeClr val="accent2"/>
              </a:buClr>
              <a:buNone/>
              <a:defRPr kumimoji="0" sz="1800" kern="1200">
                <a:solidFill>
                  <a:schemeClr val="tx1"/>
                </a:solidFill>
                <a:latin typeface="+mn-lt"/>
                <a:ea typeface="+mn-ea"/>
                <a:cs typeface="+mn-cs"/>
              </a:defRPr>
            </a:lvl7pPr>
            <a:lvl8pPr marL="3200400" indent="0" algn="ctr" rtl="0" eaLnBrk="1" latinLnBrk="0" hangingPunct="1">
              <a:spcBef>
                <a:spcPts val="370"/>
              </a:spcBef>
              <a:buClr>
                <a:schemeClr val="accent1">
                  <a:tint val="60000"/>
                </a:schemeClr>
              </a:buClr>
              <a:buNone/>
              <a:defRPr kumimoji="0" sz="1800" kern="1200">
                <a:solidFill>
                  <a:schemeClr val="tx1"/>
                </a:solidFill>
                <a:latin typeface="+mn-lt"/>
                <a:ea typeface="+mn-ea"/>
                <a:cs typeface="+mn-cs"/>
              </a:defRPr>
            </a:lvl8pPr>
            <a:lvl9pPr marL="3657600" indent="0" algn="ctr" rtl="0" eaLnBrk="1" latinLnBrk="0" hangingPunct="1">
              <a:spcBef>
                <a:spcPts val="370"/>
              </a:spcBef>
              <a:buClr>
                <a:schemeClr val="accent2">
                  <a:tint val="60000"/>
                </a:schemeClr>
              </a:buClr>
              <a:buNone/>
              <a:defRPr kumimoji="0" sz="1800" kern="1200">
                <a:solidFill>
                  <a:schemeClr val="tx1"/>
                </a:solidFill>
                <a:latin typeface="+mn-lt"/>
                <a:ea typeface="+mn-ea"/>
                <a:cs typeface="+mn-cs"/>
              </a:defRPr>
            </a:lvl9pPr>
          </a:lstStyle>
          <a:p>
            <a:r>
              <a:rPr lang="en-US" sz="3200" dirty="0">
                <a:solidFill>
                  <a:schemeClr val="tx1"/>
                </a:solidFill>
                <a:latin typeface="AR BONNIE" pitchFamily="2" charset="0"/>
              </a:rPr>
              <a:t>Kathy Williamson</a:t>
            </a:r>
          </a:p>
          <a:p>
            <a:r>
              <a:rPr lang="en-US" sz="3200" dirty="0">
                <a:solidFill>
                  <a:schemeClr val="tx1"/>
                </a:solidFill>
                <a:latin typeface="AR BONNIE" pitchFamily="2" charset="0"/>
              </a:rPr>
              <a:t>Dr. Angela Wells</a:t>
            </a:r>
          </a:p>
          <a:p>
            <a:r>
              <a:rPr lang="en-US" sz="3200" dirty="0">
                <a:solidFill>
                  <a:schemeClr val="tx1"/>
                </a:solidFill>
                <a:latin typeface="AR BONNIE" pitchFamily="2" charset="0"/>
              </a:rPr>
              <a:t>Cassandra Jennings</a:t>
            </a:r>
          </a:p>
          <a:p>
            <a:r>
              <a:rPr lang="en-US" sz="3200" dirty="0" err="1">
                <a:solidFill>
                  <a:schemeClr val="tx1"/>
                </a:solidFill>
                <a:latin typeface="AR BONNIE" pitchFamily="2" charset="0"/>
              </a:rPr>
              <a:t>Kindra</a:t>
            </a:r>
            <a:r>
              <a:rPr lang="en-US" sz="3200" dirty="0">
                <a:solidFill>
                  <a:schemeClr val="tx1"/>
                </a:solidFill>
                <a:latin typeface="AR BONNIE" pitchFamily="2" charset="0"/>
              </a:rPr>
              <a:t> Montgomery-Block</a:t>
            </a:r>
          </a:p>
          <a:p>
            <a:r>
              <a:rPr lang="en-US" sz="3200" dirty="0">
                <a:solidFill>
                  <a:schemeClr val="tx1"/>
                </a:solidFill>
                <a:latin typeface="AR BONNIE" pitchFamily="2" charset="0"/>
              </a:rPr>
              <a:t>Christi Ketchum</a:t>
            </a:r>
          </a:p>
          <a:p>
            <a:r>
              <a:rPr lang="en-US" sz="3200" dirty="0">
                <a:solidFill>
                  <a:schemeClr val="tx1"/>
                </a:solidFill>
                <a:latin typeface="AR BONNIE" pitchFamily="2" charset="0"/>
              </a:rPr>
              <a:t>Kula Koenig</a:t>
            </a:r>
            <a:endParaRPr lang="en-US" sz="2000" dirty="0">
              <a:latin typeface="AR BONNIE" pitchFamily="2" charset="0"/>
            </a:endParaRPr>
          </a:p>
        </p:txBody>
      </p:sp>
    </p:spTree>
    <p:extLst>
      <p:ext uri="{BB962C8B-B14F-4D97-AF65-F5344CB8AC3E}">
        <p14:creationId xmlns:p14="http://schemas.microsoft.com/office/powerpoint/2010/main" val="200207111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1295400" y="3200400"/>
            <a:ext cx="6400800" cy="2133600"/>
          </a:xfrm>
        </p:spPr>
        <p:txBody>
          <a:bodyPr>
            <a:normAutofit/>
          </a:bodyPr>
          <a:lstStyle/>
          <a:p>
            <a:r>
              <a:rPr lang="en-US" sz="2800" b="1" dirty="0" smtClean="0"/>
              <a:t>Pearl on the River</a:t>
            </a:r>
          </a:p>
          <a:p>
            <a:r>
              <a:rPr lang="en-US" dirty="0" smtClean="0">
                <a:solidFill>
                  <a:schemeClr val="tx1"/>
                </a:solidFill>
              </a:rPr>
              <a:t>1379 </a:t>
            </a:r>
            <a:r>
              <a:rPr lang="en-US" dirty="0">
                <a:solidFill>
                  <a:schemeClr val="tx1"/>
                </a:solidFill>
              </a:rPr>
              <a:t>Garden </a:t>
            </a:r>
            <a:r>
              <a:rPr lang="en-US" dirty="0" smtClean="0">
                <a:solidFill>
                  <a:schemeClr val="tx1"/>
                </a:solidFill>
              </a:rPr>
              <a:t>Hwy</a:t>
            </a:r>
          </a:p>
          <a:p>
            <a:r>
              <a:rPr lang="en-US" dirty="0" smtClean="0">
                <a:solidFill>
                  <a:schemeClr val="tx1"/>
                </a:solidFill>
              </a:rPr>
              <a:t>Sacramento</a:t>
            </a:r>
            <a:r>
              <a:rPr lang="en-US" dirty="0">
                <a:solidFill>
                  <a:schemeClr val="tx1"/>
                </a:solidFill>
              </a:rPr>
              <a:t>, CA </a:t>
            </a:r>
            <a:r>
              <a:rPr lang="en-US" dirty="0" smtClean="0">
                <a:solidFill>
                  <a:schemeClr val="tx1"/>
                </a:solidFill>
              </a:rPr>
              <a:t>95833</a:t>
            </a:r>
          </a:p>
          <a:p>
            <a:r>
              <a:rPr lang="en-US" dirty="0" smtClean="0">
                <a:solidFill>
                  <a:schemeClr val="tx1"/>
                </a:solidFill>
              </a:rPr>
              <a:t>6 p.m. – 9 p.m. </a:t>
            </a:r>
            <a:endParaRPr lang="en-US" dirty="0">
              <a:solidFill>
                <a:schemeClr val="tx1"/>
              </a:solidFill>
            </a:endParaRPr>
          </a:p>
        </p:txBody>
      </p:sp>
      <p:sp>
        <p:nvSpPr>
          <p:cNvPr id="3" name="Footer Placeholder 2"/>
          <p:cNvSpPr>
            <a:spLocks noGrp="1"/>
          </p:cNvSpPr>
          <p:nvPr>
            <p:ph type="ftr" sz="quarter" idx="11"/>
          </p:nvPr>
        </p:nvSpPr>
        <p:spPr/>
        <p:txBody>
          <a:bodyPr/>
          <a:lstStyle/>
          <a:p>
            <a:r>
              <a:rPr lang="en-US" smtClean="0"/>
              <a:t>The State of Black Women in California</a:t>
            </a:r>
            <a:endParaRPr lang="en-US" dirty="0" smtClean="0"/>
          </a:p>
        </p:txBody>
      </p:sp>
      <p:sp>
        <p:nvSpPr>
          <p:cNvPr id="4" name="Slide Number Placeholder 3"/>
          <p:cNvSpPr>
            <a:spLocks noGrp="1"/>
          </p:cNvSpPr>
          <p:nvPr>
            <p:ph type="sldNum" sz="quarter" idx="12"/>
          </p:nvPr>
        </p:nvSpPr>
        <p:spPr/>
        <p:txBody>
          <a:bodyPr/>
          <a:lstStyle/>
          <a:p>
            <a:fld id="{6F42FDE4-A7DD-41A7-A0A6-9B649FB43336}" type="slidenum">
              <a:rPr kumimoji="0" lang="en-US" smtClean="0"/>
              <a:t>117</a:t>
            </a:fld>
            <a:endParaRPr kumimoji="0" lang="en-US" dirty="0"/>
          </a:p>
        </p:txBody>
      </p:sp>
      <p:sp>
        <p:nvSpPr>
          <p:cNvPr id="6" name="Title 5"/>
          <p:cNvSpPr>
            <a:spLocks noGrp="1"/>
          </p:cNvSpPr>
          <p:nvPr>
            <p:ph type="ctrTitle"/>
          </p:nvPr>
        </p:nvSpPr>
        <p:spPr/>
        <p:txBody>
          <a:bodyPr/>
          <a:lstStyle/>
          <a:p>
            <a:r>
              <a:rPr lang="en-US" dirty="0" smtClean="0"/>
              <a:t>Reception </a:t>
            </a:r>
            <a:endParaRPr lang="en-US" dirty="0"/>
          </a:p>
        </p:txBody>
      </p:sp>
    </p:spTree>
    <p:extLst>
      <p:ext uri="{BB962C8B-B14F-4D97-AF65-F5344CB8AC3E}">
        <p14:creationId xmlns:p14="http://schemas.microsoft.com/office/powerpoint/2010/main" val="230481934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32873" y="2971800"/>
            <a:ext cx="6111127" cy="1362075"/>
          </a:xfrm>
        </p:spPr>
        <p:txBody>
          <a:bodyPr>
            <a:normAutofit/>
          </a:bodyPr>
          <a:lstStyle/>
          <a:p>
            <a:r>
              <a:rPr lang="en-US" sz="7200" dirty="0" smtClean="0">
                <a:latin typeface="Alana" pitchFamily="50" charset="0"/>
              </a:rPr>
              <a:t>Thank you….</a:t>
            </a:r>
            <a:endParaRPr lang="en-US" sz="7200" dirty="0">
              <a:latin typeface="Alana" pitchFamily="50" charset="0"/>
            </a:endParaRPr>
          </a:p>
        </p:txBody>
      </p:sp>
      <p:sp>
        <p:nvSpPr>
          <p:cNvPr id="4" name="Slide Number Placeholder 3"/>
          <p:cNvSpPr>
            <a:spLocks noGrp="1"/>
          </p:cNvSpPr>
          <p:nvPr>
            <p:ph type="sldNum" sz="quarter" idx="12"/>
          </p:nvPr>
        </p:nvSpPr>
        <p:spPr/>
        <p:txBody>
          <a:bodyPr/>
          <a:lstStyle/>
          <a:p>
            <a:fld id="{6F42FDE4-A7DD-41A7-A0A6-9B649FB43336}" type="slidenum">
              <a:rPr kumimoji="0" lang="en-US" smtClean="0"/>
              <a:t>118</a:t>
            </a:fld>
            <a:endParaRPr kumimoji="0" lang="en-US" dirty="0"/>
          </a:p>
        </p:txBody>
      </p:sp>
      <p:sp>
        <p:nvSpPr>
          <p:cNvPr id="3" name="Footer Placeholder 2"/>
          <p:cNvSpPr>
            <a:spLocks noGrp="1"/>
          </p:cNvSpPr>
          <p:nvPr>
            <p:ph type="ftr" sz="quarter" idx="4294967295"/>
          </p:nvPr>
        </p:nvSpPr>
        <p:spPr>
          <a:xfrm>
            <a:off x="0" y="6172200"/>
            <a:ext cx="3733800" cy="457200"/>
          </a:xfrm>
        </p:spPr>
        <p:txBody>
          <a:bodyPr/>
          <a:lstStyle/>
          <a:p>
            <a:r>
              <a:rPr lang="en-US" smtClean="0"/>
              <a:t>The State of Black Women in California</a:t>
            </a:r>
            <a:endParaRPr lang="en-US" dirty="0" smtClean="0"/>
          </a:p>
        </p:txBody>
      </p:sp>
    </p:spTree>
    <p:extLst>
      <p:ext uri="{BB962C8B-B14F-4D97-AF65-F5344CB8AC3E}">
        <p14:creationId xmlns:p14="http://schemas.microsoft.com/office/powerpoint/2010/main" val="34833109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The State of Black Women in California</a:t>
            </a:r>
          </a:p>
        </p:txBody>
      </p:sp>
      <p:sp>
        <p:nvSpPr>
          <p:cNvPr id="4" name="Slide Number Placeholder 3"/>
          <p:cNvSpPr>
            <a:spLocks noGrp="1"/>
          </p:cNvSpPr>
          <p:nvPr>
            <p:ph type="sldNum" sz="quarter" idx="12"/>
          </p:nvPr>
        </p:nvSpPr>
        <p:spPr/>
        <p:txBody>
          <a:bodyPr/>
          <a:lstStyle/>
          <a:p>
            <a:fld id="{6F42FDE4-A7DD-41A7-A0A6-9B649FB43336}" type="slidenum">
              <a:rPr kumimoji="0" lang="en-US" smtClean="0"/>
              <a:t>12</a:t>
            </a:fld>
            <a:endParaRPr kumimoji="0" lang="en-US" dirty="0"/>
          </a:p>
        </p:txBody>
      </p:sp>
      <p:sp>
        <p:nvSpPr>
          <p:cNvPr id="5" name="Content Placeholder 4"/>
          <p:cNvSpPr>
            <a:spLocks noGrp="1"/>
          </p:cNvSpPr>
          <p:nvPr>
            <p:ph sz="quarter" idx="1"/>
          </p:nvPr>
        </p:nvSpPr>
        <p:spPr>
          <a:xfrm>
            <a:off x="914400" y="1447800"/>
            <a:ext cx="7772400" cy="4572000"/>
          </a:xfrm>
        </p:spPr>
        <p:txBody>
          <a:bodyPr>
            <a:normAutofit fontScale="92500" lnSpcReduction="20000"/>
          </a:bodyPr>
          <a:lstStyle/>
          <a:p>
            <a:pPr marL="0" indent="0">
              <a:buNone/>
            </a:pPr>
            <a:r>
              <a:rPr lang="en-US" b="1" dirty="0" smtClean="0"/>
              <a:t>Breast Cancer</a:t>
            </a:r>
          </a:p>
          <a:p>
            <a:pPr marL="1200150" lvl="1" indent="-881063"/>
            <a:r>
              <a:rPr lang="en-US" dirty="0"/>
              <a:t>12.5% less likely to develop breast </a:t>
            </a:r>
            <a:r>
              <a:rPr lang="en-US" dirty="0" smtClean="0"/>
              <a:t>cancer</a:t>
            </a:r>
            <a:endParaRPr lang="en-US" b="1" dirty="0" smtClean="0"/>
          </a:p>
          <a:p>
            <a:pPr marL="1200150" lvl="1" indent="-881063"/>
            <a:r>
              <a:rPr lang="en-US" dirty="0" smtClean="0"/>
              <a:t>Mortality rate 56% higher</a:t>
            </a:r>
          </a:p>
          <a:p>
            <a:pPr marL="1200150" lvl="1" indent="-881063"/>
            <a:r>
              <a:rPr lang="en-US" dirty="0" smtClean="0"/>
              <a:t>Although mammogram rates are similar, African American Women suffer disproportionately from the most aggressive form of breast cancer – triple negative</a:t>
            </a:r>
          </a:p>
          <a:p>
            <a:pPr marL="0" indent="0">
              <a:buNone/>
            </a:pPr>
            <a:endParaRPr lang="en-US" b="1" dirty="0" smtClean="0"/>
          </a:p>
          <a:p>
            <a:pPr marL="0" indent="0">
              <a:buNone/>
            </a:pPr>
            <a:r>
              <a:rPr lang="en-US" b="1" dirty="0" smtClean="0"/>
              <a:t>Cervical </a:t>
            </a:r>
            <a:r>
              <a:rPr lang="en-US" b="1" dirty="0" smtClean="0"/>
              <a:t>Cancer</a:t>
            </a:r>
          </a:p>
          <a:p>
            <a:pPr marL="1200150" lvl="1" indent="-927100"/>
            <a:r>
              <a:rPr lang="en-US" dirty="0" smtClean="0"/>
              <a:t>Mortality rate twice as high</a:t>
            </a:r>
          </a:p>
          <a:p>
            <a:pPr marL="0" indent="0">
              <a:buNone/>
            </a:pPr>
            <a:endParaRPr lang="en-US" b="1" dirty="0" smtClean="0"/>
          </a:p>
          <a:p>
            <a:pPr marL="0" indent="0">
              <a:buNone/>
            </a:pPr>
            <a:r>
              <a:rPr lang="en-US" b="1" dirty="0" smtClean="0"/>
              <a:t>Colon </a:t>
            </a:r>
            <a:r>
              <a:rPr lang="en-US" b="1" dirty="0" smtClean="0"/>
              <a:t>Cancer</a:t>
            </a:r>
          </a:p>
          <a:p>
            <a:pPr marL="1200150" lvl="1" indent="-881063"/>
            <a:r>
              <a:rPr lang="en-US" dirty="0" smtClean="0"/>
              <a:t>35-40% higher mortality</a:t>
            </a:r>
          </a:p>
          <a:p>
            <a:pPr lvl="2"/>
            <a:endParaRPr lang="en-US" dirty="0" smtClean="0"/>
          </a:p>
          <a:p>
            <a:pPr lvl="2"/>
            <a:endParaRPr lang="en-US" dirty="0"/>
          </a:p>
          <a:p>
            <a:pPr marL="0" indent="0">
              <a:buNone/>
            </a:pPr>
            <a:endParaRPr lang="en-US" b="1" dirty="0" smtClean="0"/>
          </a:p>
          <a:p>
            <a:endParaRPr lang="en-US" dirty="0" smtClean="0"/>
          </a:p>
          <a:p>
            <a:pPr lvl="1"/>
            <a:endParaRPr lang="en-US" dirty="0"/>
          </a:p>
          <a:p>
            <a:pPr lvl="1"/>
            <a:endParaRPr lang="en-US" dirty="0" smtClean="0"/>
          </a:p>
          <a:p>
            <a:pPr marL="320040" lvl="1" indent="0">
              <a:buNone/>
            </a:pPr>
            <a:endParaRPr lang="en-US" dirty="0" smtClean="0"/>
          </a:p>
        </p:txBody>
      </p:sp>
      <p:sp>
        <p:nvSpPr>
          <p:cNvPr id="6" name="Title 1"/>
          <p:cNvSpPr>
            <a:spLocks noGrp="1"/>
          </p:cNvSpPr>
          <p:nvPr>
            <p:ph type="title"/>
          </p:nvPr>
        </p:nvSpPr>
        <p:spPr>
          <a:xfrm>
            <a:off x="685800" y="304800"/>
            <a:ext cx="7772400" cy="1143000"/>
          </a:xfrm>
        </p:spPr>
        <p:txBody>
          <a:bodyPr/>
          <a:lstStyle/>
          <a:p>
            <a:pPr algn="ctr"/>
            <a:r>
              <a:rPr lang="en-US" b="1" dirty="0" smtClean="0">
                <a:solidFill>
                  <a:schemeClr val="accent1"/>
                </a:solidFill>
              </a:rPr>
              <a:t>Health Disparities</a:t>
            </a:r>
            <a:endParaRPr lang="en-US" b="1" dirty="0">
              <a:solidFill>
                <a:schemeClr val="accent1"/>
              </a:solidFill>
            </a:endParaRPr>
          </a:p>
        </p:txBody>
      </p:sp>
    </p:spTree>
    <p:extLst>
      <p:ext uri="{BB962C8B-B14F-4D97-AF65-F5344CB8AC3E}">
        <p14:creationId xmlns:p14="http://schemas.microsoft.com/office/powerpoint/2010/main" val="23821417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The State of Black Women in California</a:t>
            </a:r>
          </a:p>
        </p:txBody>
      </p:sp>
      <p:sp>
        <p:nvSpPr>
          <p:cNvPr id="4" name="Slide Number Placeholder 3"/>
          <p:cNvSpPr>
            <a:spLocks noGrp="1"/>
          </p:cNvSpPr>
          <p:nvPr>
            <p:ph type="sldNum" sz="quarter" idx="12"/>
          </p:nvPr>
        </p:nvSpPr>
        <p:spPr/>
        <p:txBody>
          <a:bodyPr/>
          <a:lstStyle/>
          <a:p>
            <a:fld id="{6F42FDE4-A7DD-41A7-A0A6-9B649FB43336}" type="slidenum">
              <a:rPr kumimoji="0" lang="en-US" smtClean="0"/>
              <a:t>13</a:t>
            </a:fld>
            <a:endParaRPr kumimoji="0" lang="en-US" dirty="0"/>
          </a:p>
        </p:txBody>
      </p:sp>
      <p:sp>
        <p:nvSpPr>
          <p:cNvPr id="5" name="Content Placeholder 4"/>
          <p:cNvSpPr>
            <a:spLocks noGrp="1"/>
          </p:cNvSpPr>
          <p:nvPr>
            <p:ph sz="quarter" idx="1"/>
          </p:nvPr>
        </p:nvSpPr>
        <p:spPr>
          <a:xfrm>
            <a:off x="685800" y="1627517"/>
            <a:ext cx="7772400" cy="4572000"/>
          </a:xfrm>
        </p:spPr>
        <p:txBody>
          <a:bodyPr>
            <a:normAutofit fontScale="92500" lnSpcReduction="20000"/>
          </a:bodyPr>
          <a:lstStyle/>
          <a:p>
            <a:pPr marL="0" indent="0">
              <a:buNone/>
            </a:pPr>
            <a:r>
              <a:rPr lang="en-US" b="1" dirty="0" smtClean="0"/>
              <a:t>Maternal </a:t>
            </a:r>
            <a:r>
              <a:rPr lang="en-US" b="1" dirty="0"/>
              <a:t>Health</a:t>
            </a:r>
          </a:p>
          <a:p>
            <a:pPr marL="1376363" lvl="1" indent="-1057275"/>
            <a:r>
              <a:rPr lang="en-US" dirty="0"/>
              <a:t>3-4 times more likely to die of complications from pregnancy</a:t>
            </a:r>
          </a:p>
          <a:p>
            <a:pPr marL="1376363" lvl="1" indent="-1057275"/>
            <a:r>
              <a:rPr lang="en-US" dirty="0"/>
              <a:t>Serena Williams experience</a:t>
            </a:r>
          </a:p>
          <a:p>
            <a:pPr marL="1376363" lvl="1" indent="-1057275"/>
            <a:r>
              <a:rPr lang="en-US" dirty="0"/>
              <a:t>Low birth weight rate is 68% </a:t>
            </a:r>
            <a:r>
              <a:rPr lang="en-US" dirty="0" smtClean="0"/>
              <a:t>higher</a:t>
            </a:r>
          </a:p>
          <a:p>
            <a:pPr marL="320040" lvl="1" indent="0">
              <a:buNone/>
            </a:pPr>
            <a:endParaRPr lang="en-US" dirty="0" smtClean="0"/>
          </a:p>
          <a:p>
            <a:pPr marL="0" indent="0">
              <a:buNone/>
            </a:pPr>
            <a:r>
              <a:rPr lang="en-US" b="1" dirty="0"/>
              <a:t>Sexually Transmitted Diseases</a:t>
            </a:r>
            <a:r>
              <a:rPr lang="en-US" dirty="0"/>
              <a:t>	</a:t>
            </a:r>
          </a:p>
          <a:p>
            <a:pPr marL="1376363" lvl="2" indent="-1090613"/>
            <a:r>
              <a:rPr lang="en-US" dirty="0"/>
              <a:t>50% of reported Chlamydia &amp; Syphilis</a:t>
            </a:r>
          </a:p>
          <a:p>
            <a:pPr marL="1376363" lvl="2" indent="-1090613"/>
            <a:r>
              <a:rPr lang="en-US" dirty="0"/>
              <a:t>75% of reported </a:t>
            </a:r>
            <a:r>
              <a:rPr lang="en-US" dirty="0" smtClean="0"/>
              <a:t>Gonorrhea</a:t>
            </a:r>
            <a:endParaRPr lang="en-US" dirty="0"/>
          </a:p>
          <a:p>
            <a:pPr marL="0" indent="0">
              <a:buNone/>
            </a:pPr>
            <a:endParaRPr lang="en-US" b="1" dirty="0"/>
          </a:p>
          <a:p>
            <a:pPr marL="0" indent="0">
              <a:buNone/>
            </a:pPr>
            <a:r>
              <a:rPr lang="en-US" b="1" dirty="0" smtClean="0"/>
              <a:t>Obesity</a:t>
            </a:r>
          </a:p>
          <a:p>
            <a:pPr marL="1376363" lvl="1" indent="-1057275"/>
            <a:r>
              <a:rPr lang="en-US" dirty="0" smtClean="0"/>
              <a:t>Prevalence is 58% higher</a:t>
            </a:r>
          </a:p>
          <a:p>
            <a:pPr marL="1376363" lvl="1" indent="-1057275"/>
            <a:r>
              <a:rPr lang="en-US" dirty="0" smtClean="0"/>
              <a:t>57% vs 36%</a:t>
            </a:r>
          </a:p>
          <a:p>
            <a:pPr marL="1376363" lvl="1" indent="-1057275"/>
            <a:r>
              <a:rPr lang="en-US" dirty="0" smtClean="0"/>
              <a:t>4 out of 5 are overweight</a:t>
            </a:r>
          </a:p>
        </p:txBody>
      </p:sp>
      <p:sp>
        <p:nvSpPr>
          <p:cNvPr id="6" name="Title 1"/>
          <p:cNvSpPr>
            <a:spLocks noGrp="1"/>
          </p:cNvSpPr>
          <p:nvPr>
            <p:ph type="title"/>
          </p:nvPr>
        </p:nvSpPr>
        <p:spPr>
          <a:xfrm>
            <a:off x="685800" y="304800"/>
            <a:ext cx="7772400" cy="1143000"/>
          </a:xfrm>
        </p:spPr>
        <p:txBody>
          <a:bodyPr/>
          <a:lstStyle/>
          <a:p>
            <a:pPr algn="ctr"/>
            <a:r>
              <a:rPr lang="en-US" b="1" dirty="0" smtClean="0">
                <a:solidFill>
                  <a:schemeClr val="accent1"/>
                </a:solidFill>
              </a:rPr>
              <a:t>Health Disparities</a:t>
            </a:r>
            <a:endParaRPr lang="en-US" b="1" dirty="0">
              <a:solidFill>
                <a:schemeClr val="accent1"/>
              </a:solidFill>
            </a:endParaRPr>
          </a:p>
        </p:txBody>
      </p:sp>
    </p:spTree>
    <p:extLst>
      <p:ext uri="{BB962C8B-B14F-4D97-AF65-F5344CB8AC3E}">
        <p14:creationId xmlns:p14="http://schemas.microsoft.com/office/powerpoint/2010/main" val="26541152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The State of Black Women in California</a:t>
            </a:r>
          </a:p>
        </p:txBody>
      </p:sp>
      <p:sp>
        <p:nvSpPr>
          <p:cNvPr id="4" name="Slide Number Placeholder 3"/>
          <p:cNvSpPr>
            <a:spLocks noGrp="1"/>
          </p:cNvSpPr>
          <p:nvPr>
            <p:ph type="sldNum" sz="quarter" idx="12"/>
          </p:nvPr>
        </p:nvSpPr>
        <p:spPr/>
        <p:txBody>
          <a:bodyPr/>
          <a:lstStyle/>
          <a:p>
            <a:fld id="{6F42FDE4-A7DD-41A7-A0A6-9B649FB43336}" type="slidenum">
              <a:rPr kumimoji="0" lang="en-US" smtClean="0"/>
              <a:t>14</a:t>
            </a:fld>
            <a:endParaRPr kumimoji="0" lang="en-US" dirty="0"/>
          </a:p>
        </p:txBody>
      </p:sp>
      <p:sp>
        <p:nvSpPr>
          <p:cNvPr id="5" name="Content Placeholder 4"/>
          <p:cNvSpPr>
            <a:spLocks noGrp="1"/>
          </p:cNvSpPr>
          <p:nvPr>
            <p:ph sz="quarter" idx="1"/>
          </p:nvPr>
        </p:nvSpPr>
        <p:spPr>
          <a:xfrm>
            <a:off x="685800" y="1447800"/>
            <a:ext cx="7772400" cy="4800600"/>
          </a:xfrm>
        </p:spPr>
        <p:txBody>
          <a:bodyPr/>
          <a:lstStyle/>
          <a:p>
            <a:pPr marL="0" indent="0">
              <a:buNone/>
            </a:pPr>
            <a:r>
              <a:rPr lang="en-US" b="1" dirty="0"/>
              <a:t>Mental Health Conditions</a:t>
            </a:r>
          </a:p>
          <a:p>
            <a:pPr marL="1376363" lvl="1" indent="-1057275"/>
            <a:r>
              <a:rPr lang="en-US" dirty="0"/>
              <a:t>10% more likely to report serious psychological distress</a:t>
            </a:r>
          </a:p>
          <a:p>
            <a:pPr marL="1376363" lvl="1" indent="-1057275"/>
            <a:r>
              <a:rPr lang="en-US" dirty="0"/>
              <a:t>Double the rate of depression</a:t>
            </a:r>
          </a:p>
          <a:p>
            <a:pPr marL="1376363" lvl="1" indent="-1057275"/>
            <a:r>
              <a:rPr lang="en-US" dirty="0"/>
              <a:t>Dementia</a:t>
            </a:r>
          </a:p>
          <a:p>
            <a:endParaRPr lang="en-US" dirty="0"/>
          </a:p>
        </p:txBody>
      </p:sp>
      <p:sp>
        <p:nvSpPr>
          <p:cNvPr id="7" name="Title 1"/>
          <p:cNvSpPr>
            <a:spLocks noGrp="1"/>
          </p:cNvSpPr>
          <p:nvPr>
            <p:ph type="title"/>
          </p:nvPr>
        </p:nvSpPr>
        <p:spPr>
          <a:xfrm>
            <a:off x="685800" y="304800"/>
            <a:ext cx="7772400" cy="1143000"/>
          </a:xfrm>
        </p:spPr>
        <p:txBody>
          <a:bodyPr/>
          <a:lstStyle/>
          <a:p>
            <a:pPr algn="ctr"/>
            <a:r>
              <a:rPr lang="en-US" b="1" dirty="0" smtClean="0">
                <a:solidFill>
                  <a:schemeClr val="accent1"/>
                </a:solidFill>
              </a:rPr>
              <a:t>Health Disparities</a:t>
            </a:r>
            <a:endParaRPr lang="en-US" b="1" dirty="0">
              <a:solidFill>
                <a:schemeClr val="accent1"/>
              </a:solidFill>
            </a:endParaRPr>
          </a:p>
        </p:txBody>
      </p:sp>
    </p:spTree>
    <p:extLst>
      <p:ext uri="{BB962C8B-B14F-4D97-AF65-F5344CB8AC3E}">
        <p14:creationId xmlns:p14="http://schemas.microsoft.com/office/powerpoint/2010/main" val="41561988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Factors Contributing to Health Disparities</a:t>
            </a:r>
            <a:endParaRPr lang="en-US" dirty="0"/>
          </a:p>
        </p:txBody>
      </p:sp>
    </p:spTree>
    <p:extLst>
      <p:ext uri="{BB962C8B-B14F-4D97-AF65-F5344CB8AC3E}">
        <p14:creationId xmlns:p14="http://schemas.microsoft.com/office/powerpoint/2010/main" val="30236792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The State of Black Women in California</a:t>
            </a:r>
          </a:p>
        </p:txBody>
      </p:sp>
      <p:sp>
        <p:nvSpPr>
          <p:cNvPr id="4" name="Slide Number Placeholder 3"/>
          <p:cNvSpPr>
            <a:spLocks noGrp="1"/>
          </p:cNvSpPr>
          <p:nvPr>
            <p:ph type="sldNum" sz="quarter" idx="12"/>
          </p:nvPr>
        </p:nvSpPr>
        <p:spPr/>
        <p:txBody>
          <a:bodyPr/>
          <a:lstStyle/>
          <a:p>
            <a:fld id="{6F42FDE4-A7DD-41A7-A0A6-9B649FB43336}" type="slidenum">
              <a:rPr kumimoji="0" lang="en-US" smtClean="0"/>
              <a:t>16</a:t>
            </a:fld>
            <a:endParaRPr kumimoji="0" lang="en-US" dirty="0"/>
          </a:p>
        </p:txBody>
      </p:sp>
      <p:sp>
        <p:nvSpPr>
          <p:cNvPr id="5" name="Content Placeholder 4"/>
          <p:cNvSpPr>
            <a:spLocks noGrp="1"/>
          </p:cNvSpPr>
          <p:nvPr>
            <p:ph sz="quarter" idx="1"/>
          </p:nvPr>
        </p:nvSpPr>
        <p:spPr>
          <a:xfrm>
            <a:off x="685800" y="1676400"/>
            <a:ext cx="7772400" cy="4572000"/>
          </a:xfrm>
        </p:spPr>
        <p:txBody>
          <a:bodyPr>
            <a:normAutofit/>
          </a:bodyPr>
          <a:lstStyle/>
          <a:p>
            <a:pPr marL="0" indent="0">
              <a:buNone/>
            </a:pPr>
            <a:r>
              <a:rPr lang="en-US" b="1" dirty="0" smtClean="0"/>
              <a:t>Social and Environmental Factors </a:t>
            </a:r>
          </a:p>
          <a:p>
            <a:pPr marL="1376363" lvl="1" indent="-1057275"/>
            <a:r>
              <a:rPr lang="en-US" dirty="0" smtClean="0"/>
              <a:t>Poverty (double the rate)</a:t>
            </a:r>
          </a:p>
          <a:p>
            <a:pPr marL="1376363" lvl="1" indent="-1057275"/>
            <a:r>
              <a:rPr lang="en-US" dirty="0" smtClean="0"/>
              <a:t>Access to healthy food</a:t>
            </a:r>
          </a:p>
          <a:p>
            <a:pPr marL="1376363" lvl="1" indent="-1057275"/>
            <a:r>
              <a:rPr lang="en-US" dirty="0" smtClean="0"/>
              <a:t>Violence</a:t>
            </a:r>
          </a:p>
          <a:p>
            <a:pPr marL="1376363" lvl="1" indent="-1057275"/>
            <a:r>
              <a:rPr lang="en-US" dirty="0" smtClean="0"/>
              <a:t>Space to exercise</a:t>
            </a:r>
          </a:p>
          <a:p>
            <a:pPr marL="1376363" lvl="1" indent="-1057275"/>
            <a:r>
              <a:rPr lang="en-US" dirty="0"/>
              <a:t>Education/health </a:t>
            </a:r>
            <a:r>
              <a:rPr lang="en-US" dirty="0" smtClean="0"/>
              <a:t>literacy</a:t>
            </a:r>
            <a:endParaRPr lang="en-US" dirty="0"/>
          </a:p>
          <a:p>
            <a:pPr marL="1376363" lvl="1" indent="-1057275"/>
            <a:r>
              <a:rPr lang="en-US" dirty="0" smtClean="0"/>
              <a:t>Housing</a:t>
            </a:r>
            <a:endParaRPr lang="en-US" dirty="0"/>
          </a:p>
          <a:p>
            <a:pPr marL="1376363" lvl="1" indent="-1057275"/>
            <a:r>
              <a:rPr lang="en-US" dirty="0"/>
              <a:t>Transportation</a:t>
            </a:r>
            <a:endParaRPr lang="en-US" dirty="0" smtClean="0"/>
          </a:p>
          <a:p>
            <a:pPr lvl="1"/>
            <a:endParaRPr lang="en-US" dirty="0" smtClean="0"/>
          </a:p>
          <a:p>
            <a:pPr marL="0" indent="0">
              <a:buNone/>
            </a:pPr>
            <a:endParaRPr lang="en-US" dirty="0" smtClean="0"/>
          </a:p>
          <a:p>
            <a:pPr lvl="1"/>
            <a:endParaRPr lang="en-US" dirty="0" smtClean="0"/>
          </a:p>
        </p:txBody>
      </p:sp>
      <p:sp>
        <p:nvSpPr>
          <p:cNvPr id="6" name="Title 1"/>
          <p:cNvSpPr>
            <a:spLocks noGrp="1"/>
          </p:cNvSpPr>
          <p:nvPr>
            <p:ph type="title"/>
          </p:nvPr>
        </p:nvSpPr>
        <p:spPr>
          <a:xfrm>
            <a:off x="685800" y="304800"/>
            <a:ext cx="7772400" cy="1143000"/>
          </a:xfrm>
        </p:spPr>
        <p:txBody>
          <a:bodyPr/>
          <a:lstStyle/>
          <a:p>
            <a:pPr algn="ctr"/>
            <a:r>
              <a:rPr lang="en-US" b="1" dirty="0" smtClean="0">
                <a:solidFill>
                  <a:schemeClr val="accent1"/>
                </a:solidFill>
              </a:rPr>
              <a:t>Contributing Factors</a:t>
            </a:r>
            <a:endParaRPr lang="en-US" b="1" dirty="0">
              <a:solidFill>
                <a:schemeClr val="accent1"/>
              </a:solidFill>
            </a:endParaRPr>
          </a:p>
        </p:txBody>
      </p:sp>
    </p:spTree>
    <p:extLst>
      <p:ext uri="{BB962C8B-B14F-4D97-AF65-F5344CB8AC3E}">
        <p14:creationId xmlns:p14="http://schemas.microsoft.com/office/powerpoint/2010/main" val="37166142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The State of Black Women in California</a:t>
            </a:r>
          </a:p>
        </p:txBody>
      </p:sp>
      <p:sp>
        <p:nvSpPr>
          <p:cNvPr id="4" name="Slide Number Placeholder 3"/>
          <p:cNvSpPr>
            <a:spLocks noGrp="1"/>
          </p:cNvSpPr>
          <p:nvPr>
            <p:ph type="sldNum" sz="quarter" idx="12"/>
          </p:nvPr>
        </p:nvSpPr>
        <p:spPr/>
        <p:txBody>
          <a:bodyPr/>
          <a:lstStyle/>
          <a:p>
            <a:fld id="{6F42FDE4-A7DD-41A7-A0A6-9B649FB43336}" type="slidenum">
              <a:rPr kumimoji="0" lang="en-US" smtClean="0"/>
              <a:t>17</a:t>
            </a:fld>
            <a:endParaRPr kumimoji="0" lang="en-US" dirty="0"/>
          </a:p>
        </p:txBody>
      </p:sp>
      <p:sp>
        <p:nvSpPr>
          <p:cNvPr id="5" name="Content Placeholder 4"/>
          <p:cNvSpPr>
            <a:spLocks noGrp="1"/>
          </p:cNvSpPr>
          <p:nvPr>
            <p:ph sz="quarter" idx="1"/>
          </p:nvPr>
        </p:nvSpPr>
        <p:spPr>
          <a:xfrm>
            <a:off x="685800" y="1676400"/>
            <a:ext cx="7772400" cy="4572000"/>
          </a:xfrm>
        </p:spPr>
        <p:txBody>
          <a:bodyPr/>
          <a:lstStyle/>
          <a:p>
            <a:pPr marL="0" indent="0">
              <a:buNone/>
            </a:pPr>
            <a:r>
              <a:rPr lang="en-US" b="1" dirty="0" smtClean="0"/>
              <a:t>Personal Behaviors</a:t>
            </a:r>
          </a:p>
          <a:p>
            <a:pPr marL="1376363" lvl="1" indent="-1057275"/>
            <a:r>
              <a:rPr lang="en-US" dirty="0" smtClean="0"/>
              <a:t>Poor nutrition</a:t>
            </a:r>
          </a:p>
          <a:p>
            <a:pPr marL="1376363" lvl="1" indent="-1057275"/>
            <a:r>
              <a:rPr lang="en-US" dirty="0" smtClean="0"/>
              <a:t>Lack of exercise</a:t>
            </a:r>
          </a:p>
          <a:p>
            <a:pPr marL="1376363" lvl="1" indent="-1057275"/>
            <a:r>
              <a:rPr lang="en-US" dirty="0" smtClean="0"/>
              <a:t>Substance abuse (smoking, drinking, other)</a:t>
            </a:r>
          </a:p>
          <a:p>
            <a:pPr marL="1376363" lvl="1" indent="-1057275"/>
            <a:r>
              <a:rPr lang="en-US" dirty="0" smtClean="0"/>
              <a:t>Lack of health screening</a:t>
            </a:r>
          </a:p>
          <a:p>
            <a:pPr lvl="1"/>
            <a:endParaRPr lang="en-US" dirty="0"/>
          </a:p>
        </p:txBody>
      </p:sp>
      <p:sp>
        <p:nvSpPr>
          <p:cNvPr id="6" name="Title 1"/>
          <p:cNvSpPr>
            <a:spLocks noGrp="1"/>
          </p:cNvSpPr>
          <p:nvPr>
            <p:ph type="title"/>
          </p:nvPr>
        </p:nvSpPr>
        <p:spPr>
          <a:xfrm>
            <a:off x="685800" y="304800"/>
            <a:ext cx="7772400" cy="1143000"/>
          </a:xfrm>
        </p:spPr>
        <p:txBody>
          <a:bodyPr/>
          <a:lstStyle/>
          <a:p>
            <a:pPr algn="ctr"/>
            <a:r>
              <a:rPr lang="en-US" b="1" dirty="0" smtClean="0">
                <a:solidFill>
                  <a:schemeClr val="accent1"/>
                </a:solidFill>
              </a:rPr>
              <a:t>Contributing Factors</a:t>
            </a:r>
            <a:endParaRPr lang="en-US" b="1" dirty="0">
              <a:solidFill>
                <a:schemeClr val="accent1"/>
              </a:solidFill>
            </a:endParaRPr>
          </a:p>
        </p:txBody>
      </p:sp>
    </p:spTree>
    <p:extLst>
      <p:ext uri="{BB962C8B-B14F-4D97-AF65-F5344CB8AC3E}">
        <p14:creationId xmlns:p14="http://schemas.microsoft.com/office/powerpoint/2010/main" val="13878026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The State of Black Women in California</a:t>
            </a:r>
          </a:p>
        </p:txBody>
      </p:sp>
      <p:sp>
        <p:nvSpPr>
          <p:cNvPr id="4" name="Slide Number Placeholder 3"/>
          <p:cNvSpPr>
            <a:spLocks noGrp="1"/>
          </p:cNvSpPr>
          <p:nvPr>
            <p:ph type="sldNum" sz="quarter" idx="12"/>
          </p:nvPr>
        </p:nvSpPr>
        <p:spPr/>
        <p:txBody>
          <a:bodyPr/>
          <a:lstStyle/>
          <a:p>
            <a:fld id="{6F42FDE4-A7DD-41A7-A0A6-9B649FB43336}" type="slidenum">
              <a:rPr kumimoji="0" lang="en-US" smtClean="0"/>
              <a:t>18</a:t>
            </a:fld>
            <a:endParaRPr kumimoji="0" lang="en-US" dirty="0"/>
          </a:p>
        </p:txBody>
      </p:sp>
      <p:sp>
        <p:nvSpPr>
          <p:cNvPr id="5" name="Content Placeholder 4"/>
          <p:cNvSpPr>
            <a:spLocks noGrp="1"/>
          </p:cNvSpPr>
          <p:nvPr>
            <p:ph sz="quarter" idx="1"/>
          </p:nvPr>
        </p:nvSpPr>
        <p:spPr>
          <a:xfrm>
            <a:off x="685800" y="1676400"/>
            <a:ext cx="7772400" cy="4572000"/>
          </a:xfrm>
        </p:spPr>
        <p:txBody>
          <a:bodyPr/>
          <a:lstStyle/>
          <a:p>
            <a:pPr marL="0" indent="0">
              <a:buNone/>
            </a:pPr>
            <a:r>
              <a:rPr lang="en-US" b="1" dirty="0"/>
              <a:t>Access to </a:t>
            </a:r>
            <a:r>
              <a:rPr lang="en-US" b="1" dirty="0" smtClean="0"/>
              <a:t>Health Care</a:t>
            </a:r>
            <a:endParaRPr lang="en-US" b="1" dirty="0"/>
          </a:p>
          <a:p>
            <a:pPr marL="1376363" lvl="1" indent="-1057275"/>
            <a:r>
              <a:rPr lang="en-US" dirty="0"/>
              <a:t>Insurance coverage</a:t>
            </a:r>
          </a:p>
          <a:p>
            <a:pPr marL="1376363" lvl="1" indent="-1057275"/>
            <a:r>
              <a:rPr lang="en-US" dirty="0"/>
              <a:t>Provider </a:t>
            </a:r>
            <a:r>
              <a:rPr lang="en-US" dirty="0" smtClean="0"/>
              <a:t>availability</a:t>
            </a:r>
          </a:p>
          <a:p>
            <a:pPr marL="1376363" lvl="1" indent="-1057275">
              <a:buNone/>
            </a:pPr>
            <a:endParaRPr lang="en-US" dirty="0"/>
          </a:p>
          <a:p>
            <a:pPr marL="0" indent="0">
              <a:buNone/>
            </a:pPr>
            <a:r>
              <a:rPr lang="en-US" b="1" dirty="0"/>
              <a:t>Quality of </a:t>
            </a:r>
            <a:r>
              <a:rPr lang="en-US" b="1" dirty="0" smtClean="0"/>
              <a:t>Health Care</a:t>
            </a:r>
            <a:endParaRPr lang="en-US" b="1" dirty="0"/>
          </a:p>
          <a:p>
            <a:pPr marL="1379538" lvl="1" indent="-1035050"/>
            <a:r>
              <a:rPr lang="en-US" dirty="0" smtClean="0"/>
              <a:t>Lower quality providers</a:t>
            </a:r>
          </a:p>
          <a:p>
            <a:pPr marL="1379538" lvl="1" indent="-1035050"/>
            <a:r>
              <a:rPr lang="en-US" dirty="0" smtClean="0"/>
              <a:t>Personal and institutional biases</a:t>
            </a:r>
            <a:endParaRPr lang="en-US" dirty="0"/>
          </a:p>
        </p:txBody>
      </p:sp>
      <p:sp>
        <p:nvSpPr>
          <p:cNvPr id="6" name="Title 1"/>
          <p:cNvSpPr>
            <a:spLocks noGrp="1"/>
          </p:cNvSpPr>
          <p:nvPr>
            <p:ph type="title"/>
          </p:nvPr>
        </p:nvSpPr>
        <p:spPr>
          <a:xfrm>
            <a:off x="685800" y="304800"/>
            <a:ext cx="7772400" cy="1143000"/>
          </a:xfrm>
        </p:spPr>
        <p:txBody>
          <a:bodyPr/>
          <a:lstStyle/>
          <a:p>
            <a:pPr algn="ctr"/>
            <a:r>
              <a:rPr lang="en-US" b="1" dirty="0" smtClean="0">
                <a:solidFill>
                  <a:schemeClr val="accent1"/>
                </a:solidFill>
              </a:rPr>
              <a:t>Contributing Factors</a:t>
            </a:r>
            <a:endParaRPr lang="en-US" b="1" dirty="0">
              <a:solidFill>
                <a:schemeClr val="accent1"/>
              </a:solidFill>
            </a:endParaRPr>
          </a:p>
        </p:txBody>
      </p:sp>
    </p:spTree>
    <p:extLst>
      <p:ext uri="{BB962C8B-B14F-4D97-AF65-F5344CB8AC3E}">
        <p14:creationId xmlns:p14="http://schemas.microsoft.com/office/powerpoint/2010/main" val="37154813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Recommendations to Improve Health for African American Women </a:t>
            </a:r>
          </a:p>
        </p:txBody>
      </p:sp>
    </p:spTree>
    <p:extLst>
      <p:ext uri="{BB962C8B-B14F-4D97-AF65-F5344CB8AC3E}">
        <p14:creationId xmlns:p14="http://schemas.microsoft.com/office/powerpoint/2010/main" val="27556047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subTitle" idx="1"/>
          </p:nvPr>
        </p:nvSpPr>
        <p:spPr>
          <a:ln w="19050">
            <a:noFill/>
          </a:ln>
        </p:spPr>
        <p:txBody>
          <a:bodyPr>
            <a:normAutofit fontScale="92500" lnSpcReduction="10000"/>
          </a:bodyPr>
          <a:lstStyle/>
          <a:p>
            <a:pPr marL="0" indent="0" algn="ctr">
              <a:buNone/>
            </a:pPr>
            <a:endParaRPr lang="en-US" sz="2400" dirty="0" smtClean="0">
              <a:solidFill>
                <a:schemeClr val="tx2">
                  <a:lumMod val="75000"/>
                </a:schemeClr>
              </a:solidFill>
              <a:latin typeface="Alana" pitchFamily="50" charset="0"/>
            </a:endParaRPr>
          </a:p>
          <a:p>
            <a:pPr marL="0" indent="0" algn="ctr">
              <a:buNone/>
            </a:pPr>
            <a:r>
              <a:rPr lang="en-US" sz="8600" b="1" dirty="0" err="1" smtClean="0">
                <a:solidFill>
                  <a:schemeClr val="tx1"/>
                </a:solidFill>
                <a:latin typeface="Alana" pitchFamily="50" charset="0"/>
              </a:rPr>
              <a:t>CoCo</a:t>
            </a:r>
            <a:r>
              <a:rPr lang="en-US" sz="8600" b="1" dirty="0" smtClean="0">
                <a:solidFill>
                  <a:schemeClr val="tx1"/>
                </a:solidFill>
                <a:latin typeface="Alana" pitchFamily="50" charset="0"/>
              </a:rPr>
              <a:t> Blossom</a:t>
            </a:r>
          </a:p>
        </p:txBody>
      </p:sp>
      <p:sp>
        <p:nvSpPr>
          <p:cNvPr id="4" name="Slide Number Placeholder 3"/>
          <p:cNvSpPr>
            <a:spLocks noGrp="1"/>
          </p:cNvSpPr>
          <p:nvPr>
            <p:ph type="sldNum" sz="quarter" idx="12"/>
          </p:nvPr>
        </p:nvSpPr>
        <p:spPr/>
        <p:txBody>
          <a:bodyPr/>
          <a:lstStyle/>
          <a:p>
            <a:fld id="{6F42FDE4-A7DD-41A7-A0A6-9B649FB43336}" type="slidenum">
              <a:rPr kumimoji="0" lang="en-US" smtClean="0"/>
              <a:t>2</a:t>
            </a:fld>
            <a:endParaRPr kumimoji="0" lang="en-US" dirty="0"/>
          </a:p>
        </p:txBody>
      </p:sp>
      <p:sp>
        <p:nvSpPr>
          <p:cNvPr id="10" name="Title 9"/>
          <p:cNvSpPr>
            <a:spLocks noGrp="1"/>
          </p:cNvSpPr>
          <p:nvPr>
            <p:ph type="ctrTitle"/>
          </p:nvPr>
        </p:nvSpPr>
        <p:spPr/>
        <p:txBody>
          <a:bodyPr/>
          <a:lstStyle/>
          <a:p>
            <a:r>
              <a:rPr lang="en-US" dirty="0" smtClean="0"/>
              <a:t>Spoken Word Presentation</a:t>
            </a:r>
            <a:endParaRPr lang="en-US" dirty="0"/>
          </a:p>
        </p:txBody>
      </p:sp>
    </p:spTree>
    <p:extLst>
      <p:ext uri="{BB962C8B-B14F-4D97-AF65-F5344CB8AC3E}">
        <p14:creationId xmlns:p14="http://schemas.microsoft.com/office/powerpoint/2010/main" val="18413256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The State of Black Women in California</a:t>
            </a:r>
          </a:p>
        </p:txBody>
      </p:sp>
      <p:sp>
        <p:nvSpPr>
          <p:cNvPr id="4" name="Slide Number Placeholder 3"/>
          <p:cNvSpPr>
            <a:spLocks noGrp="1"/>
          </p:cNvSpPr>
          <p:nvPr>
            <p:ph type="sldNum" sz="quarter" idx="12"/>
          </p:nvPr>
        </p:nvSpPr>
        <p:spPr/>
        <p:txBody>
          <a:bodyPr/>
          <a:lstStyle/>
          <a:p>
            <a:fld id="{6F42FDE4-A7DD-41A7-A0A6-9B649FB43336}" type="slidenum">
              <a:rPr kumimoji="0" lang="en-US" smtClean="0"/>
              <a:t>20</a:t>
            </a:fld>
            <a:endParaRPr kumimoji="0" lang="en-US" dirty="0"/>
          </a:p>
        </p:txBody>
      </p:sp>
      <p:sp>
        <p:nvSpPr>
          <p:cNvPr id="5" name="Content Placeholder 4"/>
          <p:cNvSpPr>
            <a:spLocks noGrp="1"/>
          </p:cNvSpPr>
          <p:nvPr>
            <p:ph sz="quarter" idx="1"/>
          </p:nvPr>
        </p:nvSpPr>
        <p:spPr>
          <a:xfrm>
            <a:off x="1143000" y="1676400"/>
            <a:ext cx="7772400" cy="4572000"/>
          </a:xfrm>
        </p:spPr>
        <p:txBody>
          <a:bodyPr/>
          <a:lstStyle/>
          <a:p>
            <a:pPr marL="0" indent="0">
              <a:buNone/>
            </a:pPr>
            <a:r>
              <a:rPr lang="en-US" b="1" dirty="0" smtClean="0"/>
              <a:t>Address </a:t>
            </a:r>
            <a:r>
              <a:rPr lang="en-US" b="1" dirty="0" smtClean="0"/>
              <a:t>Social and Environmental Factors</a:t>
            </a:r>
          </a:p>
          <a:p>
            <a:pPr marL="1376363" lvl="1" indent="-1103313"/>
            <a:r>
              <a:rPr lang="en-US" dirty="0" smtClean="0"/>
              <a:t>Employment</a:t>
            </a:r>
          </a:p>
          <a:p>
            <a:pPr marL="1376363" lvl="1" indent="-1103313"/>
            <a:r>
              <a:rPr lang="en-US" dirty="0" smtClean="0"/>
              <a:t>Education</a:t>
            </a:r>
          </a:p>
          <a:p>
            <a:pPr marL="1376363" lvl="1" indent="-1103313"/>
            <a:r>
              <a:rPr lang="en-US" dirty="0" smtClean="0"/>
              <a:t>Food availability</a:t>
            </a:r>
          </a:p>
          <a:p>
            <a:pPr marL="1376363" lvl="1" indent="-1103313"/>
            <a:r>
              <a:rPr lang="en-US" dirty="0" smtClean="0"/>
              <a:t>Green spaces</a:t>
            </a:r>
          </a:p>
          <a:p>
            <a:pPr marL="1376363" lvl="1" indent="-1103313"/>
            <a:r>
              <a:rPr lang="en-US" dirty="0" smtClean="0"/>
              <a:t>Safety</a:t>
            </a:r>
          </a:p>
          <a:p>
            <a:pPr marL="1376363" lvl="1" indent="-1103313"/>
            <a:r>
              <a:rPr lang="en-US" dirty="0" smtClean="0"/>
              <a:t>Transportation</a:t>
            </a:r>
          </a:p>
          <a:p>
            <a:pPr marL="1376363" lvl="1" indent="-1103313"/>
            <a:r>
              <a:rPr lang="en-US" dirty="0" smtClean="0"/>
              <a:t>Housing</a:t>
            </a:r>
          </a:p>
          <a:p>
            <a:pPr marL="0" indent="0">
              <a:buNone/>
            </a:pPr>
            <a:endParaRPr lang="en-US" b="1" dirty="0" smtClean="0"/>
          </a:p>
          <a:p>
            <a:pPr marL="0" indent="0">
              <a:buNone/>
            </a:pPr>
            <a:r>
              <a:rPr lang="en-US" b="1" dirty="0" smtClean="0"/>
              <a:t>Encourage </a:t>
            </a:r>
            <a:r>
              <a:rPr lang="en-US" b="1" dirty="0" smtClean="0"/>
              <a:t>healthy behaviors</a:t>
            </a:r>
          </a:p>
          <a:p>
            <a:pPr marL="274320" lvl="1" indent="0">
              <a:buNone/>
            </a:pPr>
            <a:endParaRPr lang="en-US" dirty="0"/>
          </a:p>
          <a:p>
            <a:endParaRPr lang="en-US" dirty="0"/>
          </a:p>
        </p:txBody>
      </p:sp>
      <p:sp>
        <p:nvSpPr>
          <p:cNvPr id="6" name="Title 1"/>
          <p:cNvSpPr>
            <a:spLocks noGrp="1"/>
          </p:cNvSpPr>
          <p:nvPr>
            <p:ph type="title"/>
          </p:nvPr>
        </p:nvSpPr>
        <p:spPr>
          <a:xfrm>
            <a:off x="685800" y="304800"/>
            <a:ext cx="7772400" cy="1143000"/>
          </a:xfrm>
        </p:spPr>
        <p:txBody>
          <a:bodyPr/>
          <a:lstStyle/>
          <a:p>
            <a:pPr algn="ctr"/>
            <a:r>
              <a:rPr lang="en-US" b="1" dirty="0" smtClean="0">
                <a:solidFill>
                  <a:schemeClr val="accent1"/>
                </a:solidFill>
              </a:rPr>
              <a:t>Recommendations</a:t>
            </a:r>
            <a:endParaRPr lang="en-US" b="1" dirty="0">
              <a:solidFill>
                <a:schemeClr val="accent1"/>
              </a:solidFill>
            </a:endParaRPr>
          </a:p>
        </p:txBody>
      </p:sp>
    </p:spTree>
    <p:extLst>
      <p:ext uri="{BB962C8B-B14F-4D97-AF65-F5344CB8AC3E}">
        <p14:creationId xmlns:p14="http://schemas.microsoft.com/office/powerpoint/2010/main" val="204392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The State of Black Women in California</a:t>
            </a:r>
          </a:p>
        </p:txBody>
      </p:sp>
      <p:sp>
        <p:nvSpPr>
          <p:cNvPr id="4" name="Slide Number Placeholder 3"/>
          <p:cNvSpPr>
            <a:spLocks noGrp="1"/>
          </p:cNvSpPr>
          <p:nvPr>
            <p:ph type="sldNum" sz="quarter" idx="12"/>
          </p:nvPr>
        </p:nvSpPr>
        <p:spPr/>
        <p:txBody>
          <a:bodyPr/>
          <a:lstStyle/>
          <a:p>
            <a:fld id="{6F42FDE4-A7DD-41A7-A0A6-9B649FB43336}" type="slidenum">
              <a:rPr kumimoji="0" lang="en-US" smtClean="0"/>
              <a:t>21</a:t>
            </a:fld>
            <a:endParaRPr kumimoji="0" lang="en-US" dirty="0"/>
          </a:p>
        </p:txBody>
      </p:sp>
      <p:sp>
        <p:nvSpPr>
          <p:cNvPr id="5" name="Content Placeholder 4"/>
          <p:cNvSpPr>
            <a:spLocks noGrp="1"/>
          </p:cNvSpPr>
          <p:nvPr>
            <p:ph sz="quarter" idx="1"/>
          </p:nvPr>
        </p:nvSpPr>
        <p:spPr>
          <a:xfrm>
            <a:off x="714103" y="1676400"/>
            <a:ext cx="7772400" cy="4572000"/>
          </a:xfrm>
        </p:spPr>
        <p:txBody>
          <a:bodyPr>
            <a:normAutofit lnSpcReduction="10000"/>
          </a:bodyPr>
          <a:lstStyle/>
          <a:p>
            <a:pPr marL="0" indent="0">
              <a:buNone/>
            </a:pPr>
            <a:r>
              <a:rPr lang="en-US" b="1" dirty="0" smtClean="0"/>
              <a:t>Improve Health Care Access and Quality</a:t>
            </a:r>
          </a:p>
          <a:p>
            <a:pPr lvl="1"/>
            <a:r>
              <a:rPr lang="en-US" dirty="0" smtClean="0"/>
              <a:t>Ensure sufficient insurance coverage</a:t>
            </a:r>
          </a:p>
          <a:p>
            <a:pPr lvl="2">
              <a:buFont typeface="Wingdings" pitchFamily="2" charset="2"/>
              <a:buChar char="§"/>
            </a:pPr>
            <a:r>
              <a:rPr lang="en-US" dirty="0" smtClean="0"/>
              <a:t>Protect insurance expansion under ACA</a:t>
            </a:r>
          </a:p>
          <a:p>
            <a:pPr lvl="2">
              <a:buFont typeface="Wingdings" pitchFamily="2" charset="2"/>
              <a:buChar char="§"/>
            </a:pPr>
            <a:r>
              <a:rPr lang="en-US" dirty="0" smtClean="0"/>
              <a:t>Protect coverage for women’s services</a:t>
            </a:r>
          </a:p>
          <a:p>
            <a:pPr lvl="2">
              <a:buFont typeface="Wingdings" pitchFamily="2" charset="2"/>
              <a:buChar char="§"/>
            </a:pPr>
            <a:r>
              <a:rPr lang="en-US" dirty="0" smtClean="0"/>
              <a:t>Improve provider payments under Medicaid </a:t>
            </a:r>
          </a:p>
          <a:p>
            <a:pPr lvl="2">
              <a:buFont typeface="Wingdings" pitchFamily="2" charset="2"/>
              <a:buChar char="§"/>
            </a:pPr>
            <a:r>
              <a:rPr lang="en-US" dirty="0" smtClean="0"/>
              <a:t>Promote universal coverage</a:t>
            </a:r>
          </a:p>
          <a:p>
            <a:pPr marL="594360" lvl="2" indent="0">
              <a:buNone/>
            </a:pPr>
            <a:endParaRPr lang="en-US" dirty="0" smtClean="0"/>
          </a:p>
          <a:p>
            <a:pPr lvl="1"/>
            <a:r>
              <a:rPr lang="en-US" dirty="0" smtClean="0"/>
              <a:t>Expand provider availability in communities of color</a:t>
            </a:r>
          </a:p>
          <a:p>
            <a:pPr lvl="2">
              <a:buFont typeface="Wingdings" pitchFamily="2" charset="2"/>
              <a:buChar char="§"/>
            </a:pPr>
            <a:r>
              <a:rPr lang="en-US" dirty="0" smtClean="0"/>
              <a:t>Full scope of integrated services, including primary and specialty care</a:t>
            </a:r>
          </a:p>
          <a:p>
            <a:pPr lvl="2">
              <a:buFont typeface="Wingdings" pitchFamily="2" charset="2"/>
              <a:buChar char="§"/>
            </a:pPr>
            <a:r>
              <a:rPr lang="en-US" dirty="0" smtClean="0"/>
              <a:t>Higher quality providers</a:t>
            </a:r>
          </a:p>
          <a:p>
            <a:pPr lvl="1"/>
            <a:r>
              <a:rPr lang="en-US" dirty="0" smtClean="0"/>
              <a:t>Increase diversity of health professionals</a:t>
            </a:r>
          </a:p>
          <a:p>
            <a:pPr lvl="1"/>
            <a:r>
              <a:rPr lang="en-US" dirty="0" smtClean="0"/>
              <a:t>Track provider outcomes by ethnic group</a:t>
            </a:r>
          </a:p>
          <a:p>
            <a:pPr lvl="1"/>
            <a:endParaRPr lang="en-US" dirty="0" smtClean="0"/>
          </a:p>
          <a:p>
            <a:pPr lvl="1"/>
            <a:endParaRPr lang="en-US" dirty="0" smtClean="0"/>
          </a:p>
          <a:p>
            <a:endParaRPr lang="en-US" dirty="0"/>
          </a:p>
        </p:txBody>
      </p:sp>
      <p:sp>
        <p:nvSpPr>
          <p:cNvPr id="6" name="Title 1"/>
          <p:cNvSpPr>
            <a:spLocks noGrp="1"/>
          </p:cNvSpPr>
          <p:nvPr>
            <p:ph type="title"/>
          </p:nvPr>
        </p:nvSpPr>
        <p:spPr>
          <a:xfrm>
            <a:off x="685800" y="304800"/>
            <a:ext cx="7772400" cy="1143000"/>
          </a:xfrm>
        </p:spPr>
        <p:txBody>
          <a:bodyPr/>
          <a:lstStyle/>
          <a:p>
            <a:pPr algn="ctr"/>
            <a:r>
              <a:rPr lang="en-US" b="1" dirty="0" smtClean="0">
                <a:solidFill>
                  <a:schemeClr val="accent1"/>
                </a:solidFill>
              </a:rPr>
              <a:t>Recommendations</a:t>
            </a:r>
            <a:endParaRPr lang="en-US" b="1" dirty="0">
              <a:solidFill>
                <a:schemeClr val="accent1"/>
              </a:solidFill>
            </a:endParaRPr>
          </a:p>
        </p:txBody>
      </p:sp>
    </p:spTree>
    <p:extLst>
      <p:ext uri="{BB962C8B-B14F-4D97-AF65-F5344CB8AC3E}">
        <p14:creationId xmlns:p14="http://schemas.microsoft.com/office/powerpoint/2010/main" val="35547211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The State of Black Women in California</a:t>
            </a:r>
            <a:endParaRPr lang="en-US" dirty="0" smtClean="0"/>
          </a:p>
        </p:txBody>
      </p:sp>
      <p:sp>
        <p:nvSpPr>
          <p:cNvPr id="4" name="Slide Number Placeholder 3"/>
          <p:cNvSpPr>
            <a:spLocks noGrp="1"/>
          </p:cNvSpPr>
          <p:nvPr>
            <p:ph type="sldNum" sz="quarter" idx="12"/>
          </p:nvPr>
        </p:nvSpPr>
        <p:spPr/>
        <p:txBody>
          <a:bodyPr/>
          <a:lstStyle/>
          <a:p>
            <a:fld id="{6F42FDE4-A7DD-41A7-A0A6-9B649FB43336}" type="slidenum">
              <a:rPr kumimoji="0" lang="en-US" smtClean="0"/>
              <a:t>22</a:t>
            </a:fld>
            <a:endParaRPr kumimoji="0" lang="en-US" dirty="0"/>
          </a:p>
        </p:txBody>
      </p:sp>
      <p:sp>
        <p:nvSpPr>
          <p:cNvPr id="6" name="Title 5"/>
          <p:cNvSpPr>
            <a:spLocks noGrp="1"/>
          </p:cNvSpPr>
          <p:nvPr>
            <p:ph type="ctrTitle"/>
          </p:nvPr>
        </p:nvSpPr>
        <p:spPr/>
        <p:txBody>
          <a:bodyPr>
            <a:normAutofit/>
          </a:bodyPr>
          <a:lstStyle/>
          <a:p>
            <a:r>
              <a:rPr lang="en-US" sz="6000" dirty="0" smtClean="0">
                <a:latin typeface="Alana" pitchFamily="50" charset="0"/>
              </a:rPr>
              <a:t>Thank you…</a:t>
            </a:r>
            <a:endParaRPr lang="en-US" sz="6000" dirty="0">
              <a:latin typeface="Alana" pitchFamily="50" charset="0"/>
            </a:endParaRPr>
          </a:p>
        </p:txBody>
      </p:sp>
    </p:spTree>
    <p:extLst>
      <p:ext uri="{BB962C8B-B14F-4D97-AF65-F5344CB8AC3E}">
        <p14:creationId xmlns:p14="http://schemas.microsoft.com/office/powerpoint/2010/main" val="1922302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2895600" y="762000"/>
            <a:ext cx="6172200" cy="1704975"/>
          </a:xfrm>
        </p:spPr>
        <p:txBody>
          <a:bodyPr>
            <a:noAutofit/>
          </a:bodyPr>
          <a:lstStyle/>
          <a:p>
            <a:r>
              <a:rPr lang="en-US" sz="6600" b="1" dirty="0" smtClean="0"/>
              <a:t/>
            </a:r>
            <a:br>
              <a:rPr lang="en-US" sz="6600" b="1" dirty="0" smtClean="0"/>
            </a:br>
            <a:r>
              <a:rPr lang="en-US" sz="6600" b="1" dirty="0" smtClean="0">
                <a:solidFill>
                  <a:schemeClr val="accent1"/>
                </a:solidFill>
                <a:latin typeface="Alana" pitchFamily="50" charset="0"/>
              </a:rPr>
              <a:t>Violence &amp; Safety</a:t>
            </a:r>
            <a:endParaRPr lang="en-US" sz="6600" b="1" dirty="0">
              <a:solidFill>
                <a:schemeClr val="accent1"/>
              </a:solidFill>
              <a:latin typeface="Alana" pitchFamily="50" charset="0"/>
            </a:endParaRPr>
          </a:p>
        </p:txBody>
      </p:sp>
      <p:sp>
        <p:nvSpPr>
          <p:cNvPr id="15" name="Text Placeholder 14"/>
          <p:cNvSpPr>
            <a:spLocks noGrp="1"/>
          </p:cNvSpPr>
          <p:nvPr>
            <p:ph type="body" idx="1"/>
          </p:nvPr>
        </p:nvSpPr>
        <p:spPr>
          <a:xfrm>
            <a:off x="2971800" y="2667000"/>
            <a:ext cx="6096000" cy="1219200"/>
          </a:xfrm>
        </p:spPr>
        <p:txBody>
          <a:bodyPr>
            <a:normAutofit fontScale="92500" lnSpcReduction="20000"/>
          </a:bodyPr>
          <a:lstStyle/>
          <a:p>
            <a:r>
              <a:rPr lang="en-US" sz="3900" b="1" dirty="0" smtClean="0">
                <a:ln w="0"/>
                <a:solidFill>
                  <a:schemeClr val="tx1"/>
                </a:solidFill>
              </a:rPr>
              <a:t>Karen Earl</a:t>
            </a:r>
          </a:p>
          <a:p>
            <a:r>
              <a:rPr lang="en-US" b="1" dirty="0" smtClean="0">
                <a:ln w="0"/>
                <a:solidFill>
                  <a:schemeClr val="tx1"/>
                </a:solidFill>
              </a:rPr>
              <a:t>President &amp; CEO</a:t>
            </a:r>
          </a:p>
          <a:p>
            <a:r>
              <a:rPr lang="en-US" b="1" dirty="0" err="1" smtClean="0">
                <a:ln w="0"/>
                <a:solidFill>
                  <a:schemeClr val="tx1"/>
                </a:solidFill>
              </a:rPr>
              <a:t>Jenesse</a:t>
            </a:r>
            <a:endParaRPr lang="en-US" b="1" dirty="0">
              <a:ln w="0"/>
              <a:solidFill>
                <a:schemeClr val="tx1"/>
              </a:solidFill>
            </a:endParaRPr>
          </a:p>
        </p:txBody>
      </p:sp>
    </p:spTree>
    <p:extLst>
      <p:ext uri="{BB962C8B-B14F-4D97-AF65-F5344CB8AC3E}">
        <p14:creationId xmlns:p14="http://schemas.microsoft.com/office/powerpoint/2010/main" val="39261323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16135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9648" y="2656789"/>
            <a:ext cx="8014334" cy="757555"/>
          </a:xfrm>
          <a:prstGeom prst="rect">
            <a:avLst/>
          </a:prstGeom>
        </p:spPr>
        <p:txBody>
          <a:bodyPr vert="horz" wrap="square" lIns="0" tIns="12700" rIns="0" bIns="0" rtlCol="0">
            <a:spAutoFit/>
          </a:bodyPr>
          <a:lstStyle/>
          <a:p>
            <a:pPr marL="12700">
              <a:lnSpc>
                <a:spcPct val="100000"/>
              </a:lnSpc>
              <a:spcBef>
                <a:spcPts val="100"/>
              </a:spcBef>
            </a:pPr>
            <a:r>
              <a:rPr sz="4800" b="0" dirty="0">
                <a:latin typeface="Nirmala UI Semilight"/>
                <a:cs typeface="Nirmala UI Semilight"/>
              </a:rPr>
              <a:t>UNDERSTANDING THE</a:t>
            </a:r>
            <a:r>
              <a:rPr sz="4800" b="0" spc="-110" dirty="0">
                <a:latin typeface="Nirmala UI Semilight"/>
                <a:cs typeface="Nirmala UI Semilight"/>
              </a:rPr>
              <a:t> </a:t>
            </a:r>
            <a:r>
              <a:rPr sz="4800" b="0" dirty="0">
                <a:latin typeface="Nirmala UI Semilight"/>
                <a:cs typeface="Nirmala UI Semilight"/>
              </a:rPr>
              <a:t>NEEDS</a:t>
            </a:r>
            <a:endParaRPr sz="4800">
              <a:latin typeface="Nirmala UI Semilight"/>
              <a:cs typeface="Nirmala UI Semilight"/>
            </a:endParaRPr>
          </a:p>
        </p:txBody>
      </p:sp>
      <p:sp>
        <p:nvSpPr>
          <p:cNvPr id="3" name="object 3"/>
          <p:cNvSpPr/>
          <p:nvPr/>
        </p:nvSpPr>
        <p:spPr>
          <a:xfrm>
            <a:off x="7409688" y="6507479"/>
            <a:ext cx="1728216" cy="350519"/>
          </a:xfrm>
          <a:prstGeom prst="rect">
            <a:avLst/>
          </a:prstGeom>
          <a:blipFill>
            <a:blip r:embed="rId2" cstate="print"/>
            <a:stretch>
              <a:fillRect/>
            </a:stretch>
          </a:blipFill>
        </p:spPr>
        <p:txBody>
          <a:bodyPr wrap="square" lIns="0" tIns="0" rIns="0" bIns="0" rtlCol="0"/>
          <a:lstStyle/>
          <a:p>
            <a:endParaRPr smtClean="0">
              <a:solidFill>
                <a:prstClr val="black"/>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234596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2070100"/>
          </a:xfrm>
          <a:custGeom>
            <a:avLst/>
            <a:gdLst/>
            <a:ahLst/>
            <a:cxnLst/>
            <a:rect l="l" t="t" r="r" b="b"/>
            <a:pathLst>
              <a:path w="9144000" h="2070100">
                <a:moveTo>
                  <a:pt x="0" y="2069592"/>
                </a:moveTo>
                <a:lnTo>
                  <a:pt x="9144000" y="2069592"/>
                </a:lnTo>
                <a:lnTo>
                  <a:pt x="9144000" y="0"/>
                </a:lnTo>
                <a:lnTo>
                  <a:pt x="0" y="0"/>
                </a:lnTo>
                <a:lnTo>
                  <a:pt x="0" y="2069592"/>
                </a:lnTo>
                <a:close/>
              </a:path>
            </a:pathLst>
          </a:custGeom>
          <a:solidFill>
            <a:srgbClr val="F7F7F7"/>
          </a:solidFill>
        </p:spPr>
        <p:txBody>
          <a:bodyPr wrap="square" lIns="0" tIns="0" rIns="0" bIns="0" rtlCol="0"/>
          <a:lstStyle/>
          <a:p>
            <a:endParaRPr smtClean="0">
              <a:solidFill>
                <a:prstClr val="black"/>
              </a:solidFill>
            </a:endParaRPr>
          </a:p>
        </p:txBody>
      </p:sp>
      <p:sp>
        <p:nvSpPr>
          <p:cNvPr id="3" name="object 3"/>
          <p:cNvSpPr/>
          <p:nvPr/>
        </p:nvSpPr>
        <p:spPr>
          <a:xfrm>
            <a:off x="0" y="4535423"/>
            <a:ext cx="9144000" cy="2322830"/>
          </a:xfrm>
          <a:custGeom>
            <a:avLst/>
            <a:gdLst/>
            <a:ahLst/>
            <a:cxnLst/>
            <a:rect l="l" t="t" r="r" b="b"/>
            <a:pathLst>
              <a:path w="9144000" h="2322829">
                <a:moveTo>
                  <a:pt x="0" y="2322575"/>
                </a:moveTo>
                <a:lnTo>
                  <a:pt x="9144000" y="2322575"/>
                </a:lnTo>
                <a:lnTo>
                  <a:pt x="9144000" y="0"/>
                </a:lnTo>
                <a:lnTo>
                  <a:pt x="0" y="0"/>
                </a:lnTo>
                <a:lnTo>
                  <a:pt x="0" y="2322575"/>
                </a:lnTo>
                <a:close/>
              </a:path>
            </a:pathLst>
          </a:custGeom>
          <a:solidFill>
            <a:srgbClr val="F7F7F7"/>
          </a:solidFill>
        </p:spPr>
        <p:txBody>
          <a:bodyPr wrap="square" lIns="0" tIns="0" rIns="0" bIns="0" rtlCol="0"/>
          <a:lstStyle/>
          <a:p>
            <a:endParaRPr smtClean="0">
              <a:solidFill>
                <a:prstClr val="black"/>
              </a:solidFill>
            </a:endParaRPr>
          </a:p>
        </p:txBody>
      </p:sp>
      <p:sp>
        <p:nvSpPr>
          <p:cNvPr id="4" name="object 4"/>
          <p:cNvSpPr/>
          <p:nvPr/>
        </p:nvSpPr>
        <p:spPr>
          <a:xfrm>
            <a:off x="0" y="2069592"/>
            <a:ext cx="9144000" cy="2466340"/>
          </a:xfrm>
          <a:custGeom>
            <a:avLst/>
            <a:gdLst/>
            <a:ahLst/>
            <a:cxnLst/>
            <a:rect l="l" t="t" r="r" b="b"/>
            <a:pathLst>
              <a:path w="9144000" h="2466340">
                <a:moveTo>
                  <a:pt x="0" y="2465831"/>
                </a:moveTo>
                <a:lnTo>
                  <a:pt x="9144000" y="2465831"/>
                </a:lnTo>
                <a:lnTo>
                  <a:pt x="9144000" y="0"/>
                </a:lnTo>
                <a:lnTo>
                  <a:pt x="0" y="0"/>
                </a:lnTo>
                <a:lnTo>
                  <a:pt x="0" y="2465831"/>
                </a:lnTo>
                <a:close/>
              </a:path>
            </a:pathLst>
          </a:custGeom>
          <a:solidFill>
            <a:srgbClr val="13B1B4"/>
          </a:solidFill>
        </p:spPr>
        <p:txBody>
          <a:bodyPr wrap="square" lIns="0" tIns="0" rIns="0" bIns="0" rtlCol="0"/>
          <a:lstStyle/>
          <a:p>
            <a:endParaRPr smtClean="0">
              <a:solidFill>
                <a:prstClr val="black"/>
              </a:solidFill>
            </a:endParaRPr>
          </a:p>
        </p:txBody>
      </p:sp>
      <p:sp>
        <p:nvSpPr>
          <p:cNvPr id="5" name="object 5"/>
          <p:cNvSpPr/>
          <p:nvPr/>
        </p:nvSpPr>
        <p:spPr>
          <a:xfrm>
            <a:off x="457200" y="938783"/>
            <a:ext cx="405765" cy="408940"/>
          </a:xfrm>
          <a:custGeom>
            <a:avLst/>
            <a:gdLst/>
            <a:ahLst/>
            <a:cxnLst/>
            <a:rect l="l" t="t" r="r" b="b"/>
            <a:pathLst>
              <a:path w="405765" h="408940">
                <a:moveTo>
                  <a:pt x="202692" y="0"/>
                </a:moveTo>
                <a:lnTo>
                  <a:pt x="156218" y="5393"/>
                </a:lnTo>
                <a:lnTo>
                  <a:pt x="113555" y="20758"/>
                </a:lnTo>
                <a:lnTo>
                  <a:pt x="75920" y="44866"/>
                </a:lnTo>
                <a:lnTo>
                  <a:pt x="44531" y="76493"/>
                </a:lnTo>
                <a:lnTo>
                  <a:pt x="20602" y="114411"/>
                </a:lnTo>
                <a:lnTo>
                  <a:pt x="5353" y="157394"/>
                </a:lnTo>
                <a:lnTo>
                  <a:pt x="0" y="204215"/>
                </a:lnTo>
                <a:lnTo>
                  <a:pt x="5353" y="251037"/>
                </a:lnTo>
                <a:lnTo>
                  <a:pt x="20602" y="294020"/>
                </a:lnTo>
                <a:lnTo>
                  <a:pt x="44531" y="331938"/>
                </a:lnTo>
                <a:lnTo>
                  <a:pt x="75920" y="363565"/>
                </a:lnTo>
                <a:lnTo>
                  <a:pt x="113555" y="387673"/>
                </a:lnTo>
                <a:lnTo>
                  <a:pt x="156218" y="403038"/>
                </a:lnTo>
                <a:lnTo>
                  <a:pt x="202692" y="408431"/>
                </a:lnTo>
                <a:lnTo>
                  <a:pt x="249165" y="403038"/>
                </a:lnTo>
                <a:lnTo>
                  <a:pt x="291828" y="387673"/>
                </a:lnTo>
                <a:lnTo>
                  <a:pt x="329463" y="363565"/>
                </a:lnTo>
                <a:lnTo>
                  <a:pt x="360852" y="331938"/>
                </a:lnTo>
                <a:lnTo>
                  <a:pt x="384781" y="294020"/>
                </a:lnTo>
                <a:lnTo>
                  <a:pt x="400030" y="251037"/>
                </a:lnTo>
                <a:lnTo>
                  <a:pt x="405384" y="204215"/>
                </a:lnTo>
                <a:lnTo>
                  <a:pt x="400030" y="157394"/>
                </a:lnTo>
                <a:lnTo>
                  <a:pt x="384781" y="114411"/>
                </a:lnTo>
                <a:lnTo>
                  <a:pt x="360852" y="76493"/>
                </a:lnTo>
                <a:lnTo>
                  <a:pt x="329463" y="44866"/>
                </a:lnTo>
                <a:lnTo>
                  <a:pt x="291828" y="20758"/>
                </a:lnTo>
                <a:lnTo>
                  <a:pt x="249165" y="5393"/>
                </a:lnTo>
                <a:lnTo>
                  <a:pt x="202692" y="0"/>
                </a:lnTo>
                <a:close/>
              </a:path>
            </a:pathLst>
          </a:custGeom>
          <a:solidFill>
            <a:srgbClr val="FBA952"/>
          </a:solidFill>
        </p:spPr>
        <p:txBody>
          <a:bodyPr wrap="square" lIns="0" tIns="0" rIns="0" bIns="0" rtlCol="0"/>
          <a:lstStyle/>
          <a:p>
            <a:endParaRPr smtClean="0">
              <a:solidFill>
                <a:prstClr val="black"/>
              </a:solidFill>
            </a:endParaRPr>
          </a:p>
        </p:txBody>
      </p:sp>
      <p:sp>
        <p:nvSpPr>
          <p:cNvPr id="6" name="object 6"/>
          <p:cNvSpPr/>
          <p:nvPr/>
        </p:nvSpPr>
        <p:spPr>
          <a:xfrm>
            <a:off x="457200" y="3060192"/>
            <a:ext cx="405765" cy="408940"/>
          </a:xfrm>
          <a:custGeom>
            <a:avLst/>
            <a:gdLst/>
            <a:ahLst/>
            <a:cxnLst/>
            <a:rect l="l" t="t" r="r" b="b"/>
            <a:pathLst>
              <a:path w="405765" h="408939">
                <a:moveTo>
                  <a:pt x="202692" y="0"/>
                </a:moveTo>
                <a:lnTo>
                  <a:pt x="156218" y="5393"/>
                </a:lnTo>
                <a:lnTo>
                  <a:pt x="113555" y="20758"/>
                </a:lnTo>
                <a:lnTo>
                  <a:pt x="75920" y="44866"/>
                </a:lnTo>
                <a:lnTo>
                  <a:pt x="44531" y="76493"/>
                </a:lnTo>
                <a:lnTo>
                  <a:pt x="20602" y="114411"/>
                </a:lnTo>
                <a:lnTo>
                  <a:pt x="5353" y="157394"/>
                </a:lnTo>
                <a:lnTo>
                  <a:pt x="0" y="204216"/>
                </a:lnTo>
                <a:lnTo>
                  <a:pt x="5353" y="251037"/>
                </a:lnTo>
                <a:lnTo>
                  <a:pt x="20602" y="294020"/>
                </a:lnTo>
                <a:lnTo>
                  <a:pt x="44531" y="331938"/>
                </a:lnTo>
                <a:lnTo>
                  <a:pt x="75920" y="363565"/>
                </a:lnTo>
                <a:lnTo>
                  <a:pt x="113555" y="387673"/>
                </a:lnTo>
                <a:lnTo>
                  <a:pt x="156218" y="403038"/>
                </a:lnTo>
                <a:lnTo>
                  <a:pt x="202692" y="408432"/>
                </a:lnTo>
                <a:lnTo>
                  <a:pt x="249165" y="403038"/>
                </a:lnTo>
                <a:lnTo>
                  <a:pt x="291828" y="387673"/>
                </a:lnTo>
                <a:lnTo>
                  <a:pt x="329463" y="363565"/>
                </a:lnTo>
                <a:lnTo>
                  <a:pt x="360852" y="331938"/>
                </a:lnTo>
                <a:lnTo>
                  <a:pt x="384781" y="294020"/>
                </a:lnTo>
                <a:lnTo>
                  <a:pt x="400030" y="251037"/>
                </a:lnTo>
                <a:lnTo>
                  <a:pt x="405384" y="204216"/>
                </a:lnTo>
                <a:lnTo>
                  <a:pt x="400030" y="157394"/>
                </a:lnTo>
                <a:lnTo>
                  <a:pt x="384781" y="114411"/>
                </a:lnTo>
                <a:lnTo>
                  <a:pt x="360852" y="76493"/>
                </a:lnTo>
                <a:lnTo>
                  <a:pt x="329463" y="44866"/>
                </a:lnTo>
                <a:lnTo>
                  <a:pt x="291828" y="20758"/>
                </a:lnTo>
                <a:lnTo>
                  <a:pt x="249165" y="5393"/>
                </a:lnTo>
                <a:lnTo>
                  <a:pt x="202692" y="0"/>
                </a:lnTo>
                <a:close/>
              </a:path>
            </a:pathLst>
          </a:custGeom>
          <a:solidFill>
            <a:srgbClr val="FFFFFF"/>
          </a:solidFill>
        </p:spPr>
        <p:txBody>
          <a:bodyPr wrap="square" lIns="0" tIns="0" rIns="0" bIns="0" rtlCol="0"/>
          <a:lstStyle/>
          <a:p>
            <a:endParaRPr smtClean="0">
              <a:solidFill>
                <a:prstClr val="black"/>
              </a:solidFill>
            </a:endParaRPr>
          </a:p>
        </p:txBody>
      </p:sp>
      <p:sp>
        <p:nvSpPr>
          <p:cNvPr id="7" name="object 7"/>
          <p:cNvSpPr/>
          <p:nvPr/>
        </p:nvSpPr>
        <p:spPr>
          <a:xfrm>
            <a:off x="457200" y="5614415"/>
            <a:ext cx="405765" cy="405765"/>
          </a:xfrm>
          <a:custGeom>
            <a:avLst/>
            <a:gdLst/>
            <a:ahLst/>
            <a:cxnLst/>
            <a:rect l="l" t="t" r="r" b="b"/>
            <a:pathLst>
              <a:path w="405765" h="405764">
                <a:moveTo>
                  <a:pt x="202692" y="0"/>
                </a:moveTo>
                <a:lnTo>
                  <a:pt x="156218" y="5353"/>
                </a:lnTo>
                <a:lnTo>
                  <a:pt x="113555" y="20602"/>
                </a:lnTo>
                <a:lnTo>
                  <a:pt x="75920" y="44531"/>
                </a:lnTo>
                <a:lnTo>
                  <a:pt x="44531" y="75920"/>
                </a:lnTo>
                <a:lnTo>
                  <a:pt x="20602" y="113555"/>
                </a:lnTo>
                <a:lnTo>
                  <a:pt x="5353" y="156218"/>
                </a:lnTo>
                <a:lnTo>
                  <a:pt x="0" y="202692"/>
                </a:lnTo>
                <a:lnTo>
                  <a:pt x="5353" y="249165"/>
                </a:lnTo>
                <a:lnTo>
                  <a:pt x="20602" y="291828"/>
                </a:lnTo>
                <a:lnTo>
                  <a:pt x="44531" y="329463"/>
                </a:lnTo>
                <a:lnTo>
                  <a:pt x="75920" y="360852"/>
                </a:lnTo>
                <a:lnTo>
                  <a:pt x="113555" y="384781"/>
                </a:lnTo>
                <a:lnTo>
                  <a:pt x="156218" y="400030"/>
                </a:lnTo>
                <a:lnTo>
                  <a:pt x="202692" y="405384"/>
                </a:lnTo>
                <a:lnTo>
                  <a:pt x="249165" y="400030"/>
                </a:lnTo>
                <a:lnTo>
                  <a:pt x="291828" y="384781"/>
                </a:lnTo>
                <a:lnTo>
                  <a:pt x="329463" y="360852"/>
                </a:lnTo>
                <a:lnTo>
                  <a:pt x="360852" y="329463"/>
                </a:lnTo>
                <a:lnTo>
                  <a:pt x="384781" y="291828"/>
                </a:lnTo>
                <a:lnTo>
                  <a:pt x="400030" y="249165"/>
                </a:lnTo>
                <a:lnTo>
                  <a:pt x="405384" y="202692"/>
                </a:lnTo>
                <a:lnTo>
                  <a:pt x="400030" y="156218"/>
                </a:lnTo>
                <a:lnTo>
                  <a:pt x="384781" y="113555"/>
                </a:lnTo>
                <a:lnTo>
                  <a:pt x="360852" y="75920"/>
                </a:lnTo>
                <a:lnTo>
                  <a:pt x="329463" y="44531"/>
                </a:lnTo>
                <a:lnTo>
                  <a:pt x="291828" y="20602"/>
                </a:lnTo>
                <a:lnTo>
                  <a:pt x="249165" y="5353"/>
                </a:lnTo>
                <a:lnTo>
                  <a:pt x="202692" y="0"/>
                </a:lnTo>
                <a:close/>
              </a:path>
            </a:pathLst>
          </a:custGeom>
          <a:solidFill>
            <a:srgbClr val="925FC9"/>
          </a:solidFill>
        </p:spPr>
        <p:txBody>
          <a:bodyPr wrap="square" lIns="0" tIns="0" rIns="0" bIns="0" rtlCol="0"/>
          <a:lstStyle/>
          <a:p>
            <a:endParaRPr smtClean="0">
              <a:solidFill>
                <a:prstClr val="black"/>
              </a:solidFill>
            </a:endParaRPr>
          </a:p>
        </p:txBody>
      </p:sp>
      <p:sp>
        <p:nvSpPr>
          <p:cNvPr id="8" name="object 8"/>
          <p:cNvSpPr txBox="1">
            <a:spLocks noGrp="1"/>
          </p:cNvSpPr>
          <p:nvPr>
            <p:ph type="title"/>
          </p:nvPr>
        </p:nvSpPr>
        <p:spPr>
          <a:xfrm>
            <a:off x="1097381" y="841070"/>
            <a:ext cx="4114800" cy="574675"/>
          </a:xfrm>
          <a:prstGeom prst="rect">
            <a:avLst/>
          </a:prstGeom>
        </p:spPr>
        <p:txBody>
          <a:bodyPr vert="horz" wrap="square" lIns="0" tIns="12700" rIns="0" bIns="0" rtlCol="0">
            <a:spAutoFit/>
          </a:bodyPr>
          <a:lstStyle/>
          <a:p>
            <a:pPr marL="12700">
              <a:lnSpc>
                <a:spcPct val="100000"/>
              </a:lnSpc>
              <a:spcBef>
                <a:spcPts val="100"/>
              </a:spcBef>
            </a:pPr>
            <a:r>
              <a:rPr sz="3600" b="0" spc="-5" dirty="0">
                <a:latin typeface="Nirmala UI Semilight"/>
                <a:cs typeface="Nirmala UI Semilight"/>
              </a:rPr>
              <a:t>WHAT IS </a:t>
            </a:r>
            <a:r>
              <a:rPr sz="3600" b="0" dirty="0">
                <a:latin typeface="Nirmala UI Semilight"/>
                <a:cs typeface="Nirmala UI Semilight"/>
              </a:rPr>
              <a:t>THE</a:t>
            </a:r>
            <a:r>
              <a:rPr sz="3600" b="0" spc="-45" dirty="0">
                <a:latin typeface="Nirmala UI Semilight"/>
                <a:cs typeface="Nirmala UI Semilight"/>
              </a:rPr>
              <a:t> </a:t>
            </a:r>
            <a:r>
              <a:rPr sz="3600" b="0" spc="-10" dirty="0">
                <a:latin typeface="Nirmala UI Semilight"/>
                <a:cs typeface="Nirmala UI Semilight"/>
              </a:rPr>
              <a:t>ISSUE?</a:t>
            </a:r>
            <a:endParaRPr sz="3600">
              <a:latin typeface="Nirmala UI Semilight"/>
              <a:cs typeface="Nirmala UI Semilight"/>
            </a:endParaRPr>
          </a:p>
        </p:txBody>
      </p:sp>
      <p:sp>
        <p:nvSpPr>
          <p:cNvPr id="9" name="object 9"/>
          <p:cNvSpPr txBox="1"/>
          <p:nvPr/>
        </p:nvSpPr>
        <p:spPr>
          <a:xfrm>
            <a:off x="1097381" y="3000832"/>
            <a:ext cx="5593080" cy="574675"/>
          </a:xfrm>
          <a:prstGeom prst="rect">
            <a:avLst/>
          </a:prstGeom>
        </p:spPr>
        <p:txBody>
          <a:bodyPr vert="horz" wrap="square" lIns="0" tIns="12700" rIns="0" bIns="0" rtlCol="0">
            <a:spAutoFit/>
          </a:bodyPr>
          <a:lstStyle/>
          <a:p>
            <a:pPr marL="12700">
              <a:spcBef>
                <a:spcPts val="100"/>
              </a:spcBef>
            </a:pPr>
            <a:r>
              <a:rPr sz="3600" spc="-5" dirty="0">
                <a:solidFill>
                  <a:srgbClr val="F7F7F7"/>
                </a:solidFill>
                <a:latin typeface="Nirmala UI Semilight"/>
                <a:cs typeface="Nirmala UI Semilight"/>
              </a:rPr>
              <a:t>HOW </a:t>
            </a:r>
            <a:r>
              <a:rPr sz="3600" dirty="0">
                <a:solidFill>
                  <a:srgbClr val="F7F7F7"/>
                </a:solidFill>
                <a:latin typeface="Nirmala UI Semilight"/>
                <a:cs typeface="Nirmala UI Semilight"/>
              </a:rPr>
              <a:t>TO </a:t>
            </a:r>
            <a:r>
              <a:rPr sz="3600" spc="-5" dirty="0">
                <a:solidFill>
                  <a:srgbClr val="F7F7F7"/>
                </a:solidFill>
                <a:latin typeface="Nirmala UI Semilight"/>
                <a:cs typeface="Nirmala UI Semilight"/>
              </a:rPr>
              <a:t>SOLVE </a:t>
            </a:r>
            <a:r>
              <a:rPr sz="3600" dirty="0">
                <a:solidFill>
                  <a:srgbClr val="F7F7F7"/>
                </a:solidFill>
                <a:latin typeface="Nirmala UI Semilight"/>
                <a:cs typeface="Nirmala UI Semilight"/>
              </a:rPr>
              <a:t>THE</a:t>
            </a:r>
            <a:r>
              <a:rPr sz="3600" spc="-75" dirty="0">
                <a:solidFill>
                  <a:srgbClr val="F7F7F7"/>
                </a:solidFill>
                <a:latin typeface="Nirmala UI Semilight"/>
                <a:cs typeface="Nirmala UI Semilight"/>
              </a:rPr>
              <a:t> </a:t>
            </a:r>
            <a:r>
              <a:rPr sz="3600" spc="-10" dirty="0">
                <a:solidFill>
                  <a:srgbClr val="F7F7F7"/>
                </a:solidFill>
                <a:latin typeface="Nirmala UI Semilight"/>
                <a:cs typeface="Nirmala UI Semilight"/>
              </a:rPr>
              <a:t>ISSUE?</a:t>
            </a:r>
            <a:endParaRPr sz="3600">
              <a:solidFill>
                <a:prstClr val="black"/>
              </a:solidFill>
              <a:latin typeface="Nirmala UI Semilight"/>
              <a:cs typeface="Nirmala UI Semilight"/>
            </a:endParaRPr>
          </a:p>
        </p:txBody>
      </p:sp>
      <p:sp>
        <p:nvSpPr>
          <p:cNvPr id="10" name="object 10"/>
          <p:cNvSpPr txBox="1"/>
          <p:nvPr/>
        </p:nvSpPr>
        <p:spPr>
          <a:xfrm>
            <a:off x="1097381" y="5550814"/>
            <a:ext cx="7536815" cy="512445"/>
          </a:xfrm>
          <a:prstGeom prst="rect">
            <a:avLst/>
          </a:prstGeom>
        </p:spPr>
        <p:txBody>
          <a:bodyPr vert="horz" wrap="square" lIns="0" tIns="11430" rIns="0" bIns="0" rtlCol="0">
            <a:spAutoFit/>
          </a:bodyPr>
          <a:lstStyle/>
          <a:p>
            <a:pPr marL="12700">
              <a:spcBef>
                <a:spcPts val="90"/>
              </a:spcBef>
            </a:pPr>
            <a:r>
              <a:rPr sz="3200" spc="-10" dirty="0">
                <a:solidFill>
                  <a:srgbClr val="7E7E7E"/>
                </a:solidFill>
                <a:latin typeface="Nirmala UI Semilight"/>
                <a:cs typeface="Nirmala UI Semilight"/>
              </a:rPr>
              <a:t>HOW </a:t>
            </a:r>
            <a:r>
              <a:rPr sz="3200" spc="-15" dirty="0">
                <a:solidFill>
                  <a:srgbClr val="7E7E7E"/>
                </a:solidFill>
                <a:latin typeface="Nirmala UI Semilight"/>
                <a:cs typeface="Nirmala UI Semilight"/>
              </a:rPr>
              <a:t>DO </a:t>
            </a:r>
            <a:r>
              <a:rPr sz="3200" spc="-10" dirty="0">
                <a:solidFill>
                  <a:srgbClr val="7E7E7E"/>
                </a:solidFill>
                <a:latin typeface="Nirmala UI Semilight"/>
                <a:cs typeface="Nirmala UI Semilight"/>
              </a:rPr>
              <a:t>WE INVOLVE </a:t>
            </a:r>
            <a:r>
              <a:rPr sz="3200" spc="-5" dirty="0">
                <a:solidFill>
                  <a:srgbClr val="7E7E7E"/>
                </a:solidFill>
                <a:latin typeface="Nirmala UI Semilight"/>
                <a:cs typeface="Nirmala UI Semilight"/>
              </a:rPr>
              <a:t>THE</a:t>
            </a:r>
            <a:r>
              <a:rPr sz="3200" spc="105" dirty="0">
                <a:solidFill>
                  <a:srgbClr val="7E7E7E"/>
                </a:solidFill>
                <a:latin typeface="Nirmala UI Semilight"/>
                <a:cs typeface="Nirmala UI Semilight"/>
              </a:rPr>
              <a:t> </a:t>
            </a:r>
            <a:r>
              <a:rPr sz="3200" spc="-10" dirty="0">
                <a:solidFill>
                  <a:srgbClr val="7E7E7E"/>
                </a:solidFill>
                <a:latin typeface="Nirmala UI Semilight"/>
                <a:cs typeface="Nirmala UI Semilight"/>
              </a:rPr>
              <a:t>COMMUNITY?</a:t>
            </a:r>
            <a:endParaRPr sz="3200">
              <a:solidFill>
                <a:prstClr val="black"/>
              </a:solidFill>
              <a:latin typeface="Nirmala UI Semilight"/>
              <a:cs typeface="Nirmala UI Semilight"/>
            </a:endParaRPr>
          </a:p>
        </p:txBody>
      </p:sp>
      <p:sp>
        <p:nvSpPr>
          <p:cNvPr id="11" name="object 11"/>
          <p:cNvSpPr/>
          <p:nvPr/>
        </p:nvSpPr>
        <p:spPr>
          <a:xfrm>
            <a:off x="7427976" y="6507479"/>
            <a:ext cx="1716022" cy="350519"/>
          </a:xfrm>
          <a:prstGeom prst="rect">
            <a:avLst/>
          </a:prstGeom>
          <a:blipFill>
            <a:blip r:embed="rId2" cstate="print"/>
            <a:stretch>
              <a:fillRect/>
            </a:stretch>
          </a:blipFill>
        </p:spPr>
        <p:txBody>
          <a:bodyPr wrap="square" lIns="0" tIns="0" rIns="0" bIns="0" rtlCol="0"/>
          <a:lstStyle/>
          <a:p>
            <a:endParaRPr smtClean="0">
              <a:solidFill>
                <a:prstClr val="black"/>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098002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223873" y="2683586"/>
            <a:ext cx="6530975" cy="1471295"/>
          </a:xfrm>
          <a:prstGeom prst="rect">
            <a:avLst/>
          </a:prstGeom>
        </p:spPr>
        <p:txBody>
          <a:bodyPr vert="horz" wrap="square" lIns="0" tIns="51435" rIns="0" bIns="0" rtlCol="0">
            <a:spAutoFit/>
          </a:bodyPr>
          <a:lstStyle/>
          <a:p>
            <a:pPr marL="1710689" marR="5080" indent="-1698625">
              <a:lnSpc>
                <a:spcPts val="5620"/>
              </a:lnSpc>
              <a:spcBef>
                <a:spcPts val="405"/>
              </a:spcBef>
            </a:pPr>
            <a:r>
              <a:rPr sz="4800" spc="-5" dirty="0">
                <a:solidFill>
                  <a:srgbClr val="7E7E7E"/>
                </a:solidFill>
                <a:latin typeface="Nirmala UI Semilight"/>
                <a:cs typeface="Nirmala UI Semilight"/>
              </a:rPr>
              <a:t>JENESSE WORKS </a:t>
            </a:r>
            <a:r>
              <a:rPr sz="4800" dirty="0">
                <a:solidFill>
                  <a:srgbClr val="7E7E7E"/>
                </a:solidFill>
                <a:latin typeface="Nirmala UI Semilight"/>
                <a:cs typeface="Nirmala UI Semilight"/>
              </a:rPr>
              <a:t>TO</a:t>
            </a:r>
            <a:r>
              <a:rPr sz="4800" spc="-75" dirty="0">
                <a:solidFill>
                  <a:srgbClr val="7E7E7E"/>
                </a:solidFill>
                <a:latin typeface="Nirmala UI Semilight"/>
                <a:cs typeface="Nirmala UI Semilight"/>
              </a:rPr>
              <a:t> </a:t>
            </a:r>
            <a:r>
              <a:rPr sz="4800" dirty="0">
                <a:solidFill>
                  <a:srgbClr val="7E7E7E"/>
                </a:solidFill>
                <a:latin typeface="Nirmala UI Semilight"/>
                <a:cs typeface="Nirmala UI Semilight"/>
              </a:rPr>
              <a:t>FILL  THESE</a:t>
            </a:r>
            <a:r>
              <a:rPr sz="4800" spc="-70" dirty="0">
                <a:solidFill>
                  <a:srgbClr val="7E7E7E"/>
                </a:solidFill>
                <a:latin typeface="Nirmala UI Semilight"/>
                <a:cs typeface="Nirmala UI Semilight"/>
              </a:rPr>
              <a:t> </a:t>
            </a:r>
            <a:r>
              <a:rPr sz="4800" spc="-5" dirty="0">
                <a:solidFill>
                  <a:srgbClr val="7E7E7E"/>
                </a:solidFill>
                <a:latin typeface="Nirmala UI Semilight"/>
                <a:cs typeface="Nirmala UI Semilight"/>
              </a:rPr>
              <a:t>GAPS</a:t>
            </a:r>
            <a:endParaRPr sz="4800">
              <a:solidFill>
                <a:prstClr val="black"/>
              </a:solidFill>
              <a:latin typeface="Nirmala UI Semilight"/>
              <a:cs typeface="Nirmala UI Semilight"/>
            </a:endParaRPr>
          </a:p>
        </p:txBody>
      </p:sp>
      <p:sp>
        <p:nvSpPr>
          <p:cNvPr id="3" name="object 3"/>
          <p:cNvSpPr/>
          <p:nvPr/>
        </p:nvSpPr>
        <p:spPr>
          <a:xfrm>
            <a:off x="7409688" y="6507479"/>
            <a:ext cx="1728216" cy="350519"/>
          </a:xfrm>
          <a:prstGeom prst="rect">
            <a:avLst/>
          </a:prstGeom>
          <a:blipFill>
            <a:blip r:embed="rId2" cstate="print"/>
            <a:stretch>
              <a:fillRect/>
            </a:stretch>
          </a:blipFill>
        </p:spPr>
        <p:txBody>
          <a:bodyPr wrap="square" lIns="0" tIns="0" rIns="0" bIns="0" rtlCol="0"/>
          <a:lstStyle/>
          <a:p>
            <a:endParaRPr smtClean="0">
              <a:solidFill>
                <a:prstClr val="black"/>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423779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48613" y="857377"/>
            <a:ext cx="47625" cy="47625"/>
          </a:xfrm>
          <a:custGeom>
            <a:avLst/>
            <a:gdLst/>
            <a:ahLst/>
            <a:cxnLst/>
            <a:rect l="l" t="t" r="r" b="b"/>
            <a:pathLst>
              <a:path w="47625" h="47625">
                <a:moveTo>
                  <a:pt x="30225" y="0"/>
                </a:moveTo>
                <a:lnTo>
                  <a:pt x="17271" y="0"/>
                </a:lnTo>
                <a:lnTo>
                  <a:pt x="11684" y="2286"/>
                </a:lnTo>
                <a:lnTo>
                  <a:pt x="6984" y="6858"/>
                </a:lnTo>
                <a:lnTo>
                  <a:pt x="2286" y="11557"/>
                </a:lnTo>
                <a:lnTo>
                  <a:pt x="0" y="17145"/>
                </a:lnTo>
                <a:lnTo>
                  <a:pt x="0" y="30225"/>
                </a:lnTo>
                <a:lnTo>
                  <a:pt x="2286" y="35813"/>
                </a:lnTo>
                <a:lnTo>
                  <a:pt x="11684" y="45212"/>
                </a:lnTo>
                <a:lnTo>
                  <a:pt x="17271" y="47498"/>
                </a:lnTo>
                <a:lnTo>
                  <a:pt x="30225" y="47498"/>
                </a:lnTo>
                <a:lnTo>
                  <a:pt x="35940" y="45212"/>
                </a:lnTo>
                <a:lnTo>
                  <a:pt x="40512" y="40512"/>
                </a:lnTo>
                <a:lnTo>
                  <a:pt x="45212" y="35813"/>
                </a:lnTo>
                <a:lnTo>
                  <a:pt x="47498" y="30225"/>
                </a:lnTo>
                <a:lnTo>
                  <a:pt x="47498" y="17145"/>
                </a:lnTo>
                <a:lnTo>
                  <a:pt x="45212" y="11557"/>
                </a:lnTo>
                <a:lnTo>
                  <a:pt x="35940" y="2286"/>
                </a:lnTo>
                <a:lnTo>
                  <a:pt x="30225" y="0"/>
                </a:lnTo>
                <a:close/>
              </a:path>
            </a:pathLst>
          </a:custGeom>
          <a:solidFill>
            <a:srgbClr val="F7F7F7"/>
          </a:solidFill>
        </p:spPr>
        <p:txBody>
          <a:bodyPr wrap="square" lIns="0" tIns="0" rIns="0" bIns="0" rtlCol="0"/>
          <a:lstStyle/>
          <a:p>
            <a:endParaRPr smtClean="0">
              <a:solidFill>
                <a:prstClr val="black"/>
              </a:solidFill>
            </a:endParaRPr>
          </a:p>
        </p:txBody>
      </p:sp>
      <p:sp>
        <p:nvSpPr>
          <p:cNvPr id="3" name="object 3"/>
          <p:cNvSpPr/>
          <p:nvPr/>
        </p:nvSpPr>
        <p:spPr>
          <a:xfrm>
            <a:off x="1348613" y="857377"/>
            <a:ext cx="47625" cy="47625"/>
          </a:xfrm>
          <a:custGeom>
            <a:avLst/>
            <a:gdLst/>
            <a:ahLst/>
            <a:cxnLst/>
            <a:rect l="l" t="t" r="r" b="b"/>
            <a:pathLst>
              <a:path w="47625" h="47625">
                <a:moveTo>
                  <a:pt x="23749" y="0"/>
                </a:moveTo>
                <a:lnTo>
                  <a:pt x="30225" y="0"/>
                </a:lnTo>
                <a:lnTo>
                  <a:pt x="35940" y="2286"/>
                </a:lnTo>
                <a:lnTo>
                  <a:pt x="40512" y="6858"/>
                </a:lnTo>
                <a:lnTo>
                  <a:pt x="45212" y="11557"/>
                </a:lnTo>
                <a:lnTo>
                  <a:pt x="47498" y="17145"/>
                </a:lnTo>
                <a:lnTo>
                  <a:pt x="47498" y="23622"/>
                </a:lnTo>
                <a:lnTo>
                  <a:pt x="47498" y="30225"/>
                </a:lnTo>
                <a:lnTo>
                  <a:pt x="45212" y="35813"/>
                </a:lnTo>
                <a:lnTo>
                  <a:pt x="40512" y="40512"/>
                </a:lnTo>
                <a:lnTo>
                  <a:pt x="35940" y="45212"/>
                </a:lnTo>
                <a:lnTo>
                  <a:pt x="30225" y="47498"/>
                </a:lnTo>
                <a:lnTo>
                  <a:pt x="23749" y="47498"/>
                </a:lnTo>
                <a:lnTo>
                  <a:pt x="17271" y="47498"/>
                </a:lnTo>
                <a:lnTo>
                  <a:pt x="11684" y="45212"/>
                </a:lnTo>
                <a:lnTo>
                  <a:pt x="6984" y="40512"/>
                </a:lnTo>
                <a:lnTo>
                  <a:pt x="2286" y="35813"/>
                </a:lnTo>
                <a:lnTo>
                  <a:pt x="0" y="30225"/>
                </a:lnTo>
                <a:lnTo>
                  <a:pt x="0" y="23622"/>
                </a:lnTo>
                <a:lnTo>
                  <a:pt x="0" y="17145"/>
                </a:lnTo>
                <a:lnTo>
                  <a:pt x="2286" y="11557"/>
                </a:lnTo>
                <a:lnTo>
                  <a:pt x="6984" y="6858"/>
                </a:lnTo>
                <a:lnTo>
                  <a:pt x="11684" y="2286"/>
                </a:lnTo>
                <a:lnTo>
                  <a:pt x="17271" y="0"/>
                </a:lnTo>
                <a:lnTo>
                  <a:pt x="23749" y="0"/>
                </a:lnTo>
                <a:close/>
              </a:path>
            </a:pathLst>
          </a:custGeom>
          <a:ln w="3175">
            <a:solidFill>
              <a:srgbClr val="F7F7F7"/>
            </a:solidFill>
          </a:ln>
        </p:spPr>
        <p:txBody>
          <a:bodyPr wrap="square" lIns="0" tIns="0" rIns="0" bIns="0" rtlCol="0"/>
          <a:lstStyle/>
          <a:p>
            <a:endParaRPr smtClean="0">
              <a:solidFill>
                <a:prstClr val="black"/>
              </a:solidFill>
            </a:endParaRPr>
          </a:p>
        </p:txBody>
      </p:sp>
      <p:sp>
        <p:nvSpPr>
          <p:cNvPr id="4" name="object 4"/>
          <p:cNvSpPr/>
          <p:nvPr/>
        </p:nvSpPr>
        <p:spPr>
          <a:xfrm>
            <a:off x="1564513" y="804672"/>
            <a:ext cx="3391154" cy="647573"/>
          </a:xfrm>
          <a:prstGeom prst="rect">
            <a:avLst/>
          </a:prstGeom>
          <a:blipFill>
            <a:blip r:embed="rId2" cstate="print"/>
            <a:stretch>
              <a:fillRect/>
            </a:stretch>
          </a:blipFill>
        </p:spPr>
        <p:txBody>
          <a:bodyPr wrap="square" lIns="0" tIns="0" rIns="0" bIns="0" rtlCol="0"/>
          <a:lstStyle/>
          <a:p>
            <a:endParaRPr smtClean="0">
              <a:solidFill>
                <a:prstClr val="black"/>
              </a:solidFill>
            </a:endParaRPr>
          </a:p>
        </p:txBody>
      </p:sp>
      <p:sp>
        <p:nvSpPr>
          <p:cNvPr id="5" name="object 5"/>
          <p:cNvSpPr/>
          <p:nvPr/>
        </p:nvSpPr>
        <p:spPr>
          <a:xfrm>
            <a:off x="1348613" y="1771776"/>
            <a:ext cx="47625" cy="47625"/>
          </a:xfrm>
          <a:custGeom>
            <a:avLst/>
            <a:gdLst/>
            <a:ahLst/>
            <a:cxnLst/>
            <a:rect l="l" t="t" r="r" b="b"/>
            <a:pathLst>
              <a:path w="47625" h="47625">
                <a:moveTo>
                  <a:pt x="30225" y="0"/>
                </a:moveTo>
                <a:lnTo>
                  <a:pt x="17271" y="0"/>
                </a:lnTo>
                <a:lnTo>
                  <a:pt x="11684" y="2286"/>
                </a:lnTo>
                <a:lnTo>
                  <a:pt x="6984" y="6858"/>
                </a:lnTo>
                <a:lnTo>
                  <a:pt x="2286" y="11557"/>
                </a:lnTo>
                <a:lnTo>
                  <a:pt x="0" y="17145"/>
                </a:lnTo>
                <a:lnTo>
                  <a:pt x="0" y="30225"/>
                </a:lnTo>
                <a:lnTo>
                  <a:pt x="2286" y="35813"/>
                </a:lnTo>
                <a:lnTo>
                  <a:pt x="11684" y="45212"/>
                </a:lnTo>
                <a:lnTo>
                  <a:pt x="17271" y="47498"/>
                </a:lnTo>
                <a:lnTo>
                  <a:pt x="30225" y="47498"/>
                </a:lnTo>
                <a:lnTo>
                  <a:pt x="35940" y="45212"/>
                </a:lnTo>
                <a:lnTo>
                  <a:pt x="40512" y="40512"/>
                </a:lnTo>
                <a:lnTo>
                  <a:pt x="45212" y="35813"/>
                </a:lnTo>
                <a:lnTo>
                  <a:pt x="47498" y="30225"/>
                </a:lnTo>
                <a:lnTo>
                  <a:pt x="47498" y="17145"/>
                </a:lnTo>
                <a:lnTo>
                  <a:pt x="45212" y="11557"/>
                </a:lnTo>
                <a:lnTo>
                  <a:pt x="35940" y="2286"/>
                </a:lnTo>
                <a:lnTo>
                  <a:pt x="30225" y="0"/>
                </a:lnTo>
                <a:close/>
              </a:path>
            </a:pathLst>
          </a:custGeom>
          <a:solidFill>
            <a:srgbClr val="F7F7F7"/>
          </a:solidFill>
        </p:spPr>
        <p:txBody>
          <a:bodyPr wrap="square" lIns="0" tIns="0" rIns="0" bIns="0" rtlCol="0"/>
          <a:lstStyle/>
          <a:p>
            <a:endParaRPr smtClean="0">
              <a:solidFill>
                <a:prstClr val="black"/>
              </a:solidFill>
            </a:endParaRPr>
          </a:p>
        </p:txBody>
      </p:sp>
      <p:sp>
        <p:nvSpPr>
          <p:cNvPr id="6" name="object 6"/>
          <p:cNvSpPr/>
          <p:nvPr/>
        </p:nvSpPr>
        <p:spPr>
          <a:xfrm>
            <a:off x="1348613" y="1771776"/>
            <a:ext cx="47625" cy="47625"/>
          </a:xfrm>
          <a:custGeom>
            <a:avLst/>
            <a:gdLst/>
            <a:ahLst/>
            <a:cxnLst/>
            <a:rect l="l" t="t" r="r" b="b"/>
            <a:pathLst>
              <a:path w="47625" h="47625">
                <a:moveTo>
                  <a:pt x="23749" y="0"/>
                </a:moveTo>
                <a:lnTo>
                  <a:pt x="30225" y="0"/>
                </a:lnTo>
                <a:lnTo>
                  <a:pt x="35940" y="2286"/>
                </a:lnTo>
                <a:lnTo>
                  <a:pt x="40512" y="6858"/>
                </a:lnTo>
                <a:lnTo>
                  <a:pt x="45212" y="11557"/>
                </a:lnTo>
                <a:lnTo>
                  <a:pt x="47498" y="17145"/>
                </a:lnTo>
                <a:lnTo>
                  <a:pt x="47498" y="23622"/>
                </a:lnTo>
                <a:lnTo>
                  <a:pt x="47498" y="30225"/>
                </a:lnTo>
                <a:lnTo>
                  <a:pt x="45212" y="35813"/>
                </a:lnTo>
                <a:lnTo>
                  <a:pt x="40512" y="40512"/>
                </a:lnTo>
                <a:lnTo>
                  <a:pt x="35940" y="45212"/>
                </a:lnTo>
                <a:lnTo>
                  <a:pt x="30225" y="47498"/>
                </a:lnTo>
                <a:lnTo>
                  <a:pt x="23749" y="47498"/>
                </a:lnTo>
                <a:lnTo>
                  <a:pt x="17271" y="47498"/>
                </a:lnTo>
                <a:lnTo>
                  <a:pt x="11684" y="45212"/>
                </a:lnTo>
                <a:lnTo>
                  <a:pt x="6984" y="40512"/>
                </a:lnTo>
                <a:lnTo>
                  <a:pt x="2286" y="35813"/>
                </a:lnTo>
                <a:lnTo>
                  <a:pt x="0" y="30225"/>
                </a:lnTo>
                <a:lnTo>
                  <a:pt x="0" y="23622"/>
                </a:lnTo>
                <a:lnTo>
                  <a:pt x="0" y="17145"/>
                </a:lnTo>
                <a:lnTo>
                  <a:pt x="2286" y="11557"/>
                </a:lnTo>
                <a:lnTo>
                  <a:pt x="6984" y="6858"/>
                </a:lnTo>
                <a:lnTo>
                  <a:pt x="11684" y="2286"/>
                </a:lnTo>
                <a:lnTo>
                  <a:pt x="17271" y="0"/>
                </a:lnTo>
                <a:lnTo>
                  <a:pt x="23749" y="0"/>
                </a:lnTo>
                <a:close/>
              </a:path>
            </a:pathLst>
          </a:custGeom>
          <a:ln w="3175">
            <a:solidFill>
              <a:srgbClr val="F7F7F7"/>
            </a:solidFill>
          </a:ln>
        </p:spPr>
        <p:txBody>
          <a:bodyPr wrap="square" lIns="0" tIns="0" rIns="0" bIns="0" rtlCol="0"/>
          <a:lstStyle/>
          <a:p>
            <a:endParaRPr smtClean="0">
              <a:solidFill>
                <a:prstClr val="black"/>
              </a:solidFill>
            </a:endParaRPr>
          </a:p>
        </p:txBody>
      </p:sp>
      <p:sp>
        <p:nvSpPr>
          <p:cNvPr id="7" name="object 7"/>
          <p:cNvSpPr/>
          <p:nvPr/>
        </p:nvSpPr>
        <p:spPr>
          <a:xfrm>
            <a:off x="1572133" y="1719072"/>
            <a:ext cx="2890266" cy="647573"/>
          </a:xfrm>
          <a:prstGeom prst="rect">
            <a:avLst/>
          </a:prstGeom>
          <a:blipFill>
            <a:blip r:embed="rId3" cstate="print"/>
            <a:stretch>
              <a:fillRect/>
            </a:stretch>
          </a:blipFill>
        </p:spPr>
        <p:txBody>
          <a:bodyPr wrap="square" lIns="0" tIns="0" rIns="0" bIns="0" rtlCol="0"/>
          <a:lstStyle/>
          <a:p>
            <a:endParaRPr smtClean="0">
              <a:solidFill>
                <a:prstClr val="black"/>
              </a:solidFill>
            </a:endParaRPr>
          </a:p>
        </p:txBody>
      </p:sp>
      <p:sp>
        <p:nvSpPr>
          <p:cNvPr id="8" name="object 8"/>
          <p:cNvSpPr/>
          <p:nvPr/>
        </p:nvSpPr>
        <p:spPr>
          <a:xfrm>
            <a:off x="4460875" y="1803242"/>
            <a:ext cx="51435" cy="12700"/>
          </a:xfrm>
          <a:custGeom>
            <a:avLst/>
            <a:gdLst/>
            <a:ahLst/>
            <a:cxnLst/>
            <a:rect l="l" t="t" r="r" b="b"/>
            <a:pathLst>
              <a:path w="51435" h="12700">
                <a:moveTo>
                  <a:pt x="0" y="12095"/>
                </a:moveTo>
                <a:lnTo>
                  <a:pt x="51193" y="12095"/>
                </a:lnTo>
                <a:lnTo>
                  <a:pt x="51193" y="0"/>
                </a:lnTo>
                <a:lnTo>
                  <a:pt x="0" y="0"/>
                </a:lnTo>
                <a:lnTo>
                  <a:pt x="0" y="12095"/>
                </a:lnTo>
                <a:close/>
              </a:path>
            </a:pathLst>
          </a:custGeom>
          <a:solidFill>
            <a:srgbClr val="F7F7F7"/>
          </a:solidFill>
        </p:spPr>
        <p:txBody>
          <a:bodyPr wrap="square" lIns="0" tIns="0" rIns="0" bIns="0" rtlCol="0"/>
          <a:lstStyle/>
          <a:p>
            <a:endParaRPr smtClean="0">
              <a:solidFill>
                <a:prstClr val="black"/>
              </a:solidFill>
            </a:endParaRPr>
          </a:p>
        </p:txBody>
      </p:sp>
      <p:sp>
        <p:nvSpPr>
          <p:cNvPr id="9" name="object 9"/>
          <p:cNvSpPr/>
          <p:nvPr/>
        </p:nvSpPr>
        <p:spPr>
          <a:xfrm>
            <a:off x="4460875" y="1803242"/>
            <a:ext cx="51435" cy="12700"/>
          </a:xfrm>
          <a:custGeom>
            <a:avLst/>
            <a:gdLst/>
            <a:ahLst/>
            <a:cxnLst/>
            <a:rect l="l" t="t" r="r" b="b"/>
            <a:pathLst>
              <a:path w="51435" h="12700">
                <a:moveTo>
                  <a:pt x="0" y="12095"/>
                </a:moveTo>
                <a:lnTo>
                  <a:pt x="51193" y="12095"/>
                </a:lnTo>
                <a:lnTo>
                  <a:pt x="51193" y="0"/>
                </a:lnTo>
                <a:lnTo>
                  <a:pt x="0" y="0"/>
                </a:lnTo>
                <a:lnTo>
                  <a:pt x="0" y="12095"/>
                </a:lnTo>
                <a:close/>
              </a:path>
            </a:pathLst>
          </a:custGeom>
          <a:ln w="3175">
            <a:solidFill>
              <a:srgbClr val="F7F7F7"/>
            </a:solidFill>
          </a:ln>
        </p:spPr>
        <p:txBody>
          <a:bodyPr wrap="square" lIns="0" tIns="0" rIns="0" bIns="0" rtlCol="0"/>
          <a:lstStyle/>
          <a:p>
            <a:endParaRPr smtClean="0">
              <a:solidFill>
                <a:prstClr val="black"/>
              </a:solidFill>
            </a:endParaRPr>
          </a:p>
        </p:txBody>
      </p:sp>
      <p:sp>
        <p:nvSpPr>
          <p:cNvPr id="10" name="object 10"/>
          <p:cNvSpPr/>
          <p:nvPr/>
        </p:nvSpPr>
        <p:spPr>
          <a:xfrm>
            <a:off x="4535551" y="1720850"/>
            <a:ext cx="130556" cy="143383"/>
          </a:xfrm>
          <a:prstGeom prst="rect">
            <a:avLst/>
          </a:prstGeom>
          <a:blipFill>
            <a:blip r:embed="rId4" cstate="print"/>
            <a:stretch>
              <a:fillRect/>
            </a:stretch>
          </a:blipFill>
        </p:spPr>
        <p:txBody>
          <a:bodyPr wrap="square" lIns="0" tIns="0" rIns="0" bIns="0" rtlCol="0"/>
          <a:lstStyle/>
          <a:p>
            <a:endParaRPr smtClean="0">
              <a:solidFill>
                <a:prstClr val="black"/>
              </a:solidFill>
            </a:endParaRPr>
          </a:p>
        </p:txBody>
      </p:sp>
      <p:sp>
        <p:nvSpPr>
          <p:cNvPr id="11" name="object 11"/>
          <p:cNvSpPr/>
          <p:nvPr/>
        </p:nvSpPr>
        <p:spPr>
          <a:xfrm>
            <a:off x="1348613" y="2686176"/>
            <a:ext cx="47625" cy="47625"/>
          </a:xfrm>
          <a:custGeom>
            <a:avLst/>
            <a:gdLst/>
            <a:ahLst/>
            <a:cxnLst/>
            <a:rect l="l" t="t" r="r" b="b"/>
            <a:pathLst>
              <a:path w="47625" h="47625">
                <a:moveTo>
                  <a:pt x="30225" y="0"/>
                </a:moveTo>
                <a:lnTo>
                  <a:pt x="17271" y="0"/>
                </a:lnTo>
                <a:lnTo>
                  <a:pt x="11684" y="2286"/>
                </a:lnTo>
                <a:lnTo>
                  <a:pt x="6984" y="6858"/>
                </a:lnTo>
                <a:lnTo>
                  <a:pt x="2286" y="11557"/>
                </a:lnTo>
                <a:lnTo>
                  <a:pt x="0" y="17145"/>
                </a:lnTo>
                <a:lnTo>
                  <a:pt x="0" y="30225"/>
                </a:lnTo>
                <a:lnTo>
                  <a:pt x="2286" y="35813"/>
                </a:lnTo>
                <a:lnTo>
                  <a:pt x="11684" y="45212"/>
                </a:lnTo>
                <a:lnTo>
                  <a:pt x="17271" y="47498"/>
                </a:lnTo>
                <a:lnTo>
                  <a:pt x="30225" y="47498"/>
                </a:lnTo>
                <a:lnTo>
                  <a:pt x="35940" y="45212"/>
                </a:lnTo>
                <a:lnTo>
                  <a:pt x="40512" y="40512"/>
                </a:lnTo>
                <a:lnTo>
                  <a:pt x="45212" y="35813"/>
                </a:lnTo>
                <a:lnTo>
                  <a:pt x="47498" y="30225"/>
                </a:lnTo>
                <a:lnTo>
                  <a:pt x="47498" y="17145"/>
                </a:lnTo>
                <a:lnTo>
                  <a:pt x="45212" y="11557"/>
                </a:lnTo>
                <a:lnTo>
                  <a:pt x="35940" y="2286"/>
                </a:lnTo>
                <a:lnTo>
                  <a:pt x="30225" y="0"/>
                </a:lnTo>
                <a:close/>
              </a:path>
            </a:pathLst>
          </a:custGeom>
          <a:solidFill>
            <a:srgbClr val="F7F7F7"/>
          </a:solidFill>
        </p:spPr>
        <p:txBody>
          <a:bodyPr wrap="square" lIns="0" tIns="0" rIns="0" bIns="0" rtlCol="0"/>
          <a:lstStyle/>
          <a:p>
            <a:endParaRPr smtClean="0">
              <a:solidFill>
                <a:prstClr val="black"/>
              </a:solidFill>
            </a:endParaRPr>
          </a:p>
        </p:txBody>
      </p:sp>
      <p:sp>
        <p:nvSpPr>
          <p:cNvPr id="12" name="object 12"/>
          <p:cNvSpPr/>
          <p:nvPr/>
        </p:nvSpPr>
        <p:spPr>
          <a:xfrm>
            <a:off x="1348613" y="2686176"/>
            <a:ext cx="47625" cy="47625"/>
          </a:xfrm>
          <a:custGeom>
            <a:avLst/>
            <a:gdLst/>
            <a:ahLst/>
            <a:cxnLst/>
            <a:rect l="l" t="t" r="r" b="b"/>
            <a:pathLst>
              <a:path w="47625" h="47625">
                <a:moveTo>
                  <a:pt x="23749" y="0"/>
                </a:moveTo>
                <a:lnTo>
                  <a:pt x="30225" y="0"/>
                </a:lnTo>
                <a:lnTo>
                  <a:pt x="35940" y="2286"/>
                </a:lnTo>
                <a:lnTo>
                  <a:pt x="40512" y="6858"/>
                </a:lnTo>
                <a:lnTo>
                  <a:pt x="45212" y="11557"/>
                </a:lnTo>
                <a:lnTo>
                  <a:pt x="47498" y="17145"/>
                </a:lnTo>
                <a:lnTo>
                  <a:pt x="47498" y="23622"/>
                </a:lnTo>
                <a:lnTo>
                  <a:pt x="47498" y="30225"/>
                </a:lnTo>
                <a:lnTo>
                  <a:pt x="45212" y="35813"/>
                </a:lnTo>
                <a:lnTo>
                  <a:pt x="40512" y="40512"/>
                </a:lnTo>
                <a:lnTo>
                  <a:pt x="35940" y="45212"/>
                </a:lnTo>
                <a:lnTo>
                  <a:pt x="30225" y="47498"/>
                </a:lnTo>
                <a:lnTo>
                  <a:pt x="23749" y="47498"/>
                </a:lnTo>
                <a:lnTo>
                  <a:pt x="17271" y="47498"/>
                </a:lnTo>
                <a:lnTo>
                  <a:pt x="11684" y="45212"/>
                </a:lnTo>
                <a:lnTo>
                  <a:pt x="6984" y="40512"/>
                </a:lnTo>
                <a:lnTo>
                  <a:pt x="2286" y="35813"/>
                </a:lnTo>
                <a:lnTo>
                  <a:pt x="0" y="30225"/>
                </a:lnTo>
                <a:lnTo>
                  <a:pt x="0" y="23622"/>
                </a:lnTo>
                <a:lnTo>
                  <a:pt x="0" y="17145"/>
                </a:lnTo>
                <a:lnTo>
                  <a:pt x="2286" y="11557"/>
                </a:lnTo>
                <a:lnTo>
                  <a:pt x="6984" y="6858"/>
                </a:lnTo>
                <a:lnTo>
                  <a:pt x="11684" y="2286"/>
                </a:lnTo>
                <a:lnTo>
                  <a:pt x="17271" y="0"/>
                </a:lnTo>
                <a:lnTo>
                  <a:pt x="23749" y="0"/>
                </a:lnTo>
                <a:close/>
              </a:path>
            </a:pathLst>
          </a:custGeom>
          <a:ln w="3175">
            <a:solidFill>
              <a:srgbClr val="F7F7F7"/>
            </a:solidFill>
          </a:ln>
        </p:spPr>
        <p:txBody>
          <a:bodyPr wrap="square" lIns="0" tIns="0" rIns="0" bIns="0" rtlCol="0"/>
          <a:lstStyle/>
          <a:p>
            <a:endParaRPr smtClean="0">
              <a:solidFill>
                <a:prstClr val="black"/>
              </a:solidFill>
            </a:endParaRPr>
          </a:p>
        </p:txBody>
      </p:sp>
      <p:sp>
        <p:nvSpPr>
          <p:cNvPr id="13" name="object 13"/>
          <p:cNvSpPr/>
          <p:nvPr/>
        </p:nvSpPr>
        <p:spPr>
          <a:xfrm>
            <a:off x="1571244" y="2631439"/>
            <a:ext cx="2824099" cy="149479"/>
          </a:xfrm>
          <a:prstGeom prst="rect">
            <a:avLst/>
          </a:prstGeom>
          <a:blipFill>
            <a:blip r:embed="rId5" cstate="print"/>
            <a:stretch>
              <a:fillRect/>
            </a:stretch>
          </a:blipFill>
        </p:spPr>
        <p:txBody>
          <a:bodyPr wrap="square" lIns="0" tIns="0" rIns="0" bIns="0" rtlCol="0"/>
          <a:lstStyle/>
          <a:p>
            <a:endParaRPr smtClean="0">
              <a:solidFill>
                <a:prstClr val="black"/>
              </a:solidFill>
            </a:endParaRPr>
          </a:p>
        </p:txBody>
      </p:sp>
      <p:sp>
        <p:nvSpPr>
          <p:cNvPr id="14" name="object 14"/>
          <p:cNvSpPr/>
          <p:nvPr/>
        </p:nvSpPr>
        <p:spPr>
          <a:xfrm>
            <a:off x="1575942" y="2862072"/>
            <a:ext cx="3337052" cy="418973"/>
          </a:xfrm>
          <a:prstGeom prst="rect">
            <a:avLst/>
          </a:prstGeom>
          <a:blipFill>
            <a:blip r:embed="rId6" cstate="print"/>
            <a:stretch>
              <a:fillRect/>
            </a:stretch>
          </a:blipFill>
        </p:spPr>
        <p:txBody>
          <a:bodyPr wrap="square" lIns="0" tIns="0" rIns="0" bIns="0" rtlCol="0"/>
          <a:lstStyle/>
          <a:p>
            <a:endParaRPr smtClean="0">
              <a:solidFill>
                <a:prstClr val="black"/>
              </a:solidFill>
            </a:endParaRPr>
          </a:p>
        </p:txBody>
      </p:sp>
      <p:sp>
        <p:nvSpPr>
          <p:cNvPr id="15" name="object 15"/>
          <p:cNvSpPr/>
          <p:nvPr/>
        </p:nvSpPr>
        <p:spPr>
          <a:xfrm>
            <a:off x="4939410" y="2946242"/>
            <a:ext cx="51435" cy="12700"/>
          </a:xfrm>
          <a:custGeom>
            <a:avLst/>
            <a:gdLst/>
            <a:ahLst/>
            <a:cxnLst/>
            <a:rect l="l" t="t" r="r" b="b"/>
            <a:pathLst>
              <a:path w="51435" h="12700">
                <a:moveTo>
                  <a:pt x="0" y="12095"/>
                </a:moveTo>
                <a:lnTo>
                  <a:pt x="51193" y="12095"/>
                </a:lnTo>
                <a:lnTo>
                  <a:pt x="51193" y="0"/>
                </a:lnTo>
                <a:lnTo>
                  <a:pt x="0" y="0"/>
                </a:lnTo>
                <a:lnTo>
                  <a:pt x="0" y="12095"/>
                </a:lnTo>
                <a:close/>
              </a:path>
            </a:pathLst>
          </a:custGeom>
          <a:solidFill>
            <a:srgbClr val="F7F7F7"/>
          </a:solidFill>
        </p:spPr>
        <p:txBody>
          <a:bodyPr wrap="square" lIns="0" tIns="0" rIns="0" bIns="0" rtlCol="0"/>
          <a:lstStyle/>
          <a:p>
            <a:endParaRPr smtClean="0">
              <a:solidFill>
                <a:prstClr val="black"/>
              </a:solidFill>
            </a:endParaRPr>
          </a:p>
        </p:txBody>
      </p:sp>
      <p:sp>
        <p:nvSpPr>
          <p:cNvPr id="16" name="object 16"/>
          <p:cNvSpPr/>
          <p:nvPr/>
        </p:nvSpPr>
        <p:spPr>
          <a:xfrm>
            <a:off x="4939410" y="2946242"/>
            <a:ext cx="51435" cy="12700"/>
          </a:xfrm>
          <a:custGeom>
            <a:avLst/>
            <a:gdLst/>
            <a:ahLst/>
            <a:cxnLst/>
            <a:rect l="l" t="t" r="r" b="b"/>
            <a:pathLst>
              <a:path w="51435" h="12700">
                <a:moveTo>
                  <a:pt x="0" y="12095"/>
                </a:moveTo>
                <a:lnTo>
                  <a:pt x="51193" y="12095"/>
                </a:lnTo>
                <a:lnTo>
                  <a:pt x="51193" y="0"/>
                </a:lnTo>
                <a:lnTo>
                  <a:pt x="0" y="0"/>
                </a:lnTo>
                <a:lnTo>
                  <a:pt x="0" y="12095"/>
                </a:lnTo>
                <a:close/>
              </a:path>
            </a:pathLst>
          </a:custGeom>
          <a:ln w="3175">
            <a:solidFill>
              <a:srgbClr val="F7F7F7"/>
            </a:solidFill>
          </a:ln>
        </p:spPr>
        <p:txBody>
          <a:bodyPr wrap="square" lIns="0" tIns="0" rIns="0" bIns="0" rtlCol="0"/>
          <a:lstStyle/>
          <a:p>
            <a:endParaRPr smtClean="0">
              <a:solidFill>
                <a:prstClr val="black"/>
              </a:solidFill>
            </a:endParaRPr>
          </a:p>
        </p:txBody>
      </p:sp>
      <p:sp>
        <p:nvSpPr>
          <p:cNvPr id="17" name="object 17"/>
          <p:cNvSpPr/>
          <p:nvPr/>
        </p:nvSpPr>
        <p:spPr>
          <a:xfrm>
            <a:off x="1348613" y="3600577"/>
            <a:ext cx="47625" cy="47625"/>
          </a:xfrm>
          <a:custGeom>
            <a:avLst/>
            <a:gdLst/>
            <a:ahLst/>
            <a:cxnLst/>
            <a:rect l="l" t="t" r="r" b="b"/>
            <a:pathLst>
              <a:path w="47625" h="47625">
                <a:moveTo>
                  <a:pt x="30225" y="0"/>
                </a:moveTo>
                <a:lnTo>
                  <a:pt x="17271" y="0"/>
                </a:lnTo>
                <a:lnTo>
                  <a:pt x="11684" y="2286"/>
                </a:lnTo>
                <a:lnTo>
                  <a:pt x="6984" y="6858"/>
                </a:lnTo>
                <a:lnTo>
                  <a:pt x="2286" y="11556"/>
                </a:lnTo>
                <a:lnTo>
                  <a:pt x="0" y="17145"/>
                </a:lnTo>
                <a:lnTo>
                  <a:pt x="0" y="30225"/>
                </a:lnTo>
                <a:lnTo>
                  <a:pt x="2286" y="35814"/>
                </a:lnTo>
                <a:lnTo>
                  <a:pt x="11684" y="45212"/>
                </a:lnTo>
                <a:lnTo>
                  <a:pt x="17271" y="47498"/>
                </a:lnTo>
                <a:lnTo>
                  <a:pt x="30225" y="47498"/>
                </a:lnTo>
                <a:lnTo>
                  <a:pt x="35940" y="45212"/>
                </a:lnTo>
                <a:lnTo>
                  <a:pt x="40512" y="40512"/>
                </a:lnTo>
                <a:lnTo>
                  <a:pt x="45212" y="35814"/>
                </a:lnTo>
                <a:lnTo>
                  <a:pt x="47498" y="30225"/>
                </a:lnTo>
                <a:lnTo>
                  <a:pt x="47498" y="17145"/>
                </a:lnTo>
                <a:lnTo>
                  <a:pt x="45212" y="11556"/>
                </a:lnTo>
                <a:lnTo>
                  <a:pt x="35940" y="2286"/>
                </a:lnTo>
                <a:lnTo>
                  <a:pt x="30225" y="0"/>
                </a:lnTo>
                <a:close/>
              </a:path>
            </a:pathLst>
          </a:custGeom>
          <a:solidFill>
            <a:srgbClr val="F7F7F7"/>
          </a:solidFill>
        </p:spPr>
        <p:txBody>
          <a:bodyPr wrap="square" lIns="0" tIns="0" rIns="0" bIns="0" rtlCol="0"/>
          <a:lstStyle/>
          <a:p>
            <a:endParaRPr smtClean="0">
              <a:solidFill>
                <a:prstClr val="black"/>
              </a:solidFill>
            </a:endParaRPr>
          </a:p>
        </p:txBody>
      </p:sp>
      <p:sp>
        <p:nvSpPr>
          <p:cNvPr id="18" name="object 18"/>
          <p:cNvSpPr/>
          <p:nvPr/>
        </p:nvSpPr>
        <p:spPr>
          <a:xfrm>
            <a:off x="1348613" y="3600577"/>
            <a:ext cx="47625" cy="47625"/>
          </a:xfrm>
          <a:custGeom>
            <a:avLst/>
            <a:gdLst/>
            <a:ahLst/>
            <a:cxnLst/>
            <a:rect l="l" t="t" r="r" b="b"/>
            <a:pathLst>
              <a:path w="47625" h="47625">
                <a:moveTo>
                  <a:pt x="23749" y="0"/>
                </a:moveTo>
                <a:lnTo>
                  <a:pt x="30225" y="0"/>
                </a:lnTo>
                <a:lnTo>
                  <a:pt x="35940" y="2286"/>
                </a:lnTo>
                <a:lnTo>
                  <a:pt x="40512" y="6858"/>
                </a:lnTo>
                <a:lnTo>
                  <a:pt x="45212" y="11556"/>
                </a:lnTo>
                <a:lnTo>
                  <a:pt x="47498" y="17145"/>
                </a:lnTo>
                <a:lnTo>
                  <a:pt x="47498" y="23622"/>
                </a:lnTo>
                <a:lnTo>
                  <a:pt x="47498" y="30225"/>
                </a:lnTo>
                <a:lnTo>
                  <a:pt x="45212" y="35814"/>
                </a:lnTo>
                <a:lnTo>
                  <a:pt x="40512" y="40512"/>
                </a:lnTo>
                <a:lnTo>
                  <a:pt x="35940" y="45212"/>
                </a:lnTo>
                <a:lnTo>
                  <a:pt x="30225" y="47498"/>
                </a:lnTo>
                <a:lnTo>
                  <a:pt x="23749" y="47498"/>
                </a:lnTo>
                <a:lnTo>
                  <a:pt x="17271" y="47498"/>
                </a:lnTo>
                <a:lnTo>
                  <a:pt x="11684" y="45212"/>
                </a:lnTo>
                <a:lnTo>
                  <a:pt x="6984" y="40512"/>
                </a:lnTo>
                <a:lnTo>
                  <a:pt x="2286" y="35814"/>
                </a:lnTo>
                <a:lnTo>
                  <a:pt x="0" y="30225"/>
                </a:lnTo>
                <a:lnTo>
                  <a:pt x="0" y="23622"/>
                </a:lnTo>
                <a:lnTo>
                  <a:pt x="0" y="17145"/>
                </a:lnTo>
                <a:lnTo>
                  <a:pt x="2286" y="11556"/>
                </a:lnTo>
                <a:lnTo>
                  <a:pt x="6984" y="6858"/>
                </a:lnTo>
                <a:lnTo>
                  <a:pt x="11684" y="2286"/>
                </a:lnTo>
                <a:lnTo>
                  <a:pt x="17271" y="0"/>
                </a:lnTo>
                <a:lnTo>
                  <a:pt x="23749" y="0"/>
                </a:lnTo>
                <a:close/>
              </a:path>
            </a:pathLst>
          </a:custGeom>
          <a:ln w="3175">
            <a:solidFill>
              <a:srgbClr val="F7F7F7"/>
            </a:solidFill>
          </a:ln>
        </p:spPr>
        <p:txBody>
          <a:bodyPr wrap="square" lIns="0" tIns="0" rIns="0" bIns="0" rtlCol="0"/>
          <a:lstStyle/>
          <a:p>
            <a:endParaRPr smtClean="0">
              <a:solidFill>
                <a:prstClr val="black"/>
              </a:solidFill>
            </a:endParaRPr>
          </a:p>
        </p:txBody>
      </p:sp>
      <p:sp>
        <p:nvSpPr>
          <p:cNvPr id="19" name="object 19"/>
          <p:cNvSpPr/>
          <p:nvPr/>
        </p:nvSpPr>
        <p:spPr>
          <a:xfrm>
            <a:off x="1571244" y="3545840"/>
            <a:ext cx="3330067" cy="648589"/>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20" name="object 20"/>
          <p:cNvSpPr/>
          <p:nvPr/>
        </p:nvSpPr>
        <p:spPr>
          <a:xfrm>
            <a:off x="1348613" y="4514977"/>
            <a:ext cx="47625" cy="47625"/>
          </a:xfrm>
          <a:custGeom>
            <a:avLst/>
            <a:gdLst/>
            <a:ahLst/>
            <a:cxnLst/>
            <a:rect l="l" t="t" r="r" b="b"/>
            <a:pathLst>
              <a:path w="47625" h="47625">
                <a:moveTo>
                  <a:pt x="30225" y="0"/>
                </a:moveTo>
                <a:lnTo>
                  <a:pt x="17271" y="0"/>
                </a:lnTo>
                <a:lnTo>
                  <a:pt x="11684" y="2286"/>
                </a:lnTo>
                <a:lnTo>
                  <a:pt x="6984" y="6858"/>
                </a:lnTo>
                <a:lnTo>
                  <a:pt x="2286" y="11556"/>
                </a:lnTo>
                <a:lnTo>
                  <a:pt x="0" y="17145"/>
                </a:lnTo>
                <a:lnTo>
                  <a:pt x="0" y="30225"/>
                </a:lnTo>
                <a:lnTo>
                  <a:pt x="2286" y="35814"/>
                </a:lnTo>
                <a:lnTo>
                  <a:pt x="11684" y="45212"/>
                </a:lnTo>
                <a:lnTo>
                  <a:pt x="17271" y="47498"/>
                </a:lnTo>
                <a:lnTo>
                  <a:pt x="30225" y="47498"/>
                </a:lnTo>
                <a:lnTo>
                  <a:pt x="35940" y="45212"/>
                </a:lnTo>
                <a:lnTo>
                  <a:pt x="40512" y="40512"/>
                </a:lnTo>
                <a:lnTo>
                  <a:pt x="45212" y="35814"/>
                </a:lnTo>
                <a:lnTo>
                  <a:pt x="47498" y="30225"/>
                </a:lnTo>
                <a:lnTo>
                  <a:pt x="47498" y="17145"/>
                </a:lnTo>
                <a:lnTo>
                  <a:pt x="45212" y="11556"/>
                </a:lnTo>
                <a:lnTo>
                  <a:pt x="35940" y="2286"/>
                </a:lnTo>
                <a:lnTo>
                  <a:pt x="30225" y="0"/>
                </a:lnTo>
                <a:close/>
              </a:path>
            </a:pathLst>
          </a:custGeom>
          <a:solidFill>
            <a:srgbClr val="F7F7F7"/>
          </a:solidFill>
        </p:spPr>
        <p:txBody>
          <a:bodyPr wrap="square" lIns="0" tIns="0" rIns="0" bIns="0" rtlCol="0"/>
          <a:lstStyle/>
          <a:p>
            <a:endParaRPr smtClean="0">
              <a:solidFill>
                <a:prstClr val="black"/>
              </a:solidFill>
            </a:endParaRPr>
          </a:p>
        </p:txBody>
      </p:sp>
      <p:sp>
        <p:nvSpPr>
          <p:cNvPr id="21" name="object 21"/>
          <p:cNvSpPr/>
          <p:nvPr/>
        </p:nvSpPr>
        <p:spPr>
          <a:xfrm>
            <a:off x="1348613" y="4514977"/>
            <a:ext cx="47625" cy="47625"/>
          </a:xfrm>
          <a:custGeom>
            <a:avLst/>
            <a:gdLst/>
            <a:ahLst/>
            <a:cxnLst/>
            <a:rect l="l" t="t" r="r" b="b"/>
            <a:pathLst>
              <a:path w="47625" h="47625">
                <a:moveTo>
                  <a:pt x="23749" y="0"/>
                </a:moveTo>
                <a:lnTo>
                  <a:pt x="30225" y="0"/>
                </a:lnTo>
                <a:lnTo>
                  <a:pt x="35940" y="2286"/>
                </a:lnTo>
                <a:lnTo>
                  <a:pt x="40512" y="6858"/>
                </a:lnTo>
                <a:lnTo>
                  <a:pt x="45212" y="11556"/>
                </a:lnTo>
                <a:lnTo>
                  <a:pt x="47498" y="17145"/>
                </a:lnTo>
                <a:lnTo>
                  <a:pt x="47498" y="23622"/>
                </a:lnTo>
                <a:lnTo>
                  <a:pt x="47498" y="30225"/>
                </a:lnTo>
                <a:lnTo>
                  <a:pt x="45212" y="35814"/>
                </a:lnTo>
                <a:lnTo>
                  <a:pt x="40512" y="40512"/>
                </a:lnTo>
                <a:lnTo>
                  <a:pt x="35940" y="45212"/>
                </a:lnTo>
                <a:lnTo>
                  <a:pt x="30225" y="47498"/>
                </a:lnTo>
                <a:lnTo>
                  <a:pt x="23749" y="47498"/>
                </a:lnTo>
                <a:lnTo>
                  <a:pt x="17271" y="47498"/>
                </a:lnTo>
                <a:lnTo>
                  <a:pt x="11684" y="45212"/>
                </a:lnTo>
                <a:lnTo>
                  <a:pt x="6984" y="40512"/>
                </a:lnTo>
                <a:lnTo>
                  <a:pt x="2286" y="35814"/>
                </a:lnTo>
                <a:lnTo>
                  <a:pt x="0" y="30225"/>
                </a:lnTo>
                <a:lnTo>
                  <a:pt x="0" y="23622"/>
                </a:lnTo>
                <a:lnTo>
                  <a:pt x="0" y="17145"/>
                </a:lnTo>
                <a:lnTo>
                  <a:pt x="2286" y="11556"/>
                </a:lnTo>
                <a:lnTo>
                  <a:pt x="6984" y="6858"/>
                </a:lnTo>
                <a:lnTo>
                  <a:pt x="11684" y="2286"/>
                </a:lnTo>
                <a:lnTo>
                  <a:pt x="17271" y="0"/>
                </a:lnTo>
                <a:lnTo>
                  <a:pt x="23749" y="0"/>
                </a:lnTo>
                <a:close/>
              </a:path>
            </a:pathLst>
          </a:custGeom>
          <a:ln w="3175">
            <a:solidFill>
              <a:srgbClr val="F7F7F7"/>
            </a:solidFill>
          </a:ln>
        </p:spPr>
        <p:txBody>
          <a:bodyPr wrap="square" lIns="0" tIns="0" rIns="0" bIns="0" rtlCol="0"/>
          <a:lstStyle/>
          <a:p>
            <a:endParaRPr smtClean="0">
              <a:solidFill>
                <a:prstClr val="black"/>
              </a:solidFill>
            </a:endParaRPr>
          </a:p>
        </p:txBody>
      </p:sp>
      <p:sp>
        <p:nvSpPr>
          <p:cNvPr id="22" name="object 22"/>
          <p:cNvSpPr/>
          <p:nvPr/>
        </p:nvSpPr>
        <p:spPr>
          <a:xfrm>
            <a:off x="1580007" y="4462271"/>
            <a:ext cx="2573528" cy="190373"/>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3" name="object 23"/>
          <p:cNvSpPr/>
          <p:nvPr/>
        </p:nvSpPr>
        <p:spPr>
          <a:xfrm>
            <a:off x="1348613" y="4972177"/>
            <a:ext cx="47625" cy="47625"/>
          </a:xfrm>
          <a:custGeom>
            <a:avLst/>
            <a:gdLst/>
            <a:ahLst/>
            <a:cxnLst/>
            <a:rect l="l" t="t" r="r" b="b"/>
            <a:pathLst>
              <a:path w="47625" h="47625">
                <a:moveTo>
                  <a:pt x="30225" y="0"/>
                </a:moveTo>
                <a:lnTo>
                  <a:pt x="17271" y="0"/>
                </a:lnTo>
                <a:lnTo>
                  <a:pt x="11684" y="2286"/>
                </a:lnTo>
                <a:lnTo>
                  <a:pt x="6984" y="6858"/>
                </a:lnTo>
                <a:lnTo>
                  <a:pt x="2286" y="11556"/>
                </a:lnTo>
                <a:lnTo>
                  <a:pt x="0" y="17145"/>
                </a:lnTo>
                <a:lnTo>
                  <a:pt x="0" y="30225"/>
                </a:lnTo>
                <a:lnTo>
                  <a:pt x="2286" y="35814"/>
                </a:lnTo>
                <a:lnTo>
                  <a:pt x="11684" y="45212"/>
                </a:lnTo>
                <a:lnTo>
                  <a:pt x="17271" y="47498"/>
                </a:lnTo>
                <a:lnTo>
                  <a:pt x="30225" y="47498"/>
                </a:lnTo>
                <a:lnTo>
                  <a:pt x="35940" y="45212"/>
                </a:lnTo>
                <a:lnTo>
                  <a:pt x="40512" y="40512"/>
                </a:lnTo>
                <a:lnTo>
                  <a:pt x="45212" y="35814"/>
                </a:lnTo>
                <a:lnTo>
                  <a:pt x="47498" y="30225"/>
                </a:lnTo>
                <a:lnTo>
                  <a:pt x="47498" y="17145"/>
                </a:lnTo>
                <a:lnTo>
                  <a:pt x="45212" y="11556"/>
                </a:lnTo>
                <a:lnTo>
                  <a:pt x="35940" y="2286"/>
                </a:lnTo>
                <a:lnTo>
                  <a:pt x="30225" y="0"/>
                </a:lnTo>
                <a:close/>
              </a:path>
            </a:pathLst>
          </a:custGeom>
          <a:solidFill>
            <a:srgbClr val="F7F7F7"/>
          </a:solidFill>
        </p:spPr>
        <p:txBody>
          <a:bodyPr wrap="square" lIns="0" tIns="0" rIns="0" bIns="0" rtlCol="0"/>
          <a:lstStyle/>
          <a:p>
            <a:endParaRPr smtClean="0">
              <a:solidFill>
                <a:prstClr val="black"/>
              </a:solidFill>
            </a:endParaRPr>
          </a:p>
        </p:txBody>
      </p:sp>
      <p:sp>
        <p:nvSpPr>
          <p:cNvPr id="24" name="object 24"/>
          <p:cNvSpPr/>
          <p:nvPr/>
        </p:nvSpPr>
        <p:spPr>
          <a:xfrm>
            <a:off x="1348613" y="4972177"/>
            <a:ext cx="47625" cy="47625"/>
          </a:xfrm>
          <a:custGeom>
            <a:avLst/>
            <a:gdLst/>
            <a:ahLst/>
            <a:cxnLst/>
            <a:rect l="l" t="t" r="r" b="b"/>
            <a:pathLst>
              <a:path w="47625" h="47625">
                <a:moveTo>
                  <a:pt x="23749" y="0"/>
                </a:moveTo>
                <a:lnTo>
                  <a:pt x="30225" y="0"/>
                </a:lnTo>
                <a:lnTo>
                  <a:pt x="35940" y="2286"/>
                </a:lnTo>
                <a:lnTo>
                  <a:pt x="40512" y="6858"/>
                </a:lnTo>
                <a:lnTo>
                  <a:pt x="45212" y="11556"/>
                </a:lnTo>
                <a:lnTo>
                  <a:pt x="47498" y="17145"/>
                </a:lnTo>
                <a:lnTo>
                  <a:pt x="47498" y="23622"/>
                </a:lnTo>
                <a:lnTo>
                  <a:pt x="47498" y="30225"/>
                </a:lnTo>
                <a:lnTo>
                  <a:pt x="45212" y="35814"/>
                </a:lnTo>
                <a:lnTo>
                  <a:pt x="40512" y="40512"/>
                </a:lnTo>
                <a:lnTo>
                  <a:pt x="35940" y="45212"/>
                </a:lnTo>
                <a:lnTo>
                  <a:pt x="30225" y="47498"/>
                </a:lnTo>
                <a:lnTo>
                  <a:pt x="23749" y="47498"/>
                </a:lnTo>
                <a:lnTo>
                  <a:pt x="17271" y="47498"/>
                </a:lnTo>
                <a:lnTo>
                  <a:pt x="11684" y="45212"/>
                </a:lnTo>
                <a:lnTo>
                  <a:pt x="6984" y="40512"/>
                </a:lnTo>
                <a:lnTo>
                  <a:pt x="2286" y="35814"/>
                </a:lnTo>
                <a:lnTo>
                  <a:pt x="0" y="30225"/>
                </a:lnTo>
                <a:lnTo>
                  <a:pt x="0" y="23622"/>
                </a:lnTo>
                <a:lnTo>
                  <a:pt x="0" y="17145"/>
                </a:lnTo>
                <a:lnTo>
                  <a:pt x="2286" y="11556"/>
                </a:lnTo>
                <a:lnTo>
                  <a:pt x="6984" y="6858"/>
                </a:lnTo>
                <a:lnTo>
                  <a:pt x="11684" y="2286"/>
                </a:lnTo>
                <a:lnTo>
                  <a:pt x="17271" y="0"/>
                </a:lnTo>
                <a:lnTo>
                  <a:pt x="23749" y="0"/>
                </a:lnTo>
                <a:close/>
              </a:path>
            </a:pathLst>
          </a:custGeom>
          <a:ln w="3175">
            <a:solidFill>
              <a:srgbClr val="F7F7F7"/>
            </a:solidFill>
          </a:ln>
        </p:spPr>
        <p:txBody>
          <a:bodyPr wrap="square" lIns="0" tIns="0" rIns="0" bIns="0" rtlCol="0"/>
          <a:lstStyle/>
          <a:p>
            <a:endParaRPr smtClean="0">
              <a:solidFill>
                <a:prstClr val="black"/>
              </a:solidFill>
            </a:endParaRPr>
          </a:p>
        </p:txBody>
      </p:sp>
      <p:sp>
        <p:nvSpPr>
          <p:cNvPr id="25" name="object 25"/>
          <p:cNvSpPr/>
          <p:nvPr/>
        </p:nvSpPr>
        <p:spPr>
          <a:xfrm>
            <a:off x="1566417" y="4919471"/>
            <a:ext cx="3489452" cy="646557"/>
          </a:xfrm>
          <a:prstGeom prst="rect">
            <a:avLst/>
          </a:prstGeom>
          <a:blipFill>
            <a:blip r:embed="rId9" cstate="print"/>
            <a:stretch>
              <a:fillRect/>
            </a:stretch>
          </a:blipFill>
        </p:spPr>
        <p:txBody>
          <a:bodyPr wrap="square" lIns="0" tIns="0" rIns="0" bIns="0" rtlCol="0"/>
          <a:lstStyle/>
          <a:p>
            <a:endParaRPr smtClean="0">
              <a:solidFill>
                <a:prstClr val="black"/>
              </a:solidFill>
            </a:endParaRPr>
          </a:p>
        </p:txBody>
      </p:sp>
      <p:sp>
        <p:nvSpPr>
          <p:cNvPr id="26" name="object 26"/>
          <p:cNvSpPr/>
          <p:nvPr/>
        </p:nvSpPr>
        <p:spPr>
          <a:xfrm>
            <a:off x="1348613" y="5886526"/>
            <a:ext cx="47625" cy="47625"/>
          </a:xfrm>
          <a:custGeom>
            <a:avLst/>
            <a:gdLst/>
            <a:ahLst/>
            <a:cxnLst/>
            <a:rect l="l" t="t" r="r" b="b"/>
            <a:pathLst>
              <a:path w="47625" h="47625">
                <a:moveTo>
                  <a:pt x="30225" y="0"/>
                </a:moveTo>
                <a:lnTo>
                  <a:pt x="17271" y="0"/>
                </a:lnTo>
                <a:lnTo>
                  <a:pt x="11684" y="2311"/>
                </a:lnTo>
                <a:lnTo>
                  <a:pt x="2286" y="11557"/>
                </a:lnTo>
                <a:lnTo>
                  <a:pt x="0" y="17157"/>
                </a:lnTo>
                <a:lnTo>
                  <a:pt x="0" y="30276"/>
                </a:lnTo>
                <a:lnTo>
                  <a:pt x="2286" y="35890"/>
                </a:lnTo>
                <a:lnTo>
                  <a:pt x="11684" y="45212"/>
                </a:lnTo>
                <a:lnTo>
                  <a:pt x="17271" y="47536"/>
                </a:lnTo>
                <a:lnTo>
                  <a:pt x="30225" y="47536"/>
                </a:lnTo>
                <a:lnTo>
                  <a:pt x="35940" y="45212"/>
                </a:lnTo>
                <a:lnTo>
                  <a:pt x="40512" y="40551"/>
                </a:lnTo>
                <a:lnTo>
                  <a:pt x="45212" y="35890"/>
                </a:lnTo>
                <a:lnTo>
                  <a:pt x="47498" y="30276"/>
                </a:lnTo>
                <a:lnTo>
                  <a:pt x="47498" y="17157"/>
                </a:lnTo>
                <a:lnTo>
                  <a:pt x="45212" y="11557"/>
                </a:lnTo>
                <a:lnTo>
                  <a:pt x="40512" y="6934"/>
                </a:lnTo>
                <a:lnTo>
                  <a:pt x="35940" y="2311"/>
                </a:lnTo>
                <a:lnTo>
                  <a:pt x="30225" y="0"/>
                </a:lnTo>
                <a:close/>
              </a:path>
            </a:pathLst>
          </a:custGeom>
          <a:solidFill>
            <a:srgbClr val="F7F7F7"/>
          </a:solidFill>
        </p:spPr>
        <p:txBody>
          <a:bodyPr wrap="square" lIns="0" tIns="0" rIns="0" bIns="0" rtlCol="0"/>
          <a:lstStyle/>
          <a:p>
            <a:endParaRPr smtClean="0">
              <a:solidFill>
                <a:prstClr val="black"/>
              </a:solidFill>
            </a:endParaRPr>
          </a:p>
        </p:txBody>
      </p:sp>
      <p:sp>
        <p:nvSpPr>
          <p:cNvPr id="27" name="object 27"/>
          <p:cNvSpPr/>
          <p:nvPr/>
        </p:nvSpPr>
        <p:spPr>
          <a:xfrm>
            <a:off x="1348613" y="5886526"/>
            <a:ext cx="47625" cy="47625"/>
          </a:xfrm>
          <a:custGeom>
            <a:avLst/>
            <a:gdLst/>
            <a:ahLst/>
            <a:cxnLst/>
            <a:rect l="l" t="t" r="r" b="b"/>
            <a:pathLst>
              <a:path w="47625" h="47625">
                <a:moveTo>
                  <a:pt x="23749" y="0"/>
                </a:moveTo>
                <a:lnTo>
                  <a:pt x="30225" y="0"/>
                </a:lnTo>
                <a:lnTo>
                  <a:pt x="35940" y="2311"/>
                </a:lnTo>
                <a:lnTo>
                  <a:pt x="40512" y="6934"/>
                </a:lnTo>
                <a:lnTo>
                  <a:pt x="45212" y="11557"/>
                </a:lnTo>
                <a:lnTo>
                  <a:pt x="47498" y="17157"/>
                </a:lnTo>
                <a:lnTo>
                  <a:pt x="47498" y="23723"/>
                </a:lnTo>
                <a:lnTo>
                  <a:pt x="47498" y="30276"/>
                </a:lnTo>
                <a:lnTo>
                  <a:pt x="45212" y="35890"/>
                </a:lnTo>
                <a:lnTo>
                  <a:pt x="40512" y="40551"/>
                </a:lnTo>
                <a:lnTo>
                  <a:pt x="35940" y="45212"/>
                </a:lnTo>
                <a:lnTo>
                  <a:pt x="30225" y="47536"/>
                </a:lnTo>
                <a:lnTo>
                  <a:pt x="23749" y="47536"/>
                </a:lnTo>
                <a:lnTo>
                  <a:pt x="17271" y="47536"/>
                </a:lnTo>
                <a:lnTo>
                  <a:pt x="11684" y="45212"/>
                </a:lnTo>
                <a:lnTo>
                  <a:pt x="6984" y="40551"/>
                </a:lnTo>
                <a:lnTo>
                  <a:pt x="2286" y="35890"/>
                </a:lnTo>
                <a:lnTo>
                  <a:pt x="0" y="30276"/>
                </a:lnTo>
                <a:lnTo>
                  <a:pt x="0" y="23723"/>
                </a:lnTo>
                <a:lnTo>
                  <a:pt x="0" y="17157"/>
                </a:lnTo>
                <a:lnTo>
                  <a:pt x="2286" y="11557"/>
                </a:lnTo>
                <a:lnTo>
                  <a:pt x="6984" y="6934"/>
                </a:lnTo>
                <a:lnTo>
                  <a:pt x="11684" y="2311"/>
                </a:lnTo>
                <a:lnTo>
                  <a:pt x="17271" y="0"/>
                </a:lnTo>
                <a:lnTo>
                  <a:pt x="23749" y="0"/>
                </a:lnTo>
                <a:close/>
              </a:path>
            </a:pathLst>
          </a:custGeom>
          <a:ln w="3175">
            <a:solidFill>
              <a:srgbClr val="F7F7F7"/>
            </a:solidFill>
          </a:ln>
        </p:spPr>
        <p:txBody>
          <a:bodyPr wrap="square" lIns="0" tIns="0" rIns="0" bIns="0" rtlCol="0"/>
          <a:lstStyle/>
          <a:p>
            <a:endParaRPr smtClean="0">
              <a:solidFill>
                <a:prstClr val="black"/>
              </a:solidFill>
            </a:endParaRPr>
          </a:p>
        </p:txBody>
      </p:sp>
      <p:sp>
        <p:nvSpPr>
          <p:cNvPr id="28" name="object 28"/>
          <p:cNvSpPr/>
          <p:nvPr/>
        </p:nvSpPr>
        <p:spPr>
          <a:xfrm>
            <a:off x="1581530" y="5843117"/>
            <a:ext cx="429259" cy="137160"/>
          </a:xfrm>
          <a:custGeom>
            <a:avLst/>
            <a:gdLst/>
            <a:ahLst/>
            <a:cxnLst/>
            <a:rect l="l" t="t" r="r" b="b"/>
            <a:pathLst>
              <a:path w="429260" h="137160">
                <a:moveTo>
                  <a:pt x="389255" y="36182"/>
                </a:moveTo>
                <a:lnTo>
                  <a:pt x="352111" y="57868"/>
                </a:lnTo>
                <a:lnTo>
                  <a:pt x="344931" y="86817"/>
                </a:lnTo>
                <a:lnTo>
                  <a:pt x="345668" y="98011"/>
                </a:lnTo>
                <a:lnTo>
                  <a:pt x="370427" y="133429"/>
                </a:lnTo>
                <a:lnTo>
                  <a:pt x="388619" y="136702"/>
                </a:lnTo>
                <a:lnTo>
                  <a:pt x="398500" y="136128"/>
                </a:lnTo>
                <a:lnTo>
                  <a:pt x="407368" y="134405"/>
                </a:lnTo>
                <a:lnTo>
                  <a:pt x="415212" y="131532"/>
                </a:lnTo>
                <a:lnTo>
                  <a:pt x="422020" y="127508"/>
                </a:lnTo>
                <a:lnTo>
                  <a:pt x="422020" y="123761"/>
                </a:lnTo>
                <a:lnTo>
                  <a:pt x="382650" y="123761"/>
                </a:lnTo>
                <a:lnTo>
                  <a:pt x="375031" y="120853"/>
                </a:lnTo>
                <a:lnTo>
                  <a:pt x="360933" y="90284"/>
                </a:lnTo>
                <a:lnTo>
                  <a:pt x="428751" y="90284"/>
                </a:lnTo>
                <a:lnTo>
                  <a:pt x="428751" y="82219"/>
                </a:lnTo>
                <a:lnTo>
                  <a:pt x="428439" y="77254"/>
                </a:lnTo>
                <a:lnTo>
                  <a:pt x="361061" y="77254"/>
                </a:lnTo>
                <a:lnTo>
                  <a:pt x="362331" y="68872"/>
                </a:lnTo>
                <a:lnTo>
                  <a:pt x="365379" y="62090"/>
                </a:lnTo>
                <a:lnTo>
                  <a:pt x="375538" y="51714"/>
                </a:lnTo>
                <a:lnTo>
                  <a:pt x="381762" y="49123"/>
                </a:lnTo>
                <a:lnTo>
                  <a:pt x="418850" y="49123"/>
                </a:lnTo>
                <a:lnTo>
                  <a:pt x="418338" y="48374"/>
                </a:lnTo>
                <a:lnTo>
                  <a:pt x="412668" y="43040"/>
                </a:lnTo>
                <a:lnTo>
                  <a:pt x="405939" y="39230"/>
                </a:lnTo>
                <a:lnTo>
                  <a:pt x="398139" y="36944"/>
                </a:lnTo>
                <a:lnTo>
                  <a:pt x="389255" y="36182"/>
                </a:lnTo>
                <a:close/>
              </a:path>
              <a:path w="429260" h="137160">
                <a:moveTo>
                  <a:pt x="422020" y="113068"/>
                </a:moveTo>
                <a:lnTo>
                  <a:pt x="415089" y="117744"/>
                </a:lnTo>
                <a:lnTo>
                  <a:pt x="407812" y="121086"/>
                </a:lnTo>
                <a:lnTo>
                  <a:pt x="400178" y="123092"/>
                </a:lnTo>
                <a:lnTo>
                  <a:pt x="392175" y="123761"/>
                </a:lnTo>
                <a:lnTo>
                  <a:pt x="422020" y="123761"/>
                </a:lnTo>
                <a:lnTo>
                  <a:pt x="422020" y="113068"/>
                </a:lnTo>
                <a:close/>
              </a:path>
              <a:path w="429260" h="137160">
                <a:moveTo>
                  <a:pt x="418850" y="49123"/>
                </a:moveTo>
                <a:lnTo>
                  <a:pt x="396494" y="49123"/>
                </a:lnTo>
                <a:lnTo>
                  <a:pt x="402336" y="51600"/>
                </a:lnTo>
                <a:lnTo>
                  <a:pt x="410718" y="61468"/>
                </a:lnTo>
                <a:lnTo>
                  <a:pt x="412876" y="68376"/>
                </a:lnTo>
                <a:lnTo>
                  <a:pt x="413004" y="77254"/>
                </a:lnTo>
                <a:lnTo>
                  <a:pt x="428439" y="77254"/>
                </a:lnTo>
                <a:lnTo>
                  <a:pt x="428107" y="71982"/>
                </a:lnTo>
                <a:lnTo>
                  <a:pt x="426164" y="62930"/>
                </a:lnTo>
                <a:lnTo>
                  <a:pt x="422911" y="55061"/>
                </a:lnTo>
                <a:lnTo>
                  <a:pt x="418850" y="49123"/>
                </a:lnTo>
                <a:close/>
              </a:path>
              <a:path w="429260" h="137160">
                <a:moveTo>
                  <a:pt x="214121" y="36182"/>
                </a:moveTo>
                <a:lnTo>
                  <a:pt x="178307" y="49784"/>
                </a:lnTo>
                <a:lnTo>
                  <a:pt x="165100" y="87566"/>
                </a:lnTo>
                <a:lnTo>
                  <a:pt x="165905" y="98132"/>
                </a:lnTo>
                <a:lnTo>
                  <a:pt x="192674" y="133338"/>
                </a:lnTo>
                <a:lnTo>
                  <a:pt x="211836" y="136702"/>
                </a:lnTo>
                <a:lnTo>
                  <a:pt x="222220" y="135838"/>
                </a:lnTo>
                <a:lnTo>
                  <a:pt x="231473" y="133245"/>
                </a:lnTo>
                <a:lnTo>
                  <a:pt x="239607" y="128923"/>
                </a:lnTo>
                <a:lnTo>
                  <a:pt x="245601" y="123761"/>
                </a:lnTo>
                <a:lnTo>
                  <a:pt x="203200" y="123761"/>
                </a:lnTo>
                <a:lnTo>
                  <a:pt x="195452" y="120472"/>
                </a:lnTo>
                <a:lnTo>
                  <a:pt x="180885" y="87566"/>
                </a:lnTo>
                <a:lnTo>
                  <a:pt x="180909" y="86067"/>
                </a:lnTo>
                <a:lnTo>
                  <a:pt x="199707" y="51646"/>
                </a:lnTo>
                <a:lnTo>
                  <a:pt x="212979" y="49123"/>
                </a:lnTo>
                <a:lnTo>
                  <a:pt x="247327" y="49123"/>
                </a:lnTo>
                <a:lnTo>
                  <a:pt x="240982" y="43618"/>
                </a:lnTo>
                <a:lnTo>
                  <a:pt x="233172" y="39487"/>
                </a:lnTo>
                <a:lnTo>
                  <a:pt x="224218" y="37008"/>
                </a:lnTo>
                <a:lnTo>
                  <a:pt x="214121" y="36182"/>
                </a:lnTo>
                <a:close/>
              </a:path>
              <a:path w="429260" h="137160">
                <a:moveTo>
                  <a:pt x="247327" y="49123"/>
                </a:moveTo>
                <a:lnTo>
                  <a:pt x="222885" y="49123"/>
                </a:lnTo>
                <a:lnTo>
                  <a:pt x="230505" y="52374"/>
                </a:lnTo>
                <a:lnTo>
                  <a:pt x="235838" y="58877"/>
                </a:lnTo>
                <a:lnTo>
                  <a:pt x="239359" y="64268"/>
                </a:lnTo>
                <a:lnTo>
                  <a:pt x="241903" y="70689"/>
                </a:lnTo>
                <a:lnTo>
                  <a:pt x="243447" y="78142"/>
                </a:lnTo>
                <a:lnTo>
                  <a:pt x="243932" y="86067"/>
                </a:lnTo>
                <a:lnTo>
                  <a:pt x="243908" y="87566"/>
                </a:lnTo>
                <a:lnTo>
                  <a:pt x="222885" y="123761"/>
                </a:lnTo>
                <a:lnTo>
                  <a:pt x="245601" y="123761"/>
                </a:lnTo>
                <a:lnTo>
                  <a:pt x="259714" y="86067"/>
                </a:lnTo>
                <a:lnTo>
                  <a:pt x="258954" y="74988"/>
                </a:lnTo>
                <a:lnTo>
                  <a:pt x="256682" y="65182"/>
                </a:lnTo>
                <a:lnTo>
                  <a:pt x="252910" y="56653"/>
                </a:lnTo>
                <a:lnTo>
                  <a:pt x="247650" y="49403"/>
                </a:lnTo>
                <a:lnTo>
                  <a:pt x="247327" y="49123"/>
                </a:lnTo>
                <a:close/>
              </a:path>
              <a:path w="429260" h="137160">
                <a:moveTo>
                  <a:pt x="299846" y="38442"/>
                </a:moveTo>
                <a:lnTo>
                  <a:pt x="284480" y="38442"/>
                </a:lnTo>
                <a:lnTo>
                  <a:pt x="284480" y="134454"/>
                </a:lnTo>
                <a:lnTo>
                  <a:pt x="299846" y="134454"/>
                </a:lnTo>
                <a:lnTo>
                  <a:pt x="299846" y="85509"/>
                </a:lnTo>
                <a:lnTo>
                  <a:pt x="300253" y="77912"/>
                </a:lnTo>
                <a:lnTo>
                  <a:pt x="301482" y="71161"/>
                </a:lnTo>
                <a:lnTo>
                  <a:pt x="303543" y="65252"/>
                </a:lnTo>
                <a:lnTo>
                  <a:pt x="306450" y="60185"/>
                </a:lnTo>
                <a:lnTo>
                  <a:pt x="307865" y="58216"/>
                </a:lnTo>
                <a:lnTo>
                  <a:pt x="299846" y="58216"/>
                </a:lnTo>
                <a:lnTo>
                  <a:pt x="299846" y="38442"/>
                </a:lnTo>
                <a:close/>
              </a:path>
              <a:path w="429260" h="137160">
                <a:moveTo>
                  <a:pt x="329311" y="36753"/>
                </a:moveTo>
                <a:lnTo>
                  <a:pt x="319786" y="36753"/>
                </a:lnTo>
                <a:lnTo>
                  <a:pt x="314832" y="38646"/>
                </a:lnTo>
                <a:lnTo>
                  <a:pt x="310261" y="42418"/>
                </a:lnTo>
                <a:lnTo>
                  <a:pt x="305816" y="46202"/>
                </a:lnTo>
                <a:lnTo>
                  <a:pt x="302387" y="51473"/>
                </a:lnTo>
                <a:lnTo>
                  <a:pt x="300227" y="58216"/>
                </a:lnTo>
                <a:lnTo>
                  <a:pt x="307865" y="58216"/>
                </a:lnTo>
                <a:lnTo>
                  <a:pt x="310895" y="54000"/>
                </a:lnTo>
                <a:lnTo>
                  <a:pt x="316356" y="50901"/>
                </a:lnTo>
                <a:lnTo>
                  <a:pt x="334518" y="50901"/>
                </a:lnTo>
                <a:lnTo>
                  <a:pt x="334518" y="38061"/>
                </a:lnTo>
                <a:lnTo>
                  <a:pt x="332486" y="37185"/>
                </a:lnTo>
                <a:lnTo>
                  <a:pt x="329311" y="36753"/>
                </a:lnTo>
                <a:close/>
              </a:path>
              <a:path w="429260" h="137160">
                <a:moveTo>
                  <a:pt x="334518" y="50901"/>
                </a:moveTo>
                <a:lnTo>
                  <a:pt x="328041" y="50901"/>
                </a:lnTo>
                <a:lnTo>
                  <a:pt x="331850" y="51943"/>
                </a:lnTo>
                <a:lnTo>
                  <a:pt x="334518" y="54000"/>
                </a:lnTo>
                <a:lnTo>
                  <a:pt x="334518" y="50901"/>
                </a:lnTo>
                <a:close/>
              </a:path>
              <a:path w="429260" h="137160">
                <a:moveTo>
                  <a:pt x="20828" y="0"/>
                </a:moveTo>
                <a:lnTo>
                  <a:pt x="0" y="0"/>
                </a:lnTo>
                <a:lnTo>
                  <a:pt x="0" y="134454"/>
                </a:lnTo>
                <a:lnTo>
                  <a:pt x="15240" y="134454"/>
                </a:lnTo>
                <a:lnTo>
                  <a:pt x="15121" y="32365"/>
                </a:lnTo>
                <a:lnTo>
                  <a:pt x="15041" y="28498"/>
                </a:lnTo>
                <a:lnTo>
                  <a:pt x="14811" y="22759"/>
                </a:lnTo>
                <a:lnTo>
                  <a:pt x="14478" y="18084"/>
                </a:lnTo>
                <a:lnTo>
                  <a:pt x="28791" y="18084"/>
                </a:lnTo>
                <a:lnTo>
                  <a:pt x="20828" y="0"/>
                </a:lnTo>
                <a:close/>
              </a:path>
              <a:path w="429260" h="137160">
                <a:moveTo>
                  <a:pt x="28791" y="18084"/>
                </a:moveTo>
                <a:lnTo>
                  <a:pt x="14859" y="18084"/>
                </a:lnTo>
                <a:lnTo>
                  <a:pt x="16256" y="24282"/>
                </a:lnTo>
                <a:lnTo>
                  <a:pt x="17525" y="28867"/>
                </a:lnTo>
                <a:lnTo>
                  <a:pt x="18922" y="31877"/>
                </a:lnTo>
                <a:lnTo>
                  <a:pt x="64769" y="134454"/>
                </a:lnTo>
                <a:lnTo>
                  <a:pt x="72389" y="134454"/>
                </a:lnTo>
                <a:lnTo>
                  <a:pt x="83324" y="109880"/>
                </a:lnTo>
                <a:lnTo>
                  <a:pt x="68325" y="109880"/>
                </a:lnTo>
                <a:lnTo>
                  <a:pt x="67310" y="106324"/>
                </a:lnTo>
                <a:lnTo>
                  <a:pt x="65277" y="100939"/>
                </a:lnTo>
                <a:lnTo>
                  <a:pt x="28791" y="18084"/>
                </a:lnTo>
                <a:close/>
              </a:path>
              <a:path w="429260" h="137160">
                <a:moveTo>
                  <a:pt x="137160" y="18084"/>
                </a:moveTo>
                <a:lnTo>
                  <a:pt x="122808" y="18084"/>
                </a:lnTo>
                <a:lnTo>
                  <a:pt x="122215" y="25526"/>
                </a:lnTo>
                <a:lnTo>
                  <a:pt x="121777" y="32365"/>
                </a:lnTo>
                <a:lnTo>
                  <a:pt x="121505" y="38605"/>
                </a:lnTo>
                <a:lnTo>
                  <a:pt x="121412" y="134454"/>
                </a:lnTo>
                <a:lnTo>
                  <a:pt x="137160" y="134454"/>
                </a:lnTo>
                <a:lnTo>
                  <a:pt x="137160" y="18084"/>
                </a:lnTo>
                <a:close/>
              </a:path>
              <a:path w="429260" h="137160">
                <a:moveTo>
                  <a:pt x="137160" y="0"/>
                </a:moveTo>
                <a:lnTo>
                  <a:pt x="117475" y="0"/>
                </a:lnTo>
                <a:lnTo>
                  <a:pt x="75311" y="93383"/>
                </a:lnTo>
                <a:lnTo>
                  <a:pt x="73660" y="97002"/>
                </a:lnTo>
                <a:lnTo>
                  <a:pt x="71500" y="102501"/>
                </a:lnTo>
                <a:lnTo>
                  <a:pt x="68833" y="109880"/>
                </a:lnTo>
                <a:lnTo>
                  <a:pt x="83324" y="109880"/>
                </a:lnTo>
                <a:lnTo>
                  <a:pt x="118363" y="31127"/>
                </a:lnTo>
                <a:lnTo>
                  <a:pt x="119506" y="28498"/>
                </a:lnTo>
                <a:lnTo>
                  <a:pt x="120904" y="24155"/>
                </a:lnTo>
                <a:lnTo>
                  <a:pt x="122427" y="18084"/>
                </a:lnTo>
                <a:lnTo>
                  <a:pt x="137160" y="18084"/>
                </a:lnTo>
                <a:lnTo>
                  <a:pt x="137160" y="0"/>
                </a:lnTo>
                <a:close/>
              </a:path>
            </a:pathLst>
          </a:custGeom>
          <a:solidFill>
            <a:srgbClr val="F7F7F7"/>
          </a:solidFill>
        </p:spPr>
        <p:txBody>
          <a:bodyPr wrap="square" lIns="0" tIns="0" rIns="0" bIns="0" rtlCol="0"/>
          <a:lstStyle/>
          <a:p>
            <a:endParaRPr smtClean="0">
              <a:solidFill>
                <a:prstClr val="black"/>
              </a:solidFill>
            </a:endParaRPr>
          </a:p>
        </p:txBody>
      </p:sp>
      <p:sp>
        <p:nvSpPr>
          <p:cNvPr id="29" name="object 29"/>
          <p:cNvSpPr/>
          <p:nvPr/>
        </p:nvSpPr>
        <p:spPr>
          <a:xfrm>
            <a:off x="1942592" y="5892241"/>
            <a:ext cx="52069" cy="28575"/>
          </a:xfrm>
          <a:custGeom>
            <a:avLst/>
            <a:gdLst/>
            <a:ahLst/>
            <a:cxnLst/>
            <a:rect l="l" t="t" r="r" b="b"/>
            <a:pathLst>
              <a:path w="52069" h="28575">
                <a:moveTo>
                  <a:pt x="27939" y="0"/>
                </a:moveTo>
                <a:lnTo>
                  <a:pt x="20700" y="0"/>
                </a:lnTo>
                <a:lnTo>
                  <a:pt x="14477" y="2590"/>
                </a:lnTo>
                <a:lnTo>
                  <a:pt x="9397" y="7785"/>
                </a:lnTo>
                <a:lnTo>
                  <a:pt x="4318" y="12966"/>
                </a:lnTo>
                <a:lnTo>
                  <a:pt x="1269" y="19748"/>
                </a:lnTo>
                <a:lnTo>
                  <a:pt x="0" y="28130"/>
                </a:lnTo>
                <a:lnTo>
                  <a:pt x="51943" y="28130"/>
                </a:lnTo>
                <a:lnTo>
                  <a:pt x="35432" y="0"/>
                </a:lnTo>
                <a:lnTo>
                  <a:pt x="27939" y="0"/>
                </a:lnTo>
                <a:close/>
              </a:path>
            </a:pathLst>
          </a:custGeom>
          <a:ln w="3175">
            <a:solidFill>
              <a:srgbClr val="F7F7F7"/>
            </a:solidFill>
          </a:ln>
        </p:spPr>
        <p:txBody>
          <a:bodyPr wrap="square" lIns="0" tIns="0" rIns="0" bIns="0" rtlCol="0"/>
          <a:lstStyle/>
          <a:p>
            <a:endParaRPr smtClean="0">
              <a:solidFill>
                <a:prstClr val="black"/>
              </a:solidFill>
            </a:endParaRPr>
          </a:p>
        </p:txBody>
      </p:sp>
      <p:sp>
        <p:nvSpPr>
          <p:cNvPr id="30" name="object 30"/>
          <p:cNvSpPr/>
          <p:nvPr/>
        </p:nvSpPr>
        <p:spPr>
          <a:xfrm>
            <a:off x="1762379" y="5892241"/>
            <a:ext cx="63500" cy="74930"/>
          </a:xfrm>
          <a:custGeom>
            <a:avLst/>
            <a:gdLst/>
            <a:ahLst/>
            <a:cxnLst/>
            <a:rect l="l" t="t" r="r" b="b"/>
            <a:pathLst>
              <a:path w="63500" h="74929">
                <a:moveTo>
                  <a:pt x="32131" y="0"/>
                </a:moveTo>
                <a:lnTo>
                  <a:pt x="545" y="29502"/>
                </a:lnTo>
                <a:lnTo>
                  <a:pt x="0" y="37884"/>
                </a:lnTo>
                <a:lnTo>
                  <a:pt x="547" y="45966"/>
                </a:lnTo>
                <a:lnTo>
                  <a:pt x="22351" y="74637"/>
                </a:lnTo>
                <a:lnTo>
                  <a:pt x="32131" y="74637"/>
                </a:lnTo>
                <a:lnTo>
                  <a:pt x="42037" y="74637"/>
                </a:lnTo>
                <a:lnTo>
                  <a:pt x="63118" y="37503"/>
                </a:lnTo>
                <a:lnTo>
                  <a:pt x="62599" y="29018"/>
                </a:lnTo>
                <a:lnTo>
                  <a:pt x="42037" y="0"/>
                </a:lnTo>
                <a:lnTo>
                  <a:pt x="32131" y="0"/>
                </a:lnTo>
                <a:close/>
              </a:path>
            </a:pathLst>
          </a:custGeom>
          <a:ln w="3175">
            <a:solidFill>
              <a:srgbClr val="F7F7F7"/>
            </a:solidFill>
          </a:ln>
        </p:spPr>
        <p:txBody>
          <a:bodyPr wrap="square" lIns="0" tIns="0" rIns="0" bIns="0" rtlCol="0"/>
          <a:lstStyle/>
          <a:p>
            <a:endParaRPr smtClean="0">
              <a:solidFill>
                <a:prstClr val="black"/>
              </a:solidFill>
            </a:endParaRPr>
          </a:p>
        </p:txBody>
      </p:sp>
      <p:sp>
        <p:nvSpPr>
          <p:cNvPr id="31" name="object 31"/>
          <p:cNvSpPr/>
          <p:nvPr/>
        </p:nvSpPr>
        <p:spPr>
          <a:xfrm>
            <a:off x="1866010" y="5879871"/>
            <a:ext cx="50165" cy="97790"/>
          </a:xfrm>
          <a:custGeom>
            <a:avLst/>
            <a:gdLst/>
            <a:ahLst/>
            <a:cxnLst/>
            <a:rect l="l" t="t" r="r" b="b"/>
            <a:pathLst>
              <a:path w="50164" h="97789">
                <a:moveTo>
                  <a:pt x="40893" y="0"/>
                </a:moveTo>
                <a:lnTo>
                  <a:pt x="44831" y="0"/>
                </a:lnTo>
                <a:lnTo>
                  <a:pt x="48006" y="431"/>
                </a:lnTo>
                <a:lnTo>
                  <a:pt x="50037" y="1308"/>
                </a:lnTo>
                <a:lnTo>
                  <a:pt x="50037" y="17246"/>
                </a:lnTo>
                <a:lnTo>
                  <a:pt x="47370" y="15189"/>
                </a:lnTo>
                <a:lnTo>
                  <a:pt x="43561" y="14147"/>
                </a:lnTo>
                <a:lnTo>
                  <a:pt x="38481" y="14147"/>
                </a:lnTo>
                <a:lnTo>
                  <a:pt x="31876" y="14147"/>
                </a:lnTo>
                <a:lnTo>
                  <a:pt x="26415" y="17246"/>
                </a:lnTo>
                <a:lnTo>
                  <a:pt x="15366" y="48755"/>
                </a:lnTo>
                <a:lnTo>
                  <a:pt x="15366" y="97701"/>
                </a:lnTo>
                <a:lnTo>
                  <a:pt x="0" y="97701"/>
                </a:lnTo>
                <a:lnTo>
                  <a:pt x="0" y="1689"/>
                </a:lnTo>
                <a:lnTo>
                  <a:pt x="15366" y="1689"/>
                </a:lnTo>
                <a:lnTo>
                  <a:pt x="15366" y="21463"/>
                </a:lnTo>
                <a:lnTo>
                  <a:pt x="15747" y="21463"/>
                </a:lnTo>
                <a:lnTo>
                  <a:pt x="35306" y="0"/>
                </a:lnTo>
                <a:lnTo>
                  <a:pt x="40893" y="0"/>
                </a:lnTo>
                <a:close/>
              </a:path>
            </a:pathLst>
          </a:custGeom>
          <a:ln w="3175">
            <a:solidFill>
              <a:srgbClr val="F7F7F7"/>
            </a:solidFill>
          </a:ln>
        </p:spPr>
        <p:txBody>
          <a:bodyPr wrap="square" lIns="0" tIns="0" rIns="0" bIns="0" rtlCol="0"/>
          <a:lstStyle/>
          <a:p>
            <a:endParaRPr smtClean="0">
              <a:solidFill>
                <a:prstClr val="black"/>
              </a:solidFill>
            </a:endParaRPr>
          </a:p>
        </p:txBody>
      </p:sp>
      <p:sp>
        <p:nvSpPr>
          <p:cNvPr id="32" name="object 32"/>
          <p:cNvSpPr/>
          <p:nvPr/>
        </p:nvSpPr>
        <p:spPr>
          <a:xfrm>
            <a:off x="1926463" y="5879300"/>
            <a:ext cx="83820" cy="100965"/>
          </a:xfrm>
          <a:custGeom>
            <a:avLst/>
            <a:gdLst/>
            <a:ahLst/>
            <a:cxnLst/>
            <a:rect l="l" t="t" r="r" b="b"/>
            <a:pathLst>
              <a:path w="83819" h="100964">
                <a:moveTo>
                  <a:pt x="44323" y="0"/>
                </a:moveTo>
                <a:lnTo>
                  <a:pt x="77979" y="18878"/>
                </a:lnTo>
                <a:lnTo>
                  <a:pt x="83819" y="46037"/>
                </a:lnTo>
                <a:lnTo>
                  <a:pt x="83819" y="54101"/>
                </a:lnTo>
                <a:lnTo>
                  <a:pt x="16001" y="54101"/>
                </a:lnTo>
                <a:lnTo>
                  <a:pt x="16672" y="61664"/>
                </a:lnTo>
                <a:lnTo>
                  <a:pt x="37718" y="87579"/>
                </a:lnTo>
                <a:lnTo>
                  <a:pt x="47243" y="87579"/>
                </a:lnTo>
                <a:lnTo>
                  <a:pt x="55246" y="86910"/>
                </a:lnTo>
                <a:lnTo>
                  <a:pt x="62880" y="84904"/>
                </a:lnTo>
                <a:lnTo>
                  <a:pt x="70157" y="81562"/>
                </a:lnTo>
                <a:lnTo>
                  <a:pt x="77088" y="76885"/>
                </a:lnTo>
                <a:lnTo>
                  <a:pt x="77088" y="91325"/>
                </a:lnTo>
                <a:lnTo>
                  <a:pt x="70280" y="95350"/>
                </a:lnTo>
                <a:lnTo>
                  <a:pt x="62436" y="98223"/>
                </a:lnTo>
                <a:lnTo>
                  <a:pt x="53568" y="99946"/>
                </a:lnTo>
                <a:lnTo>
                  <a:pt x="43687" y="100520"/>
                </a:lnTo>
                <a:lnTo>
                  <a:pt x="34043" y="99701"/>
                </a:lnTo>
                <a:lnTo>
                  <a:pt x="2936" y="71694"/>
                </a:lnTo>
                <a:lnTo>
                  <a:pt x="0" y="50634"/>
                </a:lnTo>
                <a:lnTo>
                  <a:pt x="805" y="39950"/>
                </a:lnTo>
                <a:lnTo>
                  <a:pt x="26987" y="3530"/>
                </a:lnTo>
                <a:lnTo>
                  <a:pt x="35274" y="883"/>
                </a:lnTo>
                <a:lnTo>
                  <a:pt x="44323" y="0"/>
                </a:lnTo>
                <a:close/>
              </a:path>
            </a:pathLst>
          </a:custGeom>
          <a:ln w="3175">
            <a:solidFill>
              <a:srgbClr val="F7F7F7"/>
            </a:solidFill>
          </a:ln>
        </p:spPr>
        <p:txBody>
          <a:bodyPr wrap="square" lIns="0" tIns="0" rIns="0" bIns="0" rtlCol="0"/>
          <a:lstStyle/>
          <a:p>
            <a:endParaRPr smtClean="0">
              <a:solidFill>
                <a:prstClr val="black"/>
              </a:solidFill>
            </a:endParaRPr>
          </a:p>
        </p:txBody>
      </p:sp>
      <p:sp>
        <p:nvSpPr>
          <p:cNvPr id="33" name="object 33"/>
          <p:cNvSpPr/>
          <p:nvPr/>
        </p:nvSpPr>
        <p:spPr>
          <a:xfrm>
            <a:off x="1746630" y="5879300"/>
            <a:ext cx="94615" cy="100965"/>
          </a:xfrm>
          <a:custGeom>
            <a:avLst/>
            <a:gdLst/>
            <a:ahLst/>
            <a:cxnLst/>
            <a:rect l="l" t="t" r="r" b="b"/>
            <a:pathLst>
              <a:path w="94614" h="100964">
                <a:moveTo>
                  <a:pt x="49021" y="0"/>
                </a:moveTo>
                <a:lnTo>
                  <a:pt x="87810" y="20471"/>
                </a:lnTo>
                <a:lnTo>
                  <a:pt x="94614" y="49885"/>
                </a:lnTo>
                <a:lnTo>
                  <a:pt x="93785" y="60801"/>
                </a:lnTo>
                <a:lnTo>
                  <a:pt x="66373" y="97062"/>
                </a:lnTo>
                <a:lnTo>
                  <a:pt x="46736" y="100520"/>
                </a:lnTo>
                <a:lnTo>
                  <a:pt x="36613" y="99679"/>
                </a:lnTo>
                <a:lnTo>
                  <a:pt x="3206" y="71416"/>
                </a:lnTo>
                <a:lnTo>
                  <a:pt x="0" y="51384"/>
                </a:lnTo>
                <a:lnTo>
                  <a:pt x="831" y="39951"/>
                </a:lnTo>
                <a:lnTo>
                  <a:pt x="28829" y="3400"/>
                </a:lnTo>
                <a:lnTo>
                  <a:pt x="49021" y="0"/>
                </a:lnTo>
                <a:close/>
              </a:path>
            </a:pathLst>
          </a:custGeom>
          <a:ln w="3175">
            <a:solidFill>
              <a:srgbClr val="F7F7F7"/>
            </a:solidFill>
          </a:ln>
        </p:spPr>
        <p:txBody>
          <a:bodyPr wrap="square" lIns="0" tIns="0" rIns="0" bIns="0" rtlCol="0"/>
          <a:lstStyle/>
          <a:p>
            <a:endParaRPr smtClean="0">
              <a:solidFill>
                <a:prstClr val="black"/>
              </a:solidFill>
            </a:endParaRPr>
          </a:p>
        </p:txBody>
      </p:sp>
      <p:sp>
        <p:nvSpPr>
          <p:cNvPr id="34" name="object 34"/>
          <p:cNvSpPr/>
          <p:nvPr/>
        </p:nvSpPr>
        <p:spPr>
          <a:xfrm>
            <a:off x="1580007" y="5841593"/>
            <a:ext cx="140208" cy="137502"/>
          </a:xfrm>
          <a:prstGeom prst="rect">
            <a:avLst/>
          </a:prstGeom>
          <a:blipFill>
            <a:blip r:embed="rId10" cstate="print"/>
            <a:stretch>
              <a:fillRect/>
            </a:stretch>
          </a:blipFill>
        </p:spPr>
        <p:txBody>
          <a:bodyPr wrap="square" lIns="0" tIns="0" rIns="0" bIns="0" rtlCol="0"/>
          <a:lstStyle/>
          <a:p>
            <a:endParaRPr smtClean="0">
              <a:solidFill>
                <a:prstClr val="black"/>
              </a:solidFill>
            </a:endParaRPr>
          </a:p>
        </p:txBody>
      </p:sp>
      <p:pic>
        <p:nvPicPr>
          <p:cNvPr id="35" name="Picture 3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029" y="114300"/>
            <a:ext cx="8991600" cy="6743700"/>
          </a:xfrm>
          <a:prstGeom prst="rect">
            <a:avLst/>
          </a:prstGeom>
        </p:spPr>
      </p:pic>
      <p:pic>
        <p:nvPicPr>
          <p:cNvPr id="36" name="Picture 3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050880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3276600"/>
          </a:xfrm>
          <a:custGeom>
            <a:avLst/>
            <a:gdLst/>
            <a:ahLst/>
            <a:cxnLst/>
            <a:rect l="l" t="t" r="r" b="b"/>
            <a:pathLst>
              <a:path w="9144000" h="3276600">
                <a:moveTo>
                  <a:pt x="0" y="3276600"/>
                </a:moveTo>
                <a:lnTo>
                  <a:pt x="9144000" y="3276600"/>
                </a:lnTo>
                <a:lnTo>
                  <a:pt x="9144000" y="0"/>
                </a:lnTo>
                <a:lnTo>
                  <a:pt x="0" y="0"/>
                </a:lnTo>
                <a:lnTo>
                  <a:pt x="0" y="3276600"/>
                </a:lnTo>
                <a:close/>
              </a:path>
            </a:pathLst>
          </a:custGeom>
          <a:solidFill>
            <a:srgbClr val="F7F7F7"/>
          </a:solidFill>
        </p:spPr>
        <p:txBody>
          <a:bodyPr wrap="square" lIns="0" tIns="0" rIns="0" bIns="0" rtlCol="0"/>
          <a:lstStyle/>
          <a:p>
            <a:endParaRPr smtClean="0">
              <a:solidFill>
                <a:prstClr val="black"/>
              </a:solidFill>
            </a:endParaRPr>
          </a:p>
        </p:txBody>
      </p:sp>
      <p:sp>
        <p:nvSpPr>
          <p:cNvPr id="3" name="object 3"/>
          <p:cNvSpPr/>
          <p:nvPr/>
        </p:nvSpPr>
        <p:spPr>
          <a:xfrm>
            <a:off x="0" y="3276599"/>
            <a:ext cx="9144000" cy="3435350"/>
          </a:xfrm>
          <a:custGeom>
            <a:avLst/>
            <a:gdLst/>
            <a:ahLst/>
            <a:cxnLst/>
            <a:rect l="l" t="t" r="r" b="b"/>
            <a:pathLst>
              <a:path w="9144000" h="3435350">
                <a:moveTo>
                  <a:pt x="0" y="3435096"/>
                </a:moveTo>
                <a:lnTo>
                  <a:pt x="9144000" y="3435096"/>
                </a:lnTo>
                <a:lnTo>
                  <a:pt x="9144000" y="0"/>
                </a:lnTo>
                <a:lnTo>
                  <a:pt x="0" y="0"/>
                </a:lnTo>
                <a:lnTo>
                  <a:pt x="0" y="3435096"/>
                </a:lnTo>
                <a:close/>
              </a:path>
            </a:pathLst>
          </a:custGeom>
          <a:solidFill>
            <a:srgbClr val="13B1B4"/>
          </a:solidFill>
        </p:spPr>
        <p:txBody>
          <a:bodyPr wrap="square" lIns="0" tIns="0" rIns="0" bIns="0" rtlCol="0"/>
          <a:lstStyle/>
          <a:p>
            <a:endParaRPr smtClean="0">
              <a:solidFill>
                <a:prstClr val="black"/>
              </a:solidFill>
            </a:endParaRPr>
          </a:p>
        </p:txBody>
      </p:sp>
      <p:sp>
        <p:nvSpPr>
          <p:cNvPr id="4" name="object 4"/>
          <p:cNvSpPr/>
          <p:nvPr/>
        </p:nvSpPr>
        <p:spPr>
          <a:xfrm>
            <a:off x="4215384" y="3276600"/>
            <a:ext cx="4928870" cy="628015"/>
          </a:xfrm>
          <a:custGeom>
            <a:avLst/>
            <a:gdLst/>
            <a:ahLst/>
            <a:cxnLst/>
            <a:rect l="l" t="t" r="r" b="b"/>
            <a:pathLst>
              <a:path w="4928870" h="628014">
                <a:moveTo>
                  <a:pt x="0" y="627888"/>
                </a:moveTo>
                <a:lnTo>
                  <a:pt x="4928616" y="627888"/>
                </a:lnTo>
                <a:lnTo>
                  <a:pt x="4928616" y="0"/>
                </a:lnTo>
                <a:lnTo>
                  <a:pt x="0" y="0"/>
                </a:lnTo>
                <a:lnTo>
                  <a:pt x="0" y="627888"/>
                </a:lnTo>
                <a:close/>
              </a:path>
            </a:pathLst>
          </a:custGeom>
          <a:solidFill>
            <a:srgbClr val="925FC9"/>
          </a:solidFill>
        </p:spPr>
        <p:txBody>
          <a:bodyPr wrap="square" lIns="0" tIns="0" rIns="0" bIns="0" rtlCol="0"/>
          <a:lstStyle/>
          <a:p>
            <a:endParaRPr smtClean="0">
              <a:solidFill>
                <a:prstClr val="black"/>
              </a:solidFill>
            </a:endParaRPr>
          </a:p>
        </p:txBody>
      </p:sp>
      <p:sp>
        <p:nvSpPr>
          <p:cNvPr id="5" name="object 5"/>
          <p:cNvSpPr/>
          <p:nvPr/>
        </p:nvSpPr>
        <p:spPr>
          <a:xfrm>
            <a:off x="3380232" y="1478280"/>
            <a:ext cx="807720" cy="1252855"/>
          </a:xfrm>
          <a:custGeom>
            <a:avLst/>
            <a:gdLst/>
            <a:ahLst/>
            <a:cxnLst/>
            <a:rect l="l" t="t" r="r" b="b"/>
            <a:pathLst>
              <a:path w="807720" h="1252855">
                <a:moveTo>
                  <a:pt x="0" y="1252727"/>
                </a:moveTo>
                <a:lnTo>
                  <a:pt x="807720" y="1252727"/>
                </a:lnTo>
                <a:lnTo>
                  <a:pt x="807720" y="0"/>
                </a:lnTo>
                <a:lnTo>
                  <a:pt x="0" y="0"/>
                </a:lnTo>
                <a:lnTo>
                  <a:pt x="0" y="1252727"/>
                </a:lnTo>
                <a:close/>
              </a:path>
            </a:pathLst>
          </a:custGeom>
          <a:solidFill>
            <a:srgbClr val="F7F7F7"/>
          </a:solidFill>
        </p:spPr>
        <p:txBody>
          <a:bodyPr wrap="square" lIns="0" tIns="0" rIns="0" bIns="0" rtlCol="0"/>
          <a:lstStyle/>
          <a:p>
            <a:endParaRPr smtClean="0">
              <a:solidFill>
                <a:prstClr val="black"/>
              </a:solidFill>
            </a:endParaRPr>
          </a:p>
        </p:txBody>
      </p:sp>
      <p:sp>
        <p:nvSpPr>
          <p:cNvPr id="6" name="object 6"/>
          <p:cNvSpPr/>
          <p:nvPr/>
        </p:nvSpPr>
        <p:spPr>
          <a:xfrm>
            <a:off x="3380232" y="1478280"/>
            <a:ext cx="807720" cy="1252855"/>
          </a:xfrm>
          <a:custGeom>
            <a:avLst/>
            <a:gdLst/>
            <a:ahLst/>
            <a:cxnLst/>
            <a:rect l="l" t="t" r="r" b="b"/>
            <a:pathLst>
              <a:path w="807720" h="1252855">
                <a:moveTo>
                  <a:pt x="0" y="1252727"/>
                </a:moveTo>
                <a:lnTo>
                  <a:pt x="807720" y="1252727"/>
                </a:lnTo>
                <a:lnTo>
                  <a:pt x="807720" y="0"/>
                </a:lnTo>
                <a:lnTo>
                  <a:pt x="0" y="0"/>
                </a:lnTo>
                <a:lnTo>
                  <a:pt x="0" y="1252727"/>
                </a:lnTo>
                <a:close/>
              </a:path>
            </a:pathLst>
          </a:custGeom>
          <a:ln w="152400">
            <a:solidFill>
              <a:srgbClr val="13B1B4"/>
            </a:solidFill>
          </a:ln>
        </p:spPr>
        <p:txBody>
          <a:bodyPr wrap="square" lIns="0" tIns="0" rIns="0" bIns="0" rtlCol="0"/>
          <a:lstStyle/>
          <a:p>
            <a:endParaRPr smtClean="0">
              <a:solidFill>
                <a:prstClr val="black"/>
              </a:solidFill>
            </a:endParaRPr>
          </a:p>
        </p:txBody>
      </p:sp>
      <p:sp>
        <p:nvSpPr>
          <p:cNvPr id="7" name="object 7"/>
          <p:cNvSpPr/>
          <p:nvPr/>
        </p:nvSpPr>
        <p:spPr>
          <a:xfrm>
            <a:off x="541019" y="2976372"/>
            <a:ext cx="3676015" cy="2624455"/>
          </a:xfrm>
          <a:custGeom>
            <a:avLst/>
            <a:gdLst/>
            <a:ahLst/>
            <a:cxnLst/>
            <a:rect l="l" t="t" r="r" b="b"/>
            <a:pathLst>
              <a:path w="3676015" h="2624454">
                <a:moveTo>
                  <a:pt x="0" y="2624328"/>
                </a:moveTo>
                <a:lnTo>
                  <a:pt x="3675888" y="2624328"/>
                </a:lnTo>
                <a:lnTo>
                  <a:pt x="3675888" y="0"/>
                </a:lnTo>
                <a:lnTo>
                  <a:pt x="0" y="0"/>
                </a:lnTo>
                <a:lnTo>
                  <a:pt x="0" y="2624328"/>
                </a:lnTo>
                <a:close/>
              </a:path>
            </a:pathLst>
          </a:custGeom>
          <a:ln w="192024">
            <a:solidFill>
              <a:srgbClr val="F7F7F7"/>
            </a:solidFill>
          </a:ln>
        </p:spPr>
        <p:txBody>
          <a:bodyPr wrap="square" lIns="0" tIns="0" rIns="0" bIns="0" rtlCol="0"/>
          <a:lstStyle/>
          <a:p>
            <a:endParaRPr smtClean="0">
              <a:solidFill>
                <a:prstClr val="black"/>
              </a:solidFill>
            </a:endParaRPr>
          </a:p>
        </p:txBody>
      </p:sp>
      <p:sp>
        <p:nvSpPr>
          <p:cNvPr id="8" name="object 8"/>
          <p:cNvSpPr/>
          <p:nvPr/>
        </p:nvSpPr>
        <p:spPr>
          <a:xfrm>
            <a:off x="1834895" y="4157471"/>
            <a:ext cx="1082040" cy="1396365"/>
          </a:xfrm>
          <a:custGeom>
            <a:avLst/>
            <a:gdLst/>
            <a:ahLst/>
            <a:cxnLst/>
            <a:rect l="l" t="t" r="r" b="b"/>
            <a:pathLst>
              <a:path w="1082039" h="1396364">
                <a:moveTo>
                  <a:pt x="0" y="1395983"/>
                </a:moveTo>
                <a:lnTo>
                  <a:pt x="1082040" y="1395983"/>
                </a:lnTo>
                <a:lnTo>
                  <a:pt x="1082040" y="0"/>
                </a:lnTo>
                <a:lnTo>
                  <a:pt x="0" y="0"/>
                </a:lnTo>
                <a:lnTo>
                  <a:pt x="0" y="1395983"/>
                </a:lnTo>
                <a:close/>
              </a:path>
            </a:pathLst>
          </a:custGeom>
          <a:solidFill>
            <a:srgbClr val="13B1B4"/>
          </a:solidFill>
        </p:spPr>
        <p:txBody>
          <a:bodyPr wrap="square" lIns="0" tIns="0" rIns="0" bIns="0" rtlCol="0"/>
          <a:lstStyle/>
          <a:p>
            <a:endParaRPr smtClean="0">
              <a:solidFill>
                <a:prstClr val="black"/>
              </a:solidFill>
            </a:endParaRPr>
          </a:p>
        </p:txBody>
      </p:sp>
      <p:sp>
        <p:nvSpPr>
          <p:cNvPr id="9" name="object 9"/>
          <p:cNvSpPr/>
          <p:nvPr/>
        </p:nvSpPr>
        <p:spPr>
          <a:xfrm>
            <a:off x="1834895" y="4157471"/>
            <a:ext cx="1082040" cy="1396365"/>
          </a:xfrm>
          <a:custGeom>
            <a:avLst/>
            <a:gdLst/>
            <a:ahLst/>
            <a:cxnLst/>
            <a:rect l="l" t="t" r="r" b="b"/>
            <a:pathLst>
              <a:path w="1082039" h="1396364">
                <a:moveTo>
                  <a:pt x="0" y="1395983"/>
                </a:moveTo>
                <a:lnTo>
                  <a:pt x="1082040" y="1395983"/>
                </a:lnTo>
                <a:lnTo>
                  <a:pt x="1082040" y="0"/>
                </a:lnTo>
                <a:lnTo>
                  <a:pt x="0" y="0"/>
                </a:lnTo>
                <a:lnTo>
                  <a:pt x="0" y="1395983"/>
                </a:lnTo>
                <a:close/>
              </a:path>
            </a:pathLst>
          </a:custGeom>
          <a:ln w="152400">
            <a:solidFill>
              <a:srgbClr val="F7F7F7"/>
            </a:solidFill>
          </a:ln>
        </p:spPr>
        <p:txBody>
          <a:bodyPr wrap="square" lIns="0" tIns="0" rIns="0" bIns="0" rtlCol="0"/>
          <a:lstStyle/>
          <a:p>
            <a:endParaRPr smtClean="0">
              <a:solidFill>
                <a:prstClr val="black"/>
              </a:solidFill>
            </a:endParaRPr>
          </a:p>
        </p:txBody>
      </p:sp>
      <p:sp>
        <p:nvSpPr>
          <p:cNvPr id="10" name="object 10"/>
          <p:cNvSpPr/>
          <p:nvPr/>
        </p:nvSpPr>
        <p:spPr>
          <a:xfrm>
            <a:off x="172212" y="1235963"/>
            <a:ext cx="4462780" cy="1953895"/>
          </a:xfrm>
          <a:custGeom>
            <a:avLst/>
            <a:gdLst/>
            <a:ahLst/>
            <a:cxnLst/>
            <a:rect l="l" t="t" r="r" b="b"/>
            <a:pathLst>
              <a:path w="4462780" h="1953895">
                <a:moveTo>
                  <a:pt x="2231136" y="0"/>
                </a:moveTo>
                <a:lnTo>
                  <a:pt x="0" y="1953768"/>
                </a:lnTo>
                <a:lnTo>
                  <a:pt x="4462272" y="1953768"/>
                </a:lnTo>
                <a:lnTo>
                  <a:pt x="2231136" y="0"/>
                </a:lnTo>
                <a:close/>
              </a:path>
            </a:pathLst>
          </a:custGeom>
          <a:solidFill>
            <a:srgbClr val="F7F7F7"/>
          </a:solidFill>
        </p:spPr>
        <p:txBody>
          <a:bodyPr wrap="square" lIns="0" tIns="0" rIns="0" bIns="0" rtlCol="0"/>
          <a:lstStyle/>
          <a:p>
            <a:endParaRPr smtClean="0">
              <a:solidFill>
                <a:prstClr val="black"/>
              </a:solidFill>
            </a:endParaRPr>
          </a:p>
        </p:txBody>
      </p:sp>
      <p:sp>
        <p:nvSpPr>
          <p:cNvPr id="11" name="object 11"/>
          <p:cNvSpPr/>
          <p:nvPr/>
        </p:nvSpPr>
        <p:spPr>
          <a:xfrm>
            <a:off x="172212" y="1235963"/>
            <a:ext cx="4462780" cy="1953895"/>
          </a:xfrm>
          <a:custGeom>
            <a:avLst/>
            <a:gdLst/>
            <a:ahLst/>
            <a:cxnLst/>
            <a:rect l="l" t="t" r="r" b="b"/>
            <a:pathLst>
              <a:path w="4462780" h="1953895">
                <a:moveTo>
                  <a:pt x="0" y="1953768"/>
                </a:moveTo>
                <a:lnTo>
                  <a:pt x="2231136" y="0"/>
                </a:lnTo>
                <a:lnTo>
                  <a:pt x="4462272" y="1953768"/>
                </a:lnTo>
                <a:lnTo>
                  <a:pt x="0" y="1953768"/>
                </a:lnTo>
                <a:close/>
              </a:path>
            </a:pathLst>
          </a:custGeom>
          <a:ln w="192024">
            <a:solidFill>
              <a:srgbClr val="13B1B4"/>
            </a:solidFill>
          </a:ln>
        </p:spPr>
        <p:txBody>
          <a:bodyPr wrap="square" lIns="0" tIns="0" rIns="0" bIns="0" rtlCol="0"/>
          <a:lstStyle/>
          <a:p>
            <a:endParaRPr smtClean="0">
              <a:solidFill>
                <a:prstClr val="black"/>
              </a:solidFill>
            </a:endParaRPr>
          </a:p>
        </p:txBody>
      </p:sp>
      <p:sp>
        <p:nvSpPr>
          <p:cNvPr id="12" name="object 12"/>
          <p:cNvSpPr/>
          <p:nvPr/>
        </p:nvSpPr>
        <p:spPr>
          <a:xfrm>
            <a:off x="5029200" y="2212848"/>
            <a:ext cx="3517900" cy="899160"/>
          </a:xfrm>
          <a:custGeom>
            <a:avLst/>
            <a:gdLst/>
            <a:ahLst/>
            <a:cxnLst/>
            <a:rect l="l" t="t" r="r" b="b"/>
            <a:pathLst>
              <a:path w="3517900" h="899160">
                <a:moveTo>
                  <a:pt x="0" y="899160"/>
                </a:moveTo>
                <a:lnTo>
                  <a:pt x="3517392" y="899160"/>
                </a:lnTo>
                <a:lnTo>
                  <a:pt x="3517392" y="0"/>
                </a:lnTo>
                <a:lnTo>
                  <a:pt x="0" y="0"/>
                </a:lnTo>
                <a:lnTo>
                  <a:pt x="0" y="899160"/>
                </a:lnTo>
                <a:close/>
              </a:path>
            </a:pathLst>
          </a:custGeom>
          <a:solidFill>
            <a:srgbClr val="F7F7F7"/>
          </a:solidFill>
        </p:spPr>
        <p:txBody>
          <a:bodyPr wrap="square" lIns="0" tIns="0" rIns="0" bIns="0" rtlCol="0"/>
          <a:lstStyle/>
          <a:p>
            <a:endParaRPr smtClean="0">
              <a:solidFill>
                <a:prstClr val="black"/>
              </a:solidFill>
            </a:endParaRPr>
          </a:p>
        </p:txBody>
      </p:sp>
      <p:sp>
        <p:nvSpPr>
          <p:cNvPr id="13" name="object 13"/>
          <p:cNvSpPr txBox="1"/>
          <p:nvPr/>
        </p:nvSpPr>
        <p:spPr>
          <a:xfrm>
            <a:off x="4609846" y="2216607"/>
            <a:ext cx="4177029" cy="4497705"/>
          </a:xfrm>
          <a:prstGeom prst="rect">
            <a:avLst/>
          </a:prstGeom>
        </p:spPr>
        <p:txBody>
          <a:bodyPr vert="horz" wrap="square" lIns="0" tIns="12700" rIns="0" bIns="0" rtlCol="0">
            <a:spAutoFit/>
          </a:bodyPr>
          <a:lstStyle/>
          <a:p>
            <a:pPr marL="149225" algn="ctr">
              <a:spcBef>
                <a:spcPts val="100"/>
              </a:spcBef>
            </a:pPr>
            <a:r>
              <a:rPr sz="5400" spc="-5" dirty="0">
                <a:solidFill>
                  <a:srgbClr val="7E7E7E"/>
                </a:solidFill>
                <a:latin typeface="Nirmala UI Semilight"/>
                <a:cs typeface="Nirmala UI Semilight"/>
              </a:rPr>
              <a:t>VIOLENCE?</a:t>
            </a:r>
            <a:endParaRPr sz="5400">
              <a:solidFill>
                <a:prstClr val="black"/>
              </a:solidFill>
              <a:latin typeface="Nirmala UI Semilight"/>
              <a:cs typeface="Nirmala UI Semilight"/>
            </a:endParaRPr>
          </a:p>
          <a:p>
            <a:endParaRPr sz="8000">
              <a:solidFill>
                <a:prstClr val="black"/>
              </a:solidFill>
              <a:latin typeface="Times New Roman"/>
              <a:cs typeface="Times New Roman"/>
            </a:endParaRPr>
          </a:p>
          <a:p>
            <a:pPr marL="154305" algn="ctr">
              <a:lnSpc>
                <a:spcPts val="5115"/>
              </a:lnSpc>
            </a:pPr>
            <a:r>
              <a:rPr sz="4800" spc="-5" dirty="0">
                <a:solidFill>
                  <a:srgbClr val="FBA952"/>
                </a:solidFill>
                <a:latin typeface="Nirmala UI Semilight"/>
                <a:cs typeface="Nirmala UI Semilight"/>
              </a:rPr>
              <a:t>INABILITY</a:t>
            </a:r>
            <a:endParaRPr sz="4800">
              <a:solidFill>
                <a:prstClr val="black"/>
              </a:solidFill>
              <a:latin typeface="Nirmala UI Semilight"/>
              <a:cs typeface="Nirmala UI Semilight"/>
            </a:endParaRPr>
          </a:p>
          <a:p>
            <a:pPr algn="ctr">
              <a:lnSpc>
                <a:spcPts val="3675"/>
              </a:lnSpc>
            </a:pPr>
            <a:r>
              <a:rPr sz="3600" dirty="0">
                <a:solidFill>
                  <a:srgbClr val="FFFFFF"/>
                </a:solidFill>
                <a:latin typeface="Nirmala UI Semilight"/>
                <a:cs typeface="Nirmala UI Semilight"/>
              </a:rPr>
              <a:t>TO </a:t>
            </a:r>
            <a:r>
              <a:rPr sz="3600" spc="-5" dirty="0">
                <a:solidFill>
                  <a:srgbClr val="FFFFFF"/>
                </a:solidFill>
                <a:latin typeface="Nirmala UI Semilight"/>
                <a:cs typeface="Nirmala UI Semilight"/>
              </a:rPr>
              <a:t>LIVE</a:t>
            </a:r>
            <a:r>
              <a:rPr sz="3600" spc="-75" dirty="0">
                <a:solidFill>
                  <a:srgbClr val="FFFFFF"/>
                </a:solidFill>
                <a:latin typeface="Nirmala UI Semilight"/>
                <a:cs typeface="Nirmala UI Semilight"/>
              </a:rPr>
              <a:t> </a:t>
            </a:r>
            <a:r>
              <a:rPr sz="3600" spc="-5" dirty="0">
                <a:solidFill>
                  <a:srgbClr val="FFFFFF"/>
                </a:solidFill>
                <a:latin typeface="Nirmala UI Semilight"/>
                <a:cs typeface="Nirmala UI Semilight"/>
              </a:rPr>
              <a:t>PEACEFULLY</a:t>
            </a:r>
            <a:endParaRPr sz="3600">
              <a:solidFill>
                <a:prstClr val="black"/>
              </a:solidFill>
              <a:latin typeface="Nirmala UI Semilight"/>
              <a:cs typeface="Nirmala UI Semilight"/>
            </a:endParaRPr>
          </a:p>
          <a:p>
            <a:pPr marL="122555" algn="ctr">
              <a:lnSpc>
                <a:spcPts val="3929"/>
              </a:lnSpc>
            </a:pPr>
            <a:r>
              <a:rPr sz="3600" spc="-5" dirty="0">
                <a:solidFill>
                  <a:srgbClr val="FFFFFF"/>
                </a:solidFill>
                <a:latin typeface="Nirmala UI Semilight"/>
                <a:cs typeface="Nirmala UI Semilight"/>
              </a:rPr>
              <a:t>IN YOUR</a:t>
            </a:r>
            <a:endParaRPr sz="3600">
              <a:solidFill>
                <a:prstClr val="black"/>
              </a:solidFill>
              <a:latin typeface="Nirmala UI Semilight"/>
              <a:cs typeface="Nirmala UI Semilight"/>
            </a:endParaRPr>
          </a:p>
          <a:p>
            <a:pPr marL="1161415">
              <a:lnSpc>
                <a:spcPts val="6809"/>
              </a:lnSpc>
            </a:pPr>
            <a:r>
              <a:rPr sz="6000" spc="-10" dirty="0">
                <a:solidFill>
                  <a:srgbClr val="FFFFFF"/>
                </a:solidFill>
                <a:latin typeface="Nirmala UI Semilight"/>
                <a:cs typeface="Nirmala UI Semilight"/>
              </a:rPr>
              <a:t>HOME</a:t>
            </a:r>
            <a:endParaRPr sz="6000">
              <a:solidFill>
                <a:prstClr val="black"/>
              </a:solidFill>
              <a:latin typeface="Nirmala UI Semilight"/>
              <a:cs typeface="Nirmala UI Semilight"/>
            </a:endParaRPr>
          </a:p>
        </p:txBody>
      </p:sp>
      <p:sp>
        <p:nvSpPr>
          <p:cNvPr id="14" name="object 14"/>
          <p:cNvSpPr txBox="1"/>
          <p:nvPr/>
        </p:nvSpPr>
        <p:spPr>
          <a:xfrm>
            <a:off x="5901054" y="1268425"/>
            <a:ext cx="1761489" cy="574675"/>
          </a:xfrm>
          <a:prstGeom prst="rect">
            <a:avLst/>
          </a:prstGeom>
        </p:spPr>
        <p:txBody>
          <a:bodyPr vert="horz" wrap="square" lIns="0" tIns="12700" rIns="0" bIns="0" rtlCol="0">
            <a:spAutoFit/>
          </a:bodyPr>
          <a:lstStyle/>
          <a:p>
            <a:pPr marL="12700">
              <a:spcBef>
                <a:spcPts val="100"/>
              </a:spcBef>
            </a:pPr>
            <a:r>
              <a:rPr sz="3600" spc="-5" dirty="0">
                <a:solidFill>
                  <a:srgbClr val="7E7E7E"/>
                </a:solidFill>
                <a:latin typeface="Nirmala UI Semilight"/>
                <a:cs typeface="Nirmala UI Semilight"/>
              </a:rPr>
              <a:t>WHAT</a:t>
            </a:r>
            <a:r>
              <a:rPr sz="3600" spc="-85" dirty="0">
                <a:solidFill>
                  <a:srgbClr val="7E7E7E"/>
                </a:solidFill>
                <a:latin typeface="Nirmala UI Semilight"/>
                <a:cs typeface="Nirmala UI Semilight"/>
              </a:rPr>
              <a:t> </a:t>
            </a:r>
            <a:r>
              <a:rPr sz="3600" spc="-5" dirty="0">
                <a:solidFill>
                  <a:srgbClr val="7E7E7E"/>
                </a:solidFill>
                <a:latin typeface="Nirmala UI Semilight"/>
                <a:cs typeface="Nirmala UI Semilight"/>
              </a:rPr>
              <a:t>IS</a:t>
            </a:r>
            <a:endParaRPr sz="3600">
              <a:solidFill>
                <a:prstClr val="black"/>
              </a:solidFill>
              <a:latin typeface="Nirmala UI Semilight"/>
              <a:cs typeface="Nirmala UI Semilight"/>
            </a:endParaRPr>
          </a:p>
        </p:txBody>
      </p:sp>
      <p:sp>
        <p:nvSpPr>
          <p:cNvPr id="15" name="object 15"/>
          <p:cNvSpPr txBox="1">
            <a:spLocks noGrp="1"/>
          </p:cNvSpPr>
          <p:nvPr>
            <p:ph type="title"/>
          </p:nvPr>
        </p:nvSpPr>
        <p:spPr>
          <a:xfrm>
            <a:off x="5050028" y="1610944"/>
            <a:ext cx="3263900" cy="848994"/>
          </a:xfrm>
          <a:prstGeom prst="rect">
            <a:avLst/>
          </a:prstGeom>
        </p:spPr>
        <p:txBody>
          <a:bodyPr vert="horz" wrap="square" lIns="0" tIns="12700" rIns="0" bIns="0" rtlCol="0">
            <a:spAutoFit/>
          </a:bodyPr>
          <a:lstStyle/>
          <a:p>
            <a:pPr marL="12700">
              <a:lnSpc>
                <a:spcPct val="100000"/>
              </a:lnSpc>
              <a:spcBef>
                <a:spcPts val="100"/>
              </a:spcBef>
            </a:pPr>
            <a:r>
              <a:rPr sz="5400" b="0" dirty="0">
                <a:latin typeface="Nirmala UI Semilight"/>
                <a:cs typeface="Nirmala UI Semilight"/>
              </a:rPr>
              <a:t>DOMESTIC</a:t>
            </a:r>
            <a:endParaRPr sz="5400">
              <a:latin typeface="Nirmala UI Semilight"/>
              <a:cs typeface="Nirmala UI Semilight"/>
            </a:endParaRPr>
          </a:p>
        </p:txBody>
      </p:sp>
      <p:sp>
        <p:nvSpPr>
          <p:cNvPr id="16" name="object 16"/>
          <p:cNvSpPr/>
          <p:nvPr/>
        </p:nvSpPr>
        <p:spPr>
          <a:xfrm>
            <a:off x="0" y="6711695"/>
            <a:ext cx="9144000" cy="146685"/>
          </a:xfrm>
          <a:custGeom>
            <a:avLst/>
            <a:gdLst/>
            <a:ahLst/>
            <a:cxnLst/>
            <a:rect l="l" t="t" r="r" b="b"/>
            <a:pathLst>
              <a:path w="9144000" h="146684">
                <a:moveTo>
                  <a:pt x="9144000" y="146302"/>
                </a:moveTo>
                <a:lnTo>
                  <a:pt x="9144000" y="0"/>
                </a:lnTo>
                <a:lnTo>
                  <a:pt x="0" y="0"/>
                </a:lnTo>
                <a:lnTo>
                  <a:pt x="0" y="146302"/>
                </a:lnTo>
                <a:lnTo>
                  <a:pt x="9144000" y="146302"/>
                </a:lnTo>
                <a:close/>
              </a:path>
            </a:pathLst>
          </a:custGeom>
          <a:solidFill>
            <a:srgbClr val="FBA952"/>
          </a:solidFill>
        </p:spPr>
        <p:txBody>
          <a:bodyPr wrap="square" lIns="0" tIns="0" rIns="0" bIns="0" rtlCol="0"/>
          <a:lstStyle/>
          <a:p>
            <a:endParaRPr smtClean="0">
              <a:solidFill>
                <a:prstClr val="black"/>
              </a:solidFill>
            </a:endParaRPr>
          </a:p>
        </p:txBody>
      </p:sp>
      <p:sp>
        <p:nvSpPr>
          <p:cNvPr id="17" name="object 17"/>
          <p:cNvSpPr/>
          <p:nvPr/>
        </p:nvSpPr>
        <p:spPr>
          <a:xfrm>
            <a:off x="4564507" y="3510026"/>
            <a:ext cx="1746504" cy="165735"/>
          </a:xfrm>
          <a:prstGeom prst="rect">
            <a:avLst/>
          </a:prstGeom>
          <a:blipFill>
            <a:blip r:embed="rId2" cstate="print"/>
            <a:stretch>
              <a:fillRect/>
            </a:stretch>
          </a:blipFill>
        </p:spPr>
        <p:txBody>
          <a:bodyPr wrap="square" lIns="0" tIns="0" rIns="0" bIns="0" rtlCol="0"/>
          <a:lstStyle/>
          <a:p>
            <a:endParaRPr smtClean="0">
              <a:solidFill>
                <a:prstClr val="black"/>
              </a:solidFill>
            </a:endParaRPr>
          </a:p>
        </p:txBody>
      </p:sp>
      <p:sp>
        <p:nvSpPr>
          <p:cNvPr id="18" name="object 18"/>
          <p:cNvSpPr/>
          <p:nvPr/>
        </p:nvSpPr>
        <p:spPr>
          <a:xfrm>
            <a:off x="6393688" y="3517138"/>
            <a:ext cx="783590" cy="151765"/>
          </a:xfrm>
          <a:custGeom>
            <a:avLst/>
            <a:gdLst/>
            <a:ahLst/>
            <a:cxnLst/>
            <a:rect l="l" t="t" r="r" b="b"/>
            <a:pathLst>
              <a:path w="783590" h="151764">
                <a:moveTo>
                  <a:pt x="418718" y="0"/>
                </a:moveTo>
                <a:lnTo>
                  <a:pt x="400304" y="0"/>
                </a:lnTo>
                <a:lnTo>
                  <a:pt x="342138" y="151511"/>
                </a:lnTo>
                <a:lnTo>
                  <a:pt x="361950" y="151511"/>
                </a:lnTo>
                <a:lnTo>
                  <a:pt x="377063" y="108966"/>
                </a:lnTo>
                <a:lnTo>
                  <a:pt x="460643" y="108966"/>
                </a:lnTo>
                <a:lnTo>
                  <a:pt x="454535" y="93091"/>
                </a:lnTo>
                <a:lnTo>
                  <a:pt x="382905" y="93091"/>
                </a:lnTo>
                <a:lnTo>
                  <a:pt x="407415" y="26035"/>
                </a:lnTo>
                <a:lnTo>
                  <a:pt x="408178" y="22606"/>
                </a:lnTo>
                <a:lnTo>
                  <a:pt x="408939" y="18287"/>
                </a:lnTo>
                <a:lnTo>
                  <a:pt x="425755" y="18287"/>
                </a:lnTo>
                <a:lnTo>
                  <a:pt x="418718" y="0"/>
                </a:lnTo>
                <a:close/>
              </a:path>
              <a:path w="783590" h="151764">
                <a:moveTo>
                  <a:pt x="460643" y="108966"/>
                </a:moveTo>
                <a:lnTo>
                  <a:pt x="441325" y="108966"/>
                </a:lnTo>
                <a:lnTo>
                  <a:pt x="457327" y="151511"/>
                </a:lnTo>
                <a:lnTo>
                  <a:pt x="477012" y="151511"/>
                </a:lnTo>
                <a:lnTo>
                  <a:pt x="460643" y="108966"/>
                </a:lnTo>
                <a:close/>
              </a:path>
              <a:path w="783590" h="151764">
                <a:moveTo>
                  <a:pt x="425755" y="18287"/>
                </a:moveTo>
                <a:lnTo>
                  <a:pt x="409320" y="18287"/>
                </a:lnTo>
                <a:lnTo>
                  <a:pt x="410083" y="22987"/>
                </a:lnTo>
                <a:lnTo>
                  <a:pt x="410844" y="26415"/>
                </a:lnTo>
                <a:lnTo>
                  <a:pt x="411734" y="28448"/>
                </a:lnTo>
                <a:lnTo>
                  <a:pt x="435483" y="93091"/>
                </a:lnTo>
                <a:lnTo>
                  <a:pt x="454535" y="93091"/>
                </a:lnTo>
                <a:lnTo>
                  <a:pt x="425755" y="18287"/>
                </a:lnTo>
                <a:close/>
              </a:path>
              <a:path w="783590" h="151764">
                <a:moveTo>
                  <a:pt x="703326" y="0"/>
                </a:moveTo>
                <a:lnTo>
                  <a:pt x="661415" y="0"/>
                </a:lnTo>
                <a:lnTo>
                  <a:pt x="661415" y="151511"/>
                </a:lnTo>
                <a:lnTo>
                  <a:pt x="701547" y="151511"/>
                </a:lnTo>
                <a:lnTo>
                  <a:pt x="719266" y="150177"/>
                </a:lnTo>
                <a:lnTo>
                  <a:pt x="735091" y="146177"/>
                </a:lnTo>
                <a:lnTo>
                  <a:pt x="749036" y="139509"/>
                </a:lnTo>
                <a:lnTo>
                  <a:pt x="754375" y="135381"/>
                </a:lnTo>
                <a:lnTo>
                  <a:pt x="679195" y="135381"/>
                </a:lnTo>
                <a:lnTo>
                  <a:pt x="679195" y="16001"/>
                </a:lnTo>
                <a:lnTo>
                  <a:pt x="758966" y="16001"/>
                </a:lnTo>
                <a:lnTo>
                  <a:pt x="738330" y="4599"/>
                </a:lnTo>
                <a:lnTo>
                  <a:pt x="703326" y="0"/>
                </a:lnTo>
                <a:close/>
              </a:path>
              <a:path w="783590" h="151764">
                <a:moveTo>
                  <a:pt x="758966" y="16001"/>
                </a:moveTo>
                <a:lnTo>
                  <a:pt x="702817" y="16001"/>
                </a:lnTo>
                <a:lnTo>
                  <a:pt x="729914" y="19643"/>
                </a:lnTo>
                <a:lnTo>
                  <a:pt x="749284" y="30559"/>
                </a:lnTo>
                <a:lnTo>
                  <a:pt x="760914" y="48738"/>
                </a:lnTo>
                <a:lnTo>
                  <a:pt x="764793" y="74167"/>
                </a:lnTo>
                <a:lnTo>
                  <a:pt x="763748" y="88003"/>
                </a:lnTo>
                <a:lnTo>
                  <a:pt x="739038" y="126434"/>
                </a:lnTo>
                <a:lnTo>
                  <a:pt x="701802" y="135381"/>
                </a:lnTo>
                <a:lnTo>
                  <a:pt x="754375" y="135381"/>
                </a:lnTo>
                <a:lnTo>
                  <a:pt x="781952" y="90455"/>
                </a:lnTo>
                <a:lnTo>
                  <a:pt x="783336" y="73787"/>
                </a:lnTo>
                <a:lnTo>
                  <a:pt x="778335" y="41469"/>
                </a:lnTo>
                <a:lnTo>
                  <a:pt x="763333" y="18414"/>
                </a:lnTo>
                <a:lnTo>
                  <a:pt x="758966" y="16001"/>
                </a:lnTo>
                <a:close/>
              </a:path>
              <a:path w="783590" h="151764">
                <a:moveTo>
                  <a:pt x="279400" y="0"/>
                </a:moveTo>
                <a:lnTo>
                  <a:pt x="237743" y="0"/>
                </a:lnTo>
                <a:lnTo>
                  <a:pt x="237743" y="151511"/>
                </a:lnTo>
                <a:lnTo>
                  <a:pt x="255523" y="151511"/>
                </a:lnTo>
                <a:lnTo>
                  <a:pt x="255523" y="94234"/>
                </a:lnTo>
                <a:lnTo>
                  <a:pt x="275463" y="94234"/>
                </a:lnTo>
                <a:lnTo>
                  <a:pt x="315594" y="80517"/>
                </a:lnTo>
                <a:lnTo>
                  <a:pt x="317712" y="78104"/>
                </a:lnTo>
                <a:lnTo>
                  <a:pt x="255523" y="78104"/>
                </a:lnTo>
                <a:lnTo>
                  <a:pt x="255523" y="16001"/>
                </a:lnTo>
                <a:lnTo>
                  <a:pt x="320867" y="16001"/>
                </a:lnTo>
                <a:lnTo>
                  <a:pt x="317118" y="11811"/>
                </a:lnTo>
                <a:lnTo>
                  <a:pt x="309760" y="6643"/>
                </a:lnTo>
                <a:lnTo>
                  <a:pt x="301021" y="2952"/>
                </a:lnTo>
                <a:lnTo>
                  <a:pt x="290901" y="738"/>
                </a:lnTo>
                <a:lnTo>
                  <a:pt x="279400" y="0"/>
                </a:lnTo>
                <a:close/>
              </a:path>
              <a:path w="783590" h="151764">
                <a:moveTo>
                  <a:pt x="320867" y="16001"/>
                </a:moveTo>
                <a:lnTo>
                  <a:pt x="276352" y="16001"/>
                </a:lnTo>
                <a:lnTo>
                  <a:pt x="291853" y="17881"/>
                </a:lnTo>
                <a:lnTo>
                  <a:pt x="302926" y="23510"/>
                </a:lnTo>
                <a:lnTo>
                  <a:pt x="309570" y="32879"/>
                </a:lnTo>
                <a:lnTo>
                  <a:pt x="311785" y="45974"/>
                </a:lnTo>
                <a:lnTo>
                  <a:pt x="311187" y="53238"/>
                </a:lnTo>
                <a:lnTo>
                  <a:pt x="274065" y="78104"/>
                </a:lnTo>
                <a:lnTo>
                  <a:pt x="317712" y="78104"/>
                </a:lnTo>
                <a:lnTo>
                  <a:pt x="322095" y="73108"/>
                </a:lnTo>
                <a:lnTo>
                  <a:pt x="326739" y="64770"/>
                </a:lnTo>
                <a:lnTo>
                  <a:pt x="329525" y="55479"/>
                </a:lnTo>
                <a:lnTo>
                  <a:pt x="330454" y="45212"/>
                </a:lnTo>
                <a:lnTo>
                  <a:pt x="329620" y="35046"/>
                </a:lnTo>
                <a:lnTo>
                  <a:pt x="327120" y="26082"/>
                </a:lnTo>
                <a:lnTo>
                  <a:pt x="322953" y="18333"/>
                </a:lnTo>
                <a:lnTo>
                  <a:pt x="320867" y="16001"/>
                </a:lnTo>
                <a:close/>
              </a:path>
              <a:path w="783590" h="151764">
                <a:moveTo>
                  <a:pt x="522986" y="0"/>
                </a:moveTo>
                <a:lnTo>
                  <a:pt x="499871" y="0"/>
                </a:lnTo>
                <a:lnTo>
                  <a:pt x="499871" y="151511"/>
                </a:lnTo>
                <a:lnTo>
                  <a:pt x="517652" y="151511"/>
                </a:lnTo>
                <a:lnTo>
                  <a:pt x="517628" y="30734"/>
                </a:lnTo>
                <a:lnTo>
                  <a:pt x="517397" y="24384"/>
                </a:lnTo>
                <a:lnTo>
                  <a:pt x="516763" y="21209"/>
                </a:lnTo>
                <a:lnTo>
                  <a:pt x="536513" y="21209"/>
                </a:lnTo>
                <a:lnTo>
                  <a:pt x="522986" y="0"/>
                </a:lnTo>
                <a:close/>
              </a:path>
              <a:path w="783590" h="151764">
                <a:moveTo>
                  <a:pt x="536513" y="21209"/>
                </a:moveTo>
                <a:lnTo>
                  <a:pt x="517397" y="21209"/>
                </a:lnTo>
                <a:lnTo>
                  <a:pt x="518667" y="24511"/>
                </a:lnTo>
                <a:lnTo>
                  <a:pt x="520318" y="27686"/>
                </a:lnTo>
                <a:lnTo>
                  <a:pt x="522351" y="30734"/>
                </a:lnTo>
                <a:lnTo>
                  <a:pt x="600329" y="151511"/>
                </a:lnTo>
                <a:lnTo>
                  <a:pt x="622045" y="151511"/>
                </a:lnTo>
                <a:lnTo>
                  <a:pt x="622045" y="128905"/>
                </a:lnTo>
                <a:lnTo>
                  <a:pt x="604901" y="128905"/>
                </a:lnTo>
                <a:lnTo>
                  <a:pt x="604012" y="127126"/>
                </a:lnTo>
                <a:lnTo>
                  <a:pt x="601980" y="123698"/>
                </a:lnTo>
                <a:lnTo>
                  <a:pt x="598805" y="118872"/>
                </a:lnTo>
                <a:lnTo>
                  <a:pt x="536513" y="21209"/>
                </a:lnTo>
                <a:close/>
              </a:path>
              <a:path w="783590" h="151764">
                <a:moveTo>
                  <a:pt x="622045" y="0"/>
                </a:moveTo>
                <a:lnTo>
                  <a:pt x="604265" y="0"/>
                </a:lnTo>
                <a:lnTo>
                  <a:pt x="604351" y="118872"/>
                </a:lnTo>
                <a:lnTo>
                  <a:pt x="604646" y="124587"/>
                </a:lnTo>
                <a:lnTo>
                  <a:pt x="605409" y="128905"/>
                </a:lnTo>
                <a:lnTo>
                  <a:pt x="622045" y="128905"/>
                </a:lnTo>
                <a:lnTo>
                  <a:pt x="622045" y="0"/>
                </a:lnTo>
                <a:close/>
              </a:path>
              <a:path w="783590" h="151764">
                <a:moveTo>
                  <a:pt x="118363" y="0"/>
                </a:moveTo>
                <a:lnTo>
                  <a:pt x="96647" y="0"/>
                </a:lnTo>
                <a:lnTo>
                  <a:pt x="143383" y="75311"/>
                </a:lnTo>
                <a:lnTo>
                  <a:pt x="92583" y="151511"/>
                </a:lnTo>
                <a:lnTo>
                  <a:pt x="114427" y="151511"/>
                </a:lnTo>
                <a:lnTo>
                  <a:pt x="150367" y="93472"/>
                </a:lnTo>
                <a:lnTo>
                  <a:pt x="152018" y="90043"/>
                </a:lnTo>
                <a:lnTo>
                  <a:pt x="153923" y="85978"/>
                </a:lnTo>
                <a:lnTo>
                  <a:pt x="173010" y="85978"/>
                </a:lnTo>
                <a:lnTo>
                  <a:pt x="166115" y="75057"/>
                </a:lnTo>
                <a:lnTo>
                  <a:pt x="173287" y="63753"/>
                </a:lnTo>
                <a:lnTo>
                  <a:pt x="154812" y="63753"/>
                </a:lnTo>
                <a:lnTo>
                  <a:pt x="153162" y="60198"/>
                </a:lnTo>
                <a:lnTo>
                  <a:pt x="151384" y="56769"/>
                </a:lnTo>
                <a:lnTo>
                  <a:pt x="149352" y="53212"/>
                </a:lnTo>
                <a:lnTo>
                  <a:pt x="118363" y="0"/>
                </a:lnTo>
                <a:close/>
              </a:path>
              <a:path w="783590" h="151764">
                <a:moveTo>
                  <a:pt x="173010" y="85978"/>
                </a:moveTo>
                <a:lnTo>
                  <a:pt x="154305" y="85978"/>
                </a:lnTo>
                <a:lnTo>
                  <a:pt x="155575" y="89153"/>
                </a:lnTo>
                <a:lnTo>
                  <a:pt x="156717" y="91693"/>
                </a:lnTo>
                <a:lnTo>
                  <a:pt x="157861" y="93472"/>
                </a:lnTo>
                <a:lnTo>
                  <a:pt x="192659" y="151511"/>
                </a:lnTo>
                <a:lnTo>
                  <a:pt x="214376" y="151511"/>
                </a:lnTo>
                <a:lnTo>
                  <a:pt x="173010" y="85978"/>
                </a:lnTo>
                <a:close/>
              </a:path>
              <a:path w="783590" h="151764">
                <a:moveTo>
                  <a:pt x="213740" y="0"/>
                </a:moveTo>
                <a:lnTo>
                  <a:pt x="193293" y="0"/>
                </a:lnTo>
                <a:lnTo>
                  <a:pt x="161162" y="52832"/>
                </a:lnTo>
                <a:lnTo>
                  <a:pt x="159385" y="55499"/>
                </a:lnTo>
                <a:lnTo>
                  <a:pt x="157480" y="59182"/>
                </a:lnTo>
                <a:lnTo>
                  <a:pt x="155193" y="63753"/>
                </a:lnTo>
                <a:lnTo>
                  <a:pt x="173287" y="63753"/>
                </a:lnTo>
                <a:lnTo>
                  <a:pt x="213740" y="0"/>
                </a:lnTo>
                <a:close/>
              </a:path>
              <a:path w="783590" h="151764">
                <a:moveTo>
                  <a:pt x="76962" y="0"/>
                </a:moveTo>
                <a:lnTo>
                  <a:pt x="0" y="0"/>
                </a:lnTo>
                <a:lnTo>
                  <a:pt x="0" y="151511"/>
                </a:lnTo>
                <a:lnTo>
                  <a:pt x="80390" y="151511"/>
                </a:lnTo>
                <a:lnTo>
                  <a:pt x="80390" y="135381"/>
                </a:lnTo>
                <a:lnTo>
                  <a:pt x="17779" y="135381"/>
                </a:lnTo>
                <a:lnTo>
                  <a:pt x="17779" y="82423"/>
                </a:lnTo>
                <a:lnTo>
                  <a:pt x="72516" y="82423"/>
                </a:lnTo>
                <a:lnTo>
                  <a:pt x="72516" y="66421"/>
                </a:lnTo>
                <a:lnTo>
                  <a:pt x="17779" y="66421"/>
                </a:lnTo>
                <a:lnTo>
                  <a:pt x="17779" y="16001"/>
                </a:lnTo>
                <a:lnTo>
                  <a:pt x="76962" y="16001"/>
                </a:lnTo>
                <a:lnTo>
                  <a:pt x="76962" y="0"/>
                </a:lnTo>
                <a:close/>
              </a:path>
            </a:pathLst>
          </a:custGeom>
          <a:solidFill>
            <a:srgbClr val="FFFFFF"/>
          </a:solidFill>
        </p:spPr>
        <p:txBody>
          <a:bodyPr wrap="square" lIns="0" tIns="0" rIns="0" bIns="0" rtlCol="0"/>
          <a:lstStyle/>
          <a:p>
            <a:endParaRPr smtClean="0">
              <a:solidFill>
                <a:prstClr val="black"/>
              </a:solidFill>
            </a:endParaRPr>
          </a:p>
        </p:txBody>
      </p:sp>
      <p:sp>
        <p:nvSpPr>
          <p:cNvPr id="19" name="object 19"/>
          <p:cNvSpPr/>
          <p:nvPr/>
        </p:nvSpPr>
        <p:spPr>
          <a:xfrm>
            <a:off x="6776593" y="3535426"/>
            <a:ext cx="52705" cy="74930"/>
          </a:xfrm>
          <a:custGeom>
            <a:avLst/>
            <a:gdLst/>
            <a:ahLst/>
            <a:cxnLst/>
            <a:rect l="l" t="t" r="r" b="b"/>
            <a:pathLst>
              <a:path w="52704" h="74929">
                <a:moveTo>
                  <a:pt x="26034" y="0"/>
                </a:moveTo>
                <a:lnTo>
                  <a:pt x="25273" y="4318"/>
                </a:lnTo>
                <a:lnTo>
                  <a:pt x="24510" y="7747"/>
                </a:lnTo>
                <a:lnTo>
                  <a:pt x="23622" y="10160"/>
                </a:lnTo>
                <a:lnTo>
                  <a:pt x="0" y="74803"/>
                </a:lnTo>
                <a:lnTo>
                  <a:pt x="52577" y="74803"/>
                </a:lnTo>
                <a:lnTo>
                  <a:pt x="28828" y="10160"/>
                </a:lnTo>
                <a:lnTo>
                  <a:pt x="27939" y="8127"/>
                </a:lnTo>
                <a:lnTo>
                  <a:pt x="27177" y="4699"/>
                </a:lnTo>
                <a:lnTo>
                  <a:pt x="26415" y="0"/>
                </a:lnTo>
                <a:lnTo>
                  <a:pt x="26034" y="0"/>
                </a:lnTo>
                <a:close/>
              </a:path>
            </a:pathLst>
          </a:custGeom>
          <a:ln w="9144">
            <a:solidFill>
              <a:srgbClr val="FFFFFF"/>
            </a:solidFill>
          </a:ln>
        </p:spPr>
        <p:txBody>
          <a:bodyPr wrap="square" lIns="0" tIns="0" rIns="0" bIns="0" rtlCol="0"/>
          <a:lstStyle/>
          <a:p>
            <a:endParaRPr smtClean="0">
              <a:solidFill>
                <a:prstClr val="black"/>
              </a:solidFill>
            </a:endParaRPr>
          </a:p>
        </p:txBody>
      </p:sp>
      <p:sp>
        <p:nvSpPr>
          <p:cNvPr id="20" name="object 20"/>
          <p:cNvSpPr/>
          <p:nvPr/>
        </p:nvSpPr>
        <p:spPr>
          <a:xfrm>
            <a:off x="7072883" y="3533140"/>
            <a:ext cx="85725" cy="119380"/>
          </a:xfrm>
          <a:custGeom>
            <a:avLst/>
            <a:gdLst/>
            <a:ahLst/>
            <a:cxnLst/>
            <a:rect l="l" t="t" r="r" b="b"/>
            <a:pathLst>
              <a:path w="85725" h="119379">
                <a:moveTo>
                  <a:pt x="0" y="0"/>
                </a:moveTo>
                <a:lnTo>
                  <a:pt x="0" y="119380"/>
                </a:lnTo>
                <a:lnTo>
                  <a:pt x="22606" y="119380"/>
                </a:lnTo>
                <a:lnTo>
                  <a:pt x="59842" y="110432"/>
                </a:lnTo>
                <a:lnTo>
                  <a:pt x="84552" y="72001"/>
                </a:lnTo>
                <a:lnTo>
                  <a:pt x="85598" y="58165"/>
                </a:lnTo>
                <a:lnTo>
                  <a:pt x="81718" y="32736"/>
                </a:lnTo>
                <a:lnTo>
                  <a:pt x="70088" y="14557"/>
                </a:lnTo>
                <a:lnTo>
                  <a:pt x="50718" y="3641"/>
                </a:lnTo>
                <a:lnTo>
                  <a:pt x="23622" y="0"/>
                </a:lnTo>
                <a:lnTo>
                  <a:pt x="0" y="0"/>
                </a:lnTo>
                <a:close/>
              </a:path>
            </a:pathLst>
          </a:custGeom>
          <a:ln w="9144">
            <a:solidFill>
              <a:srgbClr val="FFFFFF"/>
            </a:solidFill>
          </a:ln>
        </p:spPr>
        <p:txBody>
          <a:bodyPr wrap="square" lIns="0" tIns="0" rIns="0" bIns="0" rtlCol="0"/>
          <a:lstStyle/>
          <a:p>
            <a:endParaRPr smtClean="0">
              <a:solidFill>
                <a:prstClr val="black"/>
              </a:solidFill>
            </a:endParaRPr>
          </a:p>
        </p:txBody>
      </p:sp>
      <p:sp>
        <p:nvSpPr>
          <p:cNvPr id="21" name="object 21"/>
          <p:cNvSpPr/>
          <p:nvPr/>
        </p:nvSpPr>
        <p:spPr>
          <a:xfrm>
            <a:off x="6649211" y="3533140"/>
            <a:ext cx="56515" cy="62230"/>
          </a:xfrm>
          <a:custGeom>
            <a:avLst/>
            <a:gdLst/>
            <a:ahLst/>
            <a:cxnLst/>
            <a:rect l="l" t="t" r="r" b="b"/>
            <a:pathLst>
              <a:path w="56515" h="62229">
                <a:moveTo>
                  <a:pt x="0" y="0"/>
                </a:moveTo>
                <a:lnTo>
                  <a:pt x="0" y="62102"/>
                </a:lnTo>
                <a:lnTo>
                  <a:pt x="18542" y="62102"/>
                </a:lnTo>
                <a:lnTo>
                  <a:pt x="53863" y="43608"/>
                </a:lnTo>
                <a:lnTo>
                  <a:pt x="56261" y="29972"/>
                </a:lnTo>
                <a:lnTo>
                  <a:pt x="54046" y="16877"/>
                </a:lnTo>
                <a:lnTo>
                  <a:pt x="47402" y="7508"/>
                </a:lnTo>
                <a:lnTo>
                  <a:pt x="36329" y="1879"/>
                </a:lnTo>
                <a:lnTo>
                  <a:pt x="20828" y="0"/>
                </a:lnTo>
                <a:lnTo>
                  <a:pt x="0" y="0"/>
                </a:lnTo>
                <a:close/>
              </a:path>
            </a:pathLst>
          </a:custGeom>
          <a:ln w="9144">
            <a:solidFill>
              <a:srgbClr val="FFFFFF"/>
            </a:solidFill>
          </a:ln>
        </p:spPr>
        <p:txBody>
          <a:bodyPr wrap="square" lIns="0" tIns="0" rIns="0" bIns="0" rtlCol="0"/>
          <a:lstStyle/>
          <a:p>
            <a:endParaRPr smtClean="0">
              <a:solidFill>
                <a:prstClr val="black"/>
              </a:solidFill>
            </a:endParaRPr>
          </a:p>
        </p:txBody>
      </p:sp>
      <p:sp>
        <p:nvSpPr>
          <p:cNvPr id="22" name="object 22"/>
          <p:cNvSpPr/>
          <p:nvPr/>
        </p:nvSpPr>
        <p:spPr>
          <a:xfrm>
            <a:off x="7055104" y="3517138"/>
            <a:ext cx="121920" cy="151765"/>
          </a:xfrm>
          <a:custGeom>
            <a:avLst/>
            <a:gdLst/>
            <a:ahLst/>
            <a:cxnLst/>
            <a:rect l="l" t="t" r="r" b="b"/>
            <a:pathLst>
              <a:path w="121920" h="151764">
                <a:moveTo>
                  <a:pt x="0" y="0"/>
                </a:moveTo>
                <a:lnTo>
                  <a:pt x="41910" y="0"/>
                </a:lnTo>
                <a:lnTo>
                  <a:pt x="76914" y="4599"/>
                </a:lnTo>
                <a:lnTo>
                  <a:pt x="101917" y="18414"/>
                </a:lnTo>
                <a:lnTo>
                  <a:pt x="116919" y="41469"/>
                </a:lnTo>
                <a:lnTo>
                  <a:pt x="121920" y="73787"/>
                </a:lnTo>
                <a:lnTo>
                  <a:pt x="120536" y="90455"/>
                </a:lnTo>
                <a:lnTo>
                  <a:pt x="99695" y="130175"/>
                </a:lnTo>
                <a:lnTo>
                  <a:pt x="57850" y="150177"/>
                </a:lnTo>
                <a:lnTo>
                  <a:pt x="40131" y="151511"/>
                </a:lnTo>
                <a:lnTo>
                  <a:pt x="0" y="151511"/>
                </a:lnTo>
                <a:lnTo>
                  <a:pt x="0" y="0"/>
                </a:lnTo>
                <a:close/>
              </a:path>
            </a:pathLst>
          </a:custGeom>
          <a:ln w="9144">
            <a:solidFill>
              <a:srgbClr val="FFFFFF"/>
            </a:solidFill>
          </a:ln>
        </p:spPr>
        <p:txBody>
          <a:bodyPr wrap="square" lIns="0" tIns="0" rIns="0" bIns="0" rtlCol="0"/>
          <a:lstStyle/>
          <a:p>
            <a:endParaRPr smtClean="0">
              <a:solidFill>
                <a:prstClr val="black"/>
              </a:solidFill>
            </a:endParaRPr>
          </a:p>
        </p:txBody>
      </p:sp>
      <p:sp>
        <p:nvSpPr>
          <p:cNvPr id="23" name="object 23"/>
          <p:cNvSpPr/>
          <p:nvPr/>
        </p:nvSpPr>
        <p:spPr>
          <a:xfrm>
            <a:off x="6893559" y="3517138"/>
            <a:ext cx="122555" cy="151765"/>
          </a:xfrm>
          <a:custGeom>
            <a:avLst/>
            <a:gdLst/>
            <a:ahLst/>
            <a:cxnLst/>
            <a:rect l="l" t="t" r="r" b="b"/>
            <a:pathLst>
              <a:path w="122554" h="151764">
                <a:moveTo>
                  <a:pt x="0" y="0"/>
                </a:moveTo>
                <a:lnTo>
                  <a:pt x="23114" y="0"/>
                </a:lnTo>
                <a:lnTo>
                  <a:pt x="98933" y="118872"/>
                </a:lnTo>
                <a:lnTo>
                  <a:pt x="102108" y="123698"/>
                </a:lnTo>
                <a:lnTo>
                  <a:pt x="104140" y="127126"/>
                </a:lnTo>
                <a:lnTo>
                  <a:pt x="105029" y="128905"/>
                </a:lnTo>
                <a:lnTo>
                  <a:pt x="105537" y="128905"/>
                </a:lnTo>
                <a:lnTo>
                  <a:pt x="104775" y="124587"/>
                </a:lnTo>
                <a:lnTo>
                  <a:pt x="104394" y="117220"/>
                </a:lnTo>
                <a:lnTo>
                  <a:pt x="104394" y="106680"/>
                </a:lnTo>
                <a:lnTo>
                  <a:pt x="104394" y="0"/>
                </a:lnTo>
                <a:lnTo>
                  <a:pt x="122174" y="0"/>
                </a:lnTo>
                <a:lnTo>
                  <a:pt x="122174" y="151511"/>
                </a:lnTo>
                <a:lnTo>
                  <a:pt x="100457" y="151511"/>
                </a:lnTo>
                <a:lnTo>
                  <a:pt x="22479" y="30734"/>
                </a:lnTo>
                <a:lnTo>
                  <a:pt x="20447" y="27686"/>
                </a:lnTo>
                <a:lnTo>
                  <a:pt x="18796" y="24511"/>
                </a:lnTo>
                <a:lnTo>
                  <a:pt x="17525" y="21209"/>
                </a:lnTo>
                <a:lnTo>
                  <a:pt x="16891" y="21209"/>
                </a:lnTo>
                <a:lnTo>
                  <a:pt x="17525" y="24384"/>
                </a:lnTo>
                <a:lnTo>
                  <a:pt x="17780" y="31369"/>
                </a:lnTo>
                <a:lnTo>
                  <a:pt x="17780" y="42037"/>
                </a:lnTo>
                <a:lnTo>
                  <a:pt x="17780" y="151511"/>
                </a:lnTo>
                <a:lnTo>
                  <a:pt x="0" y="151511"/>
                </a:lnTo>
                <a:lnTo>
                  <a:pt x="0" y="0"/>
                </a:lnTo>
                <a:close/>
              </a:path>
            </a:pathLst>
          </a:custGeom>
          <a:ln w="9144">
            <a:solidFill>
              <a:srgbClr val="FFFFFF"/>
            </a:solidFill>
          </a:ln>
        </p:spPr>
        <p:txBody>
          <a:bodyPr wrap="square" lIns="0" tIns="0" rIns="0" bIns="0" rtlCol="0"/>
          <a:lstStyle/>
          <a:p>
            <a:endParaRPr smtClean="0">
              <a:solidFill>
                <a:prstClr val="black"/>
              </a:solidFill>
            </a:endParaRPr>
          </a:p>
        </p:txBody>
      </p:sp>
      <p:sp>
        <p:nvSpPr>
          <p:cNvPr id="24" name="object 24"/>
          <p:cNvSpPr/>
          <p:nvPr/>
        </p:nvSpPr>
        <p:spPr>
          <a:xfrm>
            <a:off x="6735826" y="3517138"/>
            <a:ext cx="135255" cy="151765"/>
          </a:xfrm>
          <a:custGeom>
            <a:avLst/>
            <a:gdLst/>
            <a:ahLst/>
            <a:cxnLst/>
            <a:rect l="l" t="t" r="r" b="b"/>
            <a:pathLst>
              <a:path w="135254" h="151764">
                <a:moveTo>
                  <a:pt x="58166" y="0"/>
                </a:moveTo>
                <a:lnTo>
                  <a:pt x="76580" y="0"/>
                </a:lnTo>
                <a:lnTo>
                  <a:pt x="134874" y="151511"/>
                </a:lnTo>
                <a:lnTo>
                  <a:pt x="115189" y="151511"/>
                </a:lnTo>
                <a:lnTo>
                  <a:pt x="99187" y="108966"/>
                </a:lnTo>
                <a:lnTo>
                  <a:pt x="34925" y="108966"/>
                </a:lnTo>
                <a:lnTo>
                  <a:pt x="19812" y="151511"/>
                </a:lnTo>
                <a:lnTo>
                  <a:pt x="0" y="151511"/>
                </a:lnTo>
                <a:lnTo>
                  <a:pt x="58166" y="0"/>
                </a:lnTo>
                <a:close/>
              </a:path>
            </a:pathLst>
          </a:custGeom>
          <a:ln w="9144">
            <a:solidFill>
              <a:srgbClr val="FFFFFF"/>
            </a:solidFill>
          </a:ln>
        </p:spPr>
        <p:txBody>
          <a:bodyPr wrap="square" lIns="0" tIns="0" rIns="0" bIns="0" rtlCol="0"/>
          <a:lstStyle/>
          <a:p>
            <a:endParaRPr smtClean="0">
              <a:solidFill>
                <a:prstClr val="black"/>
              </a:solidFill>
            </a:endParaRPr>
          </a:p>
        </p:txBody>
      </p:sp>
      <p:sp>
        <p:nvSpPr>
          <p:cNvPr id="25" name="object 25"/>
          <p:cNvSpPr/>
          <p:nvPr/>
        </p:nvSpPr>
        <p:spPr>
          <a:xfrm>
            <a:off x="6631431" y="3517138"/>
            <a:ext cx="92710" cy="151765"/>
          </a:xfrm>
          <a:custGeom>
            <a:avLst/>
            <a:gdLst/>
            <a:ahLst/>
            <a:cxnLst/>
            <a:rect l="l" t="t" r="r" b="b"/>
            <a:pathLst>
              <a:path w="92709" h="151764">
                <a:moveTo>
                  <a:pt x="0" y="0"/>
                </a:moveTo>
                <a:lnTo>
                  <a:pt x="41656" y="0"/>
                </a:lnTo>
                <a:lnTo>
                  <a:pt x="53157" y="738"/>
                </a:lnTo>
                <a:lnTo>
                  <a:pt x="89376" y="26082"/>
                </a:lnTo>
                <a:lnTo>
                  <a:pt x="92710" y="45212"/>
                </a:lnTo>
                <a:lnTo>
                  <a:pt x="91781" y="55479"/>
                </a:lnTo>
                <a:lnTo>
                  <a:pt x="60404" y="90805"/>
                </a:lnTo>
                <a:lnTo>
                  <a:pt x="37719" y="94234"/>
                </a:lnTo>
                <a:lnTo>
                  <a:pt x="17779" y="94234"/>
                </a:lnTo>
                <a:lnTo>
                  <a:pt x="17779" y="151511"/>
                </a:lnTo>
                <a:lnTo>
                  <a:pt x="0" y="151511"/>
                </a:lnTo>
                <a:lnTo>
                  <a:pt x="0" y="0"/>
                </a:lnTo>
                <a:close/>
              </a:path>
            </a:pathLst>
          </a:custGeom>
          <a:ln w="9144">
            <a:solidFill>
              <a:srgbClr val="FFFFFF"/>
            </a:solidFill>
          </a:ln>
        </p:spPr>
        <p:txBody>
          <a:bodyPr wrap="square" lIns="0" tIns="0" rIns="0" bIns="0" rtlCol="0"/>
          <a:lstStyle/>
          <a:p>
            <a:endParaRPr smtClean="0">
              <a:solidFill>
                <a:prstClr val="black"/>
              </a:solidFill>
            </a:endParaRPr>
          </a:p>
        </p:txBody>
      </p:sp>
      <p:sp>
        <p:nvSpPr>
          <p:cNvPr id="26" name="object 26"/>
          <p:cNvSpPr/>
          <p:nvPr/>
        </p:nvSpPr>
        <p:spPr>
          <a:xfrm>
            <a:off x="6486271" y="3517138"/>
            <a:ext cx="121920" cy="151765"/>
          </a:xfrm>
          <a:custGeom>
            <a:avLst/>
            <a:gdLst/>
            <a:ahLst/>
            <a:cxnLst/>
            <a:rect l="l" t="t" r="r" b="b"/>
            <a:pathLst>
              <a:path w="121920" h="151764">
                <a:moveTo>
                  <a:pt x="4063" y="0"/>
                </a:moveTo>
                <a:lnTo>
                  <a:pt x="25780" y="0"/>
                </a:lnTo>
                <a:lnTo>
                  <a:pt x="56769" y="53212"/>
                </a:lnTo>
                <a:lnTo>
                  <a:pt x="58800" y="56769"/>
                </a:lnTo>
                <a:lnTo>
                  <a:pt x="60578" y="60198"/>
                </a:lnTo>
                <a:lnTo>
                  <a:pt x="62229" y="63753"/>
                </a:lnTo>
                <a:lnTo>
                  <a:pt x="62610" y="63753"/>
                </a:lnTo>
                <a:lnTo>
                  <a:pt x="64897" y="59182"/>
                </a:lnTo>
                <a:lnTo>
                  <a:pt x="66801" y="55499"/>
                </a:lnTo>
                <a:lnTo>
                  <a:pt x="68579" y="52832"/>
                </a:lnTo>
                <a:lnTo>
                  <a:pt x="100710" y="0"/>
                </a:lnTo>
                <a:lnTo>
                  <a:pt x="121157" y="0"/>
                </a:lnTo>
                <a:lnTo>
                  <a:pt x="73532" y="75057"/>
                </a:lnTo>
                <a:lnTo>
                  <a:pt x="121793" y="151511"/>
                </a:lnTo>
                <a:lnTo>
                  <a:pt x="100075" y="151511"/>
                </a:lnTo>
                <a:lnTo>
                  <a:pt x="65277" y="93472"/>
                </a:lnTo>
                <a:lnTo>
                  <a:pt x="64134" y="91693"/>
                </a:lnTo>
                <a:lnTo>
                  <a:pt x="62992" y="89153"/>
                </a:lnTo>
                <a:lnTo>
                  <a:pt x="61722" y="85978"/>
                </a:lnTo>
                <a:lnTo>
                  <a:pt x="61340" y="85978"/>
                </a:lnTo>
                <a:lnTo>
                  <a:pt x="60578" y="87629"/>
                </a:lnTo>
                <a:lnTo>
                  <a:pt x="59435" y="90043"/>
                </a:lnTo>
                <a:lnTo>
                  <a:pt x="57784" y="93472"/>
                </a:lnTo>
                <a:lnTo>
                  <a:pt x="21844" y="151511"/>
                </a:lnTo>
                <a:lnTo>
                  <a:pt x="0" y="151511"/>
                </a:lnTo>
                <a:lnTo>
                  <a:pt x="50800" y="75311"/>
                </a:lnTo>
                <a:lnTo>
                  <a:pt x="4063" y="0"/>
                </a:lnTo>
                <a:close/>
              </a:path>
            </a:pathLst>
          </a:custGeom>
          <a:ln w="9144">
            <a:solidFill>
              <a:srgbClr val="FFFFFF"/>
            </a:solidFill>
          </a:ln>
        </p:spPr>
        <p:txBody>
          <a:bodyPr wrap="square" lIns="0" tIns="0" rIns="0" bIns="0" rtlCol="0"/>
          <a:lstStyle/>
          <a:p>
            <a:endParaRPr smtClean="0">
              <a:solidFill>
                <a:prstClr val="black"/>
              </a:solidFill>
            </a:endParaRPr>
          </a:p>
        </p:txBody>
      </p:sp>
      <p:sp>
        <p:nvSpPr>
          <p:cNvPr id="27" name="object 27"/>
          <p:cNvSpPr/>
          <p:nvPr/>
        </p:nvSpPr>
        <p:spPr>
          <a:xfrm>
            <a:off x="6393688" y="3517138"/>
            <a:ext cx="80645" cy="151765"/>
          </a:xfrm>
          <a:custGeom>
            <a:avLst/>
            <a:gdLst/>
            <a:ahLst/>
            <a:cxnLst/>
            <a:rect l="l" t="t" r="r" b="b"/>
            <a:pathLst>
              <a:path w="80645" h="151764">
                <a:moveTo>
                  <a:pt x="0" y="0"/>
                </a:moveTo>
                <a:lnTo>
                  <a:pt x="76962" y="0"/>
                </a:lnTo>
                <a:lnTo>
                  <a:pt x="76962" y="16001"/>
                </a:lnTo>
                <a:lnTo>
                  <a:pt x="17779" y="16001"/>
                </a:lnTo>
                <a:lnTo>
                  <a:pt x="17779" y="66421"/>
                </a:lnTo>
                <a:lnTo>
                  <a:pt x="72516" y="66421"/>
                </a:lnTo>
                <a:lnTo>
                  <a:pt x="72516" y="82423"/>
                </a:lnTo>
                <a:lnTo>
                  <a:pt x="17779" y="82423"/>
                </a:lnTo>
                <a:lnTo>
                  <a:pt x="17779" y="135381"/>
                </a:lnTo>
                <a:lnTo>
                  <a:pt x="80390" y="135381"/>
                </a:lnTo>
                <a:lnTo>
                  <a:pt x="80390" y="151511"/>
                </a:lnTo>
                <a:lnTo>
                  <a:pt x="0" y="151511"/>
                </a:lnTo>
                <a:lnTo>
                  <a:pt x="0" y="0"/>
                </a:lnTo>
                <a:close/>
              </a:path>
            </a:pathLst>
          </a:custGeom>
          <a:ln w="9144">
            <a:solidFill>
              <a:srgbClr val="FFFFFF"/>
            </a:solidFill>
          </a:ln>
        </p:spPr>
        <p:txBody>
          <a:bodyPr wrap="square" lIns="0" tIns="0" rIns="0" bIns="0" rtlCol="0"/>
          <a:lstStyle/>
          <a:p>
            <a:endParaRPr smtClean="0">
              <a:solidFill>
                <a:prstClr val="black"/>
              </a:solidFill>
            </a:endParaRPr>
          </a:p>
        </p:txBody>
      </p:sp>
      <p:sp>
        <p:nvSpPr>
          <p:cNvPr id="28" name="object 28"/>
          <p:cNvSpPr/>
          <p:nvPr/>
        </p:nvSpPr>
        <p:spPr>
          <a:xfrm>
            <a:off x="6373876" y="3689984"/>
            <a:ext cx="814069" cy="0"/>
          </a:xfrm>
          <a:custGeom>
            <a:avLst/>
            <a:gdLst/>
            <a:ahLst/>
            <a:cxnLst/>
            <a:rect l="l" t="t" r="r" b="b"/>
            <a:pathLst>
              <a:path w="814070">
                <a:moveTo>
                  <a:pt x="0" y="0"/>
                </a:moveTo>
                <a:lnTo>
                  <a:pt x="813816" y="0"/>
                </a:lnTo>
              </a:path>
            </a:pathLst>
          </a:custGeom>
          <a:ln w="6096">
            <a:solidFill>
              <a:srgbClr val="FFFFFF"/>
            </a:solidFill>
          </a:ln>
        </p:spPr>
        <p:txBody>
          <a:bodyPr wrap="square" lIns="0" tIns="0" rIns="0" bIns="0" rtlCol="0"/>
          <a:lstStyle/>
          <a:p>
            <a:endParaRPr smtClean="0">
              <a:solidFill>
                <a:prstClr val="black"/>
              </a:solidFill>
            </a:endParaRPr>
          </a:p>
        </p:txBody>
      </p:sp>
      <p:sp>
        <p:nvSpPr>
          <p:cNvPr id="29" name="object 29"/>
          <p:cNvSpPr/>
          <p:nvPr/>
        </p:nvSpPr>
        <p:spPr>
          <a:xfrm>
            <a:off x="6369303" y="3689984"/>
            <a:ext cx="822960" cy="0"/>
          </a:xfrm>
          <a:custGeom>
            <a:avLst/>
            <a:gdLst/>
            <a:ahLst/>
            <a:cxnLst/>
            <a:rect l="l" t="t" r="r" b="b"/>
            <a:pathLst>
              <a:path w="822959">
                <a:moveTo>
                  <a:pt x="0" y="0"/>
                </a:moveTo>
                <a:lnTo>
                  <a:pt x="822960" y="0"/>
                </a:lnTo>
              </a:path>
            </a:pathLst>
          </a:custGeom>
          <a:ln w="15240">
            <a:solidFill>
              <a:srgbClr val="FFFFFF"/>
            </a:solidFill>
          </a:ln>
        </p:spPr>
        <p:txBody>
          <a:bodyPr wrap="square" lIns="0" tIns="0" rIns="0" bIns="0" rtlCol="0"/>
          <a:lstStyle/>
          <a:p>
            <a:endParaRPr smtClean="0">
              <a:solidFill>
                <a:prstClr val="black"/>
              </a:solidFill>
            </a:endParaRPr>
          </a:p>
        </p:txBody>
      </p:sp>
      <p:sp>
        <p:nvSpPr>
          <p:cNvPr id="30" name="object 30"/>
          <p:cNvSpPr/>
          <p:nvPr/>
        </p:nvSpPr>
        <p:spPr>
          <a:xfrm>
            <a:off x="7246873" y="3514597"/>
            <a:ext cx="1657985" cy="156845"/>
          </a:xfrm>
          <a:custGeom>
            <a:avLst/>
            <a:gdLst/>
            <a:ahLst/>
            <a:cxnLst/>
            <a:rect l="l" t="t" r="r" b="b"/>
            <a:pathLst>
              <a:path w="1657984" h="156845">
                <a:moveTo>
                  <a:pt x="1619503" y="132587"/>
                </a:moveTo>
                <a:lnTo>
                  <a:pt x="1613153" y="132587"/>
                </a:lnTo>
                <a:lnTo>
                  <a:pt x="1610486" y="133731"/>
                </a:lnTo>
                <a:lnTo>
                  <a:pt x="1608201" y="136016"/>
                </a:lnTo>
                <a:lnTo>
                  <a:pt x="1605787" y="138175"/>
                </a:lnTo>
                <a:lnTo>
                  <a:pt x="1604645" y="140969"/>
                </a:lnTo>
                <a:lnTo>
                  <a:pt x="1604645" y="147574"/>
                </a:lnTo>
                <a:lnTo>
                  <a:pt x="1605787" y="150240"/>
                </a:lnTo>
                <a:lnTo>
                  <a:pt x="1608201" y="152526"/>
                </a:lnTo>
                <a:lnTo>
                  <a:pt x="1610486" y="154812"/>
                </a:lnTo>
                <a:lnTo>
                  <a:pt x="1613280" y="155956"/>
                </a:lnTo>
                <a:lnTo>
                  <a:pt x="1619503" y="155956"/>
                </a:lnTo>
                <a:lnTo>
                  <a:pt x="1622171" y="154812"/>
                </a:lnTo>
                <a:lnTo>
                  <a:pt x="1626997" y="150240"/>
                </a:lnTo>
                <a:lnTo>
                  <a:pt x="1628140" y="147574"/>
                </a:lnTo>
                <a:lnTo>
                  <a:pt x="1628140" y="140969"/>
                </a:lnTo>
                <a:lnTo>
                  <a:pt x="1626997" y="138175"/>
                </a:lnTo>
                <a:lnTo>
                  <a:pt x="1624583" y="136016"/>
                </a:lnTo>
                <a:lnTo>
                  <a:pt x="1622298" y="133731"/>
                </a:lnTo>
                <a:lnTo>
                  <a:pt x="1619503" y="132587"/>
                </a:lnTo>
                <a:close/>
              </a:path>
              <a:path w="1657984" h="156845">
                <a:moveTo>
                  <a:pt x="490220" y="2539"/>
                </a:moveTo>
                <a:lnTo>
                  <a:pt x="448309" y="2539"/>
                </a:lnTo>
                <a:lnTo>
                  <a:pt x="448309" y="154050"/>
                </a:lnTo>
                <a:lnTo>
                  <a:pt x="488442" y="154050"/>
                </a:lnTo>
                <a:lnTo>
                  <a:pt x="506160" y="152717"/>
                </a:lnTo>
                <a:lnTo>
                  <a:pt x="521985" y="148717"/>
                </a:lnTo>
                <a:lnTo>
                  <a:pt x="535930" y="142049"/>
                </a:lnTo>
                <a:lnTo>
                  <a:pt x="541269" y="137921"/>
                </a:lnTo>
                <a:lnTo>
                  <a:pt x="466090" y="137921"/>
                </a:lnTo>
                <a:lnTo>
                  <a:pt x="466090" y="18541"/>
                </a:lnTo>
                <a:lnTo>
                  <a:pt x="545860" y="18541"/>
                </a:lnTo>
                <a:lnTo>
                  <a:pt x="525224" y="7139"/>
                </a:lnTo>
                <a:lnTo>
                  <a:pt x="490220" y="2539"/>
                </a:lnTo>
                <a:close/>
              </a:path>
              <a:path w="1657984" h="156845">
                <a:moveTo>
                  <a:pt x="545860" y="18541"/>
                </a:moveTo>
                <a:lnTo>
                  <a:pt x="489711" y="18541"/>
                </a:lnTo>
                <a:lnTo>
                  <a:pt x="516808" y="22183"/>
                </a:lnTo>
                <a:lnTo>
                  <a:pt x="536178" y="33099"/>
                </a:lnTo>
                <a:lnTo>
                  <a:pt x="547808" y="51278"/>
                </a:lnTo>
                <a:lnTo>
                  <a:pt x="551687" y="76707"/>
                </a:lnTo>
                <a:lnTo>
                  <a:pt x="550642" y="90543"/>
                </a:lnTo>
                <a:lnTo>
                  <a:pt x="525932" y="128974"/>
                </a:lnTo>
                <a:lnTo>
                  <a:pt x="488696" y="137921"/>
                </a:lnTo>
                <a:lnTo>
                  <a:pt x="541269" y="137921"/>
                </a:lnTo>
                <a:lnTo>
                  <a:pt x="568846" y="92995"/>
                </a:lnTo>
                <a:lnTo>
                  <a:pt x="570229" y="76326"/>
                </a:lnTo>
                <a:lnTo>
                  <a:pt x="565229" y="44009"/>
                </a:lnTo>
                <a:lnTo>
                  <a:pt x="550227" y="20954"/>
                </a:lnTo>
                <a:lnTo>
                  <a:pt x="545860" y="18541"/>
                </a:lnTo>
                <a:close/>
              </a:path>
              <a:path w="1657984" h="156845">
                <a:moveTo>
                  <a:pt x="1328801" y="0"/>
                </a:moveTo>
                <a:lnTo>
                  <a:pt x="1285813" y="12215"/>
                </a:lnTo>
                <a:lnTo>
                  <a:pt x="1260221" y="47148"/>
                </a:lnTo>
                <a:lnTo>
                  <a:pt x="1255268" y="80010"/>
                </a:lnTo>
                <a:lnTo>
                  <a:pt x="1256482" y="96250"/>
                </a:lnTo>
                <a:lnTo>
                  <a:pt x="1274699" y="135254"/>
                </a:lnTo>
                <a:lnTo>
                  <a:pt x="1310953" y="155257"/>
                </a:lnTo>
                <a:lnTo>
                  <a:pt x="1326260" y="156590"/>
                </a:lnTo>
                <a:lnTo>
                  <a:pt x="1341907" y="155235"/>
                </a:lnTo>
                <a:lnTo>
                  <a:pt x="1355899" y="151177"/>
                </a:lnTo>
                <a:lnTo>
                  <a:pt x="1368248" y="144428"/>
                </a:lnTo>
                <a:lnTo>
                  <a:pt x="1372613" y="140588"/>
                </a:lnTo>
                <a:lnTo>
                  <a:pt x="1326260" y="140588"/>
                </a:lnTo>
                <a:lnTo>
                  <a:pt x="1315168" y="139519"/>
                </a:lnTo>
                <a:lnTo>
                  <a:pt x="1282061" y="114329"/>
                </a:lnTo>
                <a:lnTo>
                  <a:pt x="1273809" y="78486"/>
                </a:lnTo>
                <a:lnTo>
                  <a:pt x="1274758" y="65152"/>
                </a:lnTo>
                <a:lnTo>
                  <a:pt x="1296795" y="25699"/>
                </a:lnTo>
                <a:lnTo>
                  <a:pt x="1327530" y="16001"/>
                </a:lnTo>
                <a:lnTo>
                  <a:pt x="1373680" y="16001"/>
                </a:lnTo>
                <a:lnTo>
                  <a:pt x="1369038" y="11840"/>
                </a:lnTo>
                <a:lnTo>
                  <a:pt x="1357169" y="5254"/>
                </a:lnTo>
                <a:lnTo>
                  <a:pt x="1343753" y="1311"/>
                </a:lnTo>
                <a:lnTo>
                  <a:pt x="1328801" y="0"/>
                </a:lnTo>
                <a:close/>
              </a:path>
              <a:path w="1657984" h="156845">
                <a:moveTo>
                  <a:pt x="1373680" y="16001"/>
                </a:moveTo>
                <a:lnTo>
                  <a:pt x="1327530" y="16001"/>
                </a:lnTo>
                <a:lnTo>
                  <a:pt x="1339151" y="17025"/>
                </a:lnTo>
                <a:lnTo>
                  <a:pt x="1349438" y="20097"/>
                </a:lnTo>
                <a:lnTo>
                  <a:pt x="1376473" y="52181"/>
                </a:lnTo>
                <a:lnTo>
                  <a:pt x="1379899" y="80010"/>
                </a:lnTo>
                <a:lnTo>
                  <a:pt x="1379079" y="92579"/>
                </a:lnTo>
                <a:lnTo>
                  <a:pt x="1357747" y="131427"/>
                </a:lnTo>
                <a:lnTo>
                  <a:pt x="1326260" y="140588"/>
                </a:lnTo>
                <a:lnTo>
                  <a:pt x="1372613" y="140588"/>
                </a:lnTo>
                <a:lnTo>
                  <a:pt x="1397307" y="93924"/>
                </a:lnTo>
                <a:lnTo>
                  <a:pt x="1398524" y="76326"/>
                </a:lnTo>
                <a:lnTo>
                  <a:pt x="1397331" y="60086"/>
                </a:lnTo>
                <a:lnTo>
                  <a:pt x="1393745" y="45465"/>
                </a:lnTo>
                <a:lnTo>
                  <a:pt x="1387754" y="32464"/>
                </a:lnTo>
                <a:lnTo>
                  <a:pt x="1379347" y="21081"/>
                </a:lnTo>
                <a:lnTo>
                  <a:pt x="1373680" y="16001"/>
                </a:lnTo>
                <a:close/>
              </a:path>
              <a:path w="1657984" h="156845">
                <a:moveTo>
                  <a:pt x="1452879" y="2539"/>
                </a:moveTo>
                <a:lnTo>
                  <a:pt x="1429766" y="2539"/>
                </a:lnTo>
                <a:lnTo>
                  <a:pt x="1429766" y="154050"/>
                </a:lnTo>
                <a:lnTo>
                  <a:pt x="1447546" y="154050"/>
                </a:lnTo>
                <a:lnTo>
                  <a:pt x="1447522" y="33274"/>
                </a:lnTo>
                <a:lnTo>
                  <a:pt x="1447292" y="26924"/>
                </a:lnTo>
                <a:lnTo>
                  <a:pt x="1446656" y="23749"/>
                </a:lnTo>
                <a:lnTo>
                  <a:pt x="1466407" y="23749"/>
                </a:lnTo>
                <a:lnTo>
                  <a:pt x="1452879" y="2539"/>
                </a:lnTo>
                <a:close/>
              </a:path>
              <a:path w="1657984" h="156845">
                <a:moveTo>
                  <a:pt x="1466407" y="23749"/>
                </a:moveTo>
                <a:lnTo>
                  <a:pt x="1447292" y="23749"/>
                </a:lnTo>
                <a:lnTo>
                  <a:pt x="1448561" y="27050"/>
                </a:lnTo>
                <a:lnTo>
                  <a:pt x="1450212" y="30225"/>
                </a:lnTo>
                <a:lnTo>
                  <a:pt x="1452245" y="33274"/>
                </a:lnTo>
                <a:lnTo>
                  <a:pt x="1530223" y="154050"/>
                </a:lnTo>
                <a:lnTo>
                  <a:pt x="1551940" y="154050"/>
                </a:lnTo>
                <a:lnTo>
                  <a:pt x="1551940" y="131444"/>
                </a:lnTo>
                <a:lnTo>
                  <a:pt x="1534795" y="131444"/>
                </a:lnTo>
                <a:lnTo>
                  <a:pt x="1533905" y="129666"/>
                </a:lnTo>
                <a:lnTo>
                  <a:pt x="1531874" y="126237"/>
                </a:lnTo>
                <a:lnTo>
                  <a:pt x="1528699" y="121412"/>
                </a:lnTo>
                <a:lnTo>
                  <a:pt x="1466407" y="23749"/>
                </a:lnTo>
                <a:close/>
              </a:path>
              <a:path w="1657984" h="156845">
                <a:moveTo>
                  <a:pt x="1551940" y="2539"/>
                </a:moveTo>
                <a:lnTo>
                  <a:pt x="1534159" y="2539"/>
                </a:lnTo>
                <a:lnTo>
                  <a:pt x="1534245" y="121412"/>
                </a:lnTo>
                <a:lnTo>
                  <a:pt x="1534541" y="127126"/>
                </a:lnTo>
                <a:lnTo>
                  <a:pt x="1535302" y="131444"/>
                </a:lnTo>
                <a:lnTo>
                  <a:pt x="1551940" y="131444"/>
                </a:lnTo>
                <a:lnTo>
                  <a:pt x="1551940" y="2539"/>
                </a:lnTo>
                <a:close/>
              </a:path>
              <a:path w="1657984" h="156845">
                <a:moveTo>
                  <a:pt x="1225042" y="2539"/>
                </a:moveTo>
                <a:lnTo>
                  <a:pt x="1207261" y="2539"/>
                </a:lnTo>
                <a:lnTo>
                  <a:pt x="1207261" y="154050"/>
                </a:lnTo>
                <a:lnTo>
                  <a:pt x="1225042" y="154050"/>
                </a:lnTo>
                <a:lnTo>
                  <a:pt x="1225042" y="2539"/>
                </a:lnTo>
                <a:close/>
              </a:path>
              <a:path w="1657984" h="156845">
                <a:moveTo>
                  <a:pt x="1140332" y="18541"/>
                </a:moveTo>
                <a:lnTo>
                  <a:pt x="1122679" y="18541"/>
                </a:lnTo>
                <a:lnTo>
                  <a:pt x="1122679" y="154050"/>
                </a:lnTo>
                <a:lnTo>
                  <a:pt x="1140332" y="154050"/>
                </a:lnTo>
                <a:lnTo>
                  <a:pt x="1140332" y="18541"/>
                </a:lnTo>
                <a:close/>
              </a:path>
              <a:path w="1657984" h="156845">
                <a:moveTo>
                  <a:pt x="1184148" y="2539"/>
                </a:moveTo>
                <a:lnTo>
                  <a:pt x="1078992" y="2539"/>
                </a:lnTo>
                <a:lnTo>
                  <a:pt x="1078992" y="18541"/>
                </a:lnTo>
                <a:lnTo>
                  <a:pt x="1184148" y="18541"/>
                </a:lnTo>
                <a:lnTo>
                  <a:pt x="1184148" y="2539"/>
                </a:lnTo>
                <a:close/>
              </a:path>
              <a:path w="1657984" h="156845">
                <a:moveTo>
                  <a:pt x="1054353" y="2539"/>
                </a:moveTo>
                <a:lnTo>
                  <a:pt x="1036574" y="2539"/>
                </a:lnTo>
                <a:lnTo>
                  <a:pt x="1036574" y="154050"/>
                </a:lnTo>
                <a:lnTo>
                  <a:pt x="1054353" y="154050"/>
                </a:lnTo>
                <a:lnTo>
                  <a:pt x="1054353" y="2539"/>
                </a:lnTo>
                <a:close/>
              </a:path>
              <a:path w="1657984" h="156845">
                <a:moveTo>
                  <a:pt x="898144" y="2539"/>
                </a:moveTo>
                <a:lnTo>
                  <a:pt x="875029" y="2539"/>
                </a:lnTo>
                <a:lnTo>
                  <a:pt x="875029" y="154050"/>
                </a:lnTo>
                <a:lnTo>
                  <a:pt x="892809" y="154050"/>
                </a:lnTo>
                <a:lnTo>
                  <a:pt x="892786" y="33274"/>
                </a:lnTo>
                <a:lnTo>
                  <a:pt x="892555" y="26924"/>
                </a:lnTo>
                <a:lnTo>
                  <a:pt x="891921" y="23749"/>
                </a:lnTo>
                <a:lnTo>
                  <a:pt x="911671" y="23749"/>
                </a:lnTo>
                <a:lnTo>
                  <a:pt x="898144" y="2539"/>
                </a:lnTo>
                <a:close/>
              </a:path>
              <a:path w="1657984" h="156845">
                <a:moveTo>
                  <a:pt x="911671" y="23749"/>
                </a:moveTo>
                <a:lnTo>
                  <a:pt x="892555" y="23749"/>
                </a:lnTo>
                <a:lnTo>
                  <a:pt x="893826" y="27050"/>
                </a:lnTo>
                <a:lnTo>
                  <a:pt x="895476" y="30225"/>
                </a:lnTo>
                <a:lnTo>
                  <a:pt x="897508" y="33274"/>
                </a:lnTo>
                <a:lnTo>
                  <a:pt x="975486" y="154050"/>
                </a:lnTo>
                <a:lnTo>
                  <a:pt x="997203" y="154050"/>
                </a:lnTo>
                <a:lnTo>
                  <a:pt x="997203" y="131444"/>
                </a:lnTo>
                <a:lnTo>
                  <a:pt x="980058" y="131444"/>
                </a:lnTo>
                <a:lnTo>
                  <a:pt x="979170" y="129666"/>
                </a:lnTo>
                <a:lnTo>
                  <a:pt x="977137" y="126237"/>
                </a:lnTo>
                <a:lnTo>
                  <a:pt x="973962" y="121412"/>
                </a:lnTo>
                <a:lnTo>
                  <a:pt x="911671" y="23749"/>
                </a:lnTo>
                <a:close/>
              </a:path>
              <a:path w="1657984" h="156845">
                <a:moveTo>
                  <a:pt x="997203" y="2539"/>
                </a:moveTo>
                <a:lnTo>
                  <a:pt x="979424" y="2539"/>
                </a:lnTo>
                <a:lnTo>
                  <a:pt x="979509" y="121412"/>
                </a:lnTo>
                <a:lnTo>
                  <a:pt x="979804" y="127126"/>
                </a:lnTo>
                <a:lnTo>
                  <a:pt x="980567" y="131444"/>
                </a:lnTo>
                <a:lnTo>
                  <a:pt x="997203" y="131444"/>
                </a:lnTo>
                <a:lnTo>
                  <a:pt x="997203" y="2539"/>
                </a:lnTo>
                <a:close/>
              </a:path>
              <a:path w="1657984" h="156845">
                <a:moveTo>
                  <a:pt x="834898" y="2539"/>
                </a:moveTo>
                <a:lnTo>
                  <a:pt x="817118" y="2539"/>
                </a:lnTo>
                <a:lnTo>
                  <a:pt x="817118" y="154050"/>
                </a:lnTo>
                <a:lnTo>
                  <a:pt x="834898" y="154050"/>
                </a:lnTo>
                <a:lnTo>
                  <a:pt x="834898" y="2539"/>
                </a:lnTo>
                <a:close/>
              </a:path>
              <a:path w="1657984" h="156845">
                <a:moveTo>
                  <a:pt x="787400" y="2539"/>
                </a:moveTo>
                <a:lnTo>
                  <a:pt x="710437" y="2539"/>
                </a:lnTo>
                <a:lnTo>
                  <a:pt x="710437" y="154050"/>
                </a:lnTo>
                <a:lnTo>
                  <a:pt x="728218" y="154050"/>
                </a:lnTo>
                <a:lnTo>
                  <a:pt x="728218" y="86867"/>
                </a:lnTo>
                <a:lnTo>
                  <a:pt x="782954" y="86867"/>
                </a:lnTo>
                <a:lnTo>
                  <a:pt x="782954" y="70992"/>
                </a:lnTo>
                <a:lnTo>
                  <a:pt x="728218" y="70992"/>
                </a:lnTo>
                <a:lnTo>
                  <a:pt x="728218" y="18541"/>
                </a:lnTo>
                <a:lnTo>
                  <a:pt x="787400" y="18541"/>
                </a:lnTo>
                <a:lnTo>
                  <a:pt x="787400" y="2539"/>
                </a:lnTo>
                <a:close/>
              </a:path>
              <a:path w="1657984" h="156845">
                <a:moveTo>
                  <a:pt x="677672" y="2539"/>
                </a:moveTo>
                <a:lnTo>
                  <a:pt x="600709" y="2539"/>
                </a:lnTo>
                <a:lnTo>
                  <a:pt x="600709" y="154050"/>
                </a:lnTo>
                <a:lnTo>
                  <a:pt x="681101" y="154050"/>
                </a:lnTo>
                <a:lnTo>
                  <a:pt x="681101" y="137921"/>
                </a:lnTo>
                <a:lnTo>
                  <a:pt x="618490" y="137921"/>
                </a:lnTo>
                <a:lnTo>
                  <a:pt x="618490" y="84962"/>
                </a:lnTo>
                <a:lnTo>
                  <a:pt x="673226" y="84962"/>
                </a:lnTo>
                <a:lnTo>
                  <a:pt x="673226" y="68961"/>
                </a:lnTo>
                <a:lnTo>
                  <a:pt x="618490" y="68961"/>
                </a:lnTo>
                <a:lnTo>
                  <a:pt x="618490" y="18541"/>
                </a:lnTo>
                <a:lnTo>
                  <a:pt x="677672" y="18541"/>
                </a:lnTo>
                <a:lnTo>
                  <a:pt x="677672" y="2539"/>
                </a:lnTo>
                <a:close/>
              </a:path>
              <a:path w="1657984" h="156845">
                <a:moveTo>
                  <a:pt x="357631" y="2539"/>
                </a:moveTo>
                <a:lnTo>
                  <a:pt x="280670" y="2539"/>
                </a:lnTo>
                <a:lnTo>
                  <a:pt x="280670" y="154050"/>
                </a:lnTo>
                <a:lnTo>
                  <a:pt x="361060" y="154050"/>
                </a:lnTo>
                <a:lnTo>
                  <a:pt x="361060" y="137921"/>
                </a:lnTo>
                <a:lnTo>
                  <a:pt x="298450" y="137921"/>
                </a:lnTo>
                <a:lnTo>
                  <a:pt x="298450" y="84962"/>
                </a:lnTo>
                <a:lnTo>
                  <a:pt x="353186" y="84962"/>
                </a:lnTo>
                <a:lnTo>
                  <a:pt x="353186" y="68961"/>
                </a:lnTo>
                <a:lnTo>
                  <a:pt x="298450" y="68961"/>
                </a:lnTo>
                <a:lnTo>
                  <a:pt x="298450" y="18541"/>
                </a:lnTo>
                <a:lnTo>
                  <a:pt x="357631" y="18541"/>
                </a:lnTo>
                <a:lnTo>
                  <a:pt x="357631" y="2539"/>
                </a:lnTo>
                <a:close/>
              </a:path>
              <a:path w="1657984" h="156845">
                <a:moveTo>
                  <a:pt x="146050" y="2539"/>
                </a:moveTo>
                <a:lnTo>
                  <a:pt x="128270" y="2539"/>
                </a:lnTo>
                <a:lnTo>
                  <a:pt x="128270" y="154050"/>
                </a:lnTo>
                <a:lnTo>
                  <a:pt x="146050" y="154050"/>
                </a:lnTo>
                <a:lnTo>
                  <a:pt x="146050" y="84962"/>
                </a:lnTo>
                <a:lnTo>
                  <a:pt x="242189" y="84962"/>
                </a:lnTo>
                <a:lnTo>
                  <a:pt x="242189" y="68961"/>
                </a:lnTo>
                <a:lnTo>
                  <a:pt x="146050" y="68961"/>
                </a:lnTo>
                <a:lnTo>
                  <a:pt x="146050" y="2539"/>
                </a:lnTo>
                <a:close/>
              </a:path>
              <a:path w="1657984" h="156845">
                <a:moveTo>
                  <a:pt x="242189" y="84962"/>
                </a:moveTo>
                <a:lnTo>
                  <a:pt x="224408" y="84962"/>
                </a:lnTo>
                <a:lnTo>
                  <a:pt x="224408" y="154050"/>
                </a:lnTo>
                <a:lnTo>
                  <a:pt x="242189" y="154050"/>
                </a:lnTo>
                <a:lnTo>
                  <a:pt x="242189" y="84962"/>
                </a:lnTo>
                <a:close/>
              </a:path>
              <a:path w="1657984" h="156845">
                <a:moveTo>
                  <a:pt x="242189" y="2539"/>
                </a:moveTo>
                <a:lnTo>
                  <a:pt x="224408" y="2539"/>
                </a:lnTo>
                <a:lnTo>
                  <a:pt x="224408" y="68961"/>
                </a:lnTo>
                <a:lnTo>
                  <a:pt x="242189" y="68961"/>
                </a:lnTo>
                <a:lnTo>
                  <a:pt x="242189" y="2539"/>
                </a:lnTo>
                <a:close/>
              </a:path>
              <a:path w="1657984" h="156845">
                <a:moveTo>
                  <a:pt x="61341" y="18541"/>
                </a:moveTo>
                <a:lnTo>
                  <a:pt x="43687" y="18541"/>
                </a:lnTo>
                <a:lnTo>
                  <a:pt x="43687" y="154050"/>
                </a:lnTo>
                <a:lnTo>
                  <a:pt x="61341" y="154050"/>
                </a:lnTo>
                <a:lnTo>
                  <a:pt x="61341" y="18541"/>
                </a:lnTo>
                <a:close/>
              </a:path>
              <a:path w="1657984" h="156845">
                <a:moveTo>
                  <a:pt x="105155" y="2539"/>
                </a:moveTo>
                <a:lnTo>
                  <a:pt x="0" y="2539"/>
                </a:lnTo>
                <a:lnTo>
                  <a:pt x="0" y="18541"/>
                </a:lnTo>
                <a:lnTo>
                  <a:pt x="105155" y="18541"/>
                </a:lnTo>
                <a:lnTo>
                  <a:pt x="105155" y="2539"/>
                </a:lnTo>
                <a:close/>
              </a:path>
              <a:path w="1657984" h="156845">
                <a:moveTo>
                  <a:pt x="1652651" y="14604"/>
                </a:moveTo>
                <a:lnTo>
                  <a:pt x="1619630" y="14604"/>
                </a:lnTo>
                <a:lnTo>
                  <a:pt x="1622678" y="15112"/>
                </a:lnTo>
                <a:lnTo>
                  <a:pt x="1625727" y="16001"/>
                </a:lnTo>
                <a:lnTo>
                  <a:pt x="1640840" y="32130"/>
                </a:lnTo>
                <a:lnTo>
                  <a:pt x="1640840" y="39369"/>
                </a:lnTo>
                <a:lnTo>
                  <a:pt x="1639951" y="43052"/>
                </a:lnTo>
                <a:lnTo>
                  <a:pt x="1638046" y="46227"/>
                </a:lnTo>
                <a:lnTo>
                  <a:pt x="1636268" y="49529"/>
                </a:lnTo>
                <a:lnTo>
                  <a:pt x="1619503" y="67437"/>
                </a:lnTo>
                <a:lnTo>
                  <a:pt x="1616582" y="70485"/>
                </a:lnTo>
                <a:lnTo>
                  <a:pt x="1613789" y="73660"/>
                </a:lnTo>
                <a:lnTo>
                  <a:pt x="1611122" y="76835"/>
                </a:lnTo>
                <a:lnTo>
                  <a:pt x="1608962" y="80263"/>
                </a:lnTo>
                <a:lnTo>
                  <a:pt x="1607184" y="83947"/>
                </a:lnTo>
                <a:lnTo>
                  <a:pt x="1605279" y="87502"/>
                </a:lnTo>
                <a:lnTo>
                  <a:pt x="1604391" y="91566"/>
                </a:lnTo>
                <a:lnTo>
                  <a:pt x="1604457" y="99694"/>
                </a:lnTo>
                <a:lnTo>
                  <a:pt x="1604645" y="101853"/>
                </a:lnTo>
                <a:lnTo>
                  <a:pt x="1605660" y="107695"/>
                </a:lnTo>
                <a:lnTo>
                  <a:pt x="1606296" y="110108"/>
                </a:lnTo>
                <a:lnTo>
                  <a:pt x="1606930" y="112013"/>
                </a:lnTo>
                <a:lnTo>
                  <a:pt x="1623822" y="112013"/>
                </a:lnTo>
                <a:lnTo>
                  <a:pt x="1623059" y="110108"/>
                </a:lnTo>
                <a:lnTo>
                  <a:pt x="1622298" y="107950"/>
                </a:lnTo>
                <a:lnTo>
                  <a:pt x="1620774" y="102615"/>
                </a:lnTo>
                <a:lnTo>
                  <a:pt x="1620393" y="99694"/>
                </a:lnTo>
                <a:lnTo>
                  <a:pt x="1620393" y="92582"/>
                </a:lnTo>
                <a:lnTo>
                  <a:pt x="1621281" y="89153"/>
                </a:lnTo>
                <a:lnTo>
                  <a:pt x="1623186" y="85978"/>
                </a:lnTo>
                <a:lnTo>
                  <a:pt x="1624965" y="82803"/>
                </a:lnTo>
                <a:lnTo>
                  <a:pt x="1627251" y="79755"/>
                </a:lnTo>
                <a:lnTo>
                  <a:pt x="1632839" y="73913"/>
                </a:lnTo>
                <a:lnTo>
                  <a:pt x="1639061" y="67944"/>
                </a:lnTo>
                <a:lnTo>
                  <a:pt x="1642364" y="65024"/>
                </a:lnTo>
                <a:lnTo>
                  <a:pt x="1645411" y="61849"/>
                </a:lnTo>
                <a:lnTo>
                  <a:pt x="1648078" y="58419"/>
                </a:lnTo>
                <a:lnTo>
                  <a:pt x="1650873" y="54990"/>
                </a:lnTo>
                <a:lnTo>
                  <a:pt x="1653285" y="51307"/>
                </a:lnTo>
                <a:lnTo>
                  <a:pt x="1655064" y="47243"/>
                </a:lnTo>
                <a:lnTo>
                  <a:pt x="1656842" y="43052"/>
                </a:lnTo>
                <a:lnTo>
                  <a:pt x="1657857" y="38480"/>
                </a:lnTo>
                <a:lnTo>
                  <a:pt x="1657857" y="27686"/>
                </a:lnTo>
                <a:lnTo>
                  <a:pt x="1656842" y="22860"/>
                </a:lnTo>
                <a:lnTo>
                  <a:pt x="1654682" y="18796"/>
                </a:lnTo>
                <a:lnTo>
                  <a:pt x="1652651" y="14604"/>
                </a:lnTo>
                <a:close/>
              </a:path>
              <a:path w="1657984" h="156845">
                <a:moveTo>
                  <a:pt x="1624202" y="0"/>
                </a:moveTo>
                <a:lnTo>
                  <a:pt x="1618869" y="0"/>
                </a:lnTo>
                <a:lnTo>
                  <a:pt x="1610209" y="635"/>
                </a:lnTo>
                <a:lnTo>
                  <a:pt x="1601819" y="2492"/>
                </a:lnTo>
                <a:lnTo>
                  <a:pt x="1593508" y="5625"/>
                </a:lnTo>
                <a:lnTo>
                  <a:pt x="1585341" y="10032"/>
                </a:lnTo>
                <a:lnTo>
                  <a:pt x="1585341" y="28701"/>
                </a:lnTo>
                <a:lnTo>
                  <a:pt x="1592200" y="22534"/>
                </a:lnTo>
                <a:lnTo>
                  <a:pt x="1599644" y="18129"/>
                </a:lnTo>
                <a:lnTo>
                  <a:pt x="1607683" y="15486"/>
                </a:lnTo>
                <a:lnTo>
                  <a:pt x="1616328" y="14604"/>
                </a:lnTo>
                <a:lnTo>
                  <a:pt x="1652651" y="14604"/>
                </a:lnTo>
                <a:lnTo>
                  <a:pt x="1649856" y="11175"/>
                </a:lnTo>
                <a:lnTo>
                  <a:pt x="1642745" y="5587"/>
                </a:lnTo>
                <a:lnTo>
                  <a:pt x="1638680" y="3428"/>
                </a:lnTo>
                <a:lnTo>
                  <a:pt x="1629155" y="635"/>
                </a:lnTo>
                <a:lnTo>
                  <a:pt x="1624202" y="0"/>
                </a:lnTo>
                <a:close/>
              </a:path>
            </a:pathLst>
          </a:custGeom>
          <a:solidFill>
            <a:srgbClr val="FFFFFF"/>
          </a:solidFill>
        </p:spPr>
        <p:txBody>
          <a:bodyPr wrap="square" lIns="0" tIns="0" rIns="0" bIns="0" rtlCol="0"/>
          <a:lstStyle/>
          <a:p>
            <a:endParaRPr smtClean="0">
              <a:solidFill>
                <a:prstClr val="black"/>
              </a:solidFill>
            </a:endParaRPr>
          </a:p>
        </p:txBody>
      </p:sp>
      <p:sp>
        <p:nvSpPr>
          <p:cNvPr id="31" name="object 31"/>
          <p:cNvSpPr/>
          <p:nvPr/>
        </p:nvSpPr>
        <p:spPr>
          <a:xfrm>
            <a:off x="8851518" y="3647185"/>
            <a:ext cx="23495" cy="23495"/>
          </a:xfrm>
          <a:custGeom>
            <a:avLst/>
            <a:gdLst/>
            <a:ahLst/>
            <a:cxnLst/>
            <a:rect l="l" t="t" r="r" b="b"/>
            <a:pathLst>
              <a:path w="23495" h="23495">
                <a:moveTo>
                  <a:pt x="11683" y="0"/>
                </a:moveTo>
                <a:lnTo>
                  <a:pt x="14858" y="0"/>
                </a:lnTo>
                <a:lnTo>
                  <a:pt x="17652" y="1143"/>
                </a:lnTo>
                <a:lnTo>
                  <a:pt x="19938" y="3428"/>
                </a:lnTo>
                <a:lnTo>
                  <a:pt x="22351" y="5587"/>
                </a:lnTo>
                <a:lnTo>
                  <a:pt x="23495" y="8381"/>
                </a:lnTo>
                <a:lnTo>
                  <a:pt x="23495" y="11683"/>
                </a:lnTo>
                <a:lnTo>
                  <a:pt x="23495" y="14986"/>
                </a:lnTo>
                <a:lnTo>
                  <a:pt x="22351" y="17652"/>
                </a:lnTo>
                <a:lnTo>
                  <a:pt x="19938" y="19938"/>
                </a:lnTo>
                <a:lnTo>
                  <a:pt x="17525" y="22225"/>
                </a:lnTo>
                <a:lnTo>
                  <a:pt x="14858" y="23368"/>
                </a:lnTo>
                <a:lnTo>
                  <a:pt x="11683" y="23368"/>
                </a:lnTo>
                <a:lnTo>
                  <a:pt x="8635" y="23368"/>
                </a:lnTo>
                <a:lnTo>
                  <a:pt x="5841" y="22225"/>
                </a:lnTo>
                <a:lnTo>
                  <a:pt x="3555" y="19938"/>
                </a:lnTo>
                <a:lnTo>
                  <a:pt x="1142" y="17652"/>
                </a:lnTo>
                <a:lnTo>
                  <a:pt x="0" y="14986"/>
                </a:lnTo>
                <a:lnTo>
                  <a:pt x="0" y="11683"/>
                </a:lnTo>
                <a:lnTo>
                  <a:pt x="0" y="8381"/>
                </a:lnTo>
                <a:lnTo>
                  <a:pt x="1142" y="5587"/>
                </a:lnTo>
                <a:lnTo>
                  <a:pt x="3555" y="3428"/>
                </a:lnTo>
                <a:lnTo>
                  <a:pt x="5841" y="1143"/>
                </a:lnTo>
                <a:lnTo>
                  <a:pt x="8508" y="0"/>
                </a:lnTo>
                <a:lnTo>
                  <a:pt x="11683" y="0"/>
                </a:lnTo>
                <a:close/>
              </a:path>
            </a:pathLst>
          </a:custGeom>
          <a:ln w="9144">
            <a:solidFill>
              <a:srgbClr val="FFFFFF"/>
            </a:solidFill>
          </a:ln>
        </p:spPr>
        <p:txBody>
          <a:bodyPr wrap="square" lIns="0" tIns="0" rIns="0" bIns="0" rtlCol="0"/>
          <a:lstStyle/>
          <a:p>
            <a:endParaRPr smtClean="0">
              <a:solidFill>
                <a:prstClr val="black"/>
              </a:solidFill>
            </a:endParaRPr>
          </a:p>
        </p:txBody>
      </p:sp>
      <p:sp>
        <p:nvSpPr>
          <p:cNvPr id="32" name="object 32"/>
          <p:cNvSpPr/>
          <p:nvPr/>
        </p:nvSpPr>
        <p:spPr>
          <a:xfrm>
            <a:off x="7712964" y="3533140"/>
            <a:ext cx="85725" cy="119380"/>
          </a:xfrm>
          <a:custGeom>
            <a:avLst/>
            <a:gdLst/>
            <a:ahLst/>
            <a:cxnLst/>
            <a:rect l="l" t="t" r="r" b="b"/>
            <a:pathLst>
              <a:path w="85725" h="119379">
                <a:moveTo>
                  <a:pt x="0" y="0"/>
                </a:moveTo>
                <a:lnTo>
                  <a:pt x="0" y="119380"/>
                </a:lnTo>
                <a:lnTo>
                  <a:pt x="22605" y="119380"/>
                </a:lnTo>
                <a:lnTo>
                  <a:pt x="59842" y="110432"/>
                </a:lnTo>
                <a:lnTo>
                  <a:pt x="84552" y="72001"/>
                </a:lnTo>
                <a:lnTo>
                  <a:pt x="85597" y="58165"/>
                </a:lnTo>
                <a:lnTo>
                  <a:pt x="81718" y="32736"/>
                </a:lnTo>
                <a:lnTo>
                  <a:pt x="70088" y="14557"/>
                </a:lnTo>
                <a:lnTo>
                  <a:pt x="50718" y="3641"/>
                </a:lnTo>
                <a:lnTo>
                  <a:pt x="23621" y="0"/>
                </a:lnTo>
                <a:lnTo>
                  <a:pt x="0" y="0"/>
                </a:lnTo>
                <a:close/>
              </a:path>
            </a:pathLst>
          </a:custGeom>
          <a:ln w="9144">
            <a:solidFill>
              <a:srgbClr val="FFFFFF"/>
            </a:solidFill>
          </a:ln>
        </p:spPr>
        <p:txBody>
          <a:bodyPr wrap="square" lIns="0" tIns="0" rIns="0" bIns="0" rtlCol="0"/>
          <a:lstStyle/>
          <a:p>
            <a:endParaRPr smtClean="0">
              <a:solidFill>
                <a:prstClr val="black"/>
              </a:solidFill>
            </a:endParaRPr>
          </a:p>
        </p:txBody>
      </p:sp>
      <p:sp>
        <p:nvSpPr>
          <p:cNvPr id="33" name="object 33"/>
          <p:cNvSpPr/>
          <p:nvPr/>
        </p:nvSpPr>
        <p:spPr>
          <a:xfrm>
            <a:off x="8520683" y="3530600"/>
            <a:ext cx="106680" cy="125095"/>
          </a:xfrm>
          <a:custGeom>
            <a:avLst/>
            <a:gdLst/>
            <a:ahLst/>
            <a:cxnLst/>
            <a:rect l="l" t="t" r="r" b="b"/>
            <a:pathLst>
              <a:path w="106679" h="125095">
                <a:moveTo>
                  <a:pt x="53721" y="0"/>
                </a:moveTo>
                <a:lnTo>
                  <a:pt x="14986" y="17272"/>
                </a:lnTo>
                <a:lnTo>
                  <a:pt x="0" y="62484"/>
                </a:lnTo>
                <a:lnTo>
                  <a:pt x="924" y="75797"/>
                </a:lnTo>
                <a:lnTo>
                  <a:pt x="22411" y="114996"/>
                </a:lnTo>
                <a:lnTo>
                  <a:pt x="52450" y="124587"/>
                </a:lnTo>
                <a:lnTo>
                  <a:pt x="64263" y="123565"/>
                </a:lnTo>
                <a:lnTo>
                  <a:pt x="98081" y="99349"/>
                </a:lnTo>
                <a:lnTo>
                  <a:pt x="106172" y="62737"/>
                </a:lnTo>
                <a:lnTo>
                  <a:pt x="105292" y="48619"/>
                </a:lnTo>
                <a:lnTo>
                  <a:pt x="84582" y="9215"/>
                </a:lnTo>
                <a:lnTo>
                  <a:pt x="53721" y="0"/>
                </a:lnTo>
                <a:close/>
              </a:path>
            </a:pathLst>
          </a:custGeom>
          <a:ln w="9144">
            <a:solidFill>
              <a:srgbClr val="FFFFFF"/>
            </a:solidFill>
          </a:ln>
        </p:spPr>
        <p:txBody>
          <a:bodyPr wrap="square" lIns="0" tIns="0" rIns="0" bIns="0" rtlCol="0"/>
          <a:lstStyle/>
          <a:p>
            <a:endParaRPr smtClean="0">
              <a:solidFill>
                <a:prstClr val="black"/>
              </a:solidFill>
            </a:endParaRPr>
          </a:p>
        </p:txBody>
      </p:sp>
      <p:sp>
        <p:nvSpPr>
          <p:cNvPr id="34" name="object 34"/>
          <p:cNvSpPr/>
          <p:nvPr/>
        </p:nvSpPr>
        <p:spPr>
          <a:xfrm>
            <a:off x="8672068" y="3512565"/>
            <a:ext cx="131318" cy="160655"/>
          </a:xfrm>
          <a:prstGeom prst="rect">
            <a:avLst/>
          </a:prstGeom>
          <a:blipFill>
            <a:blip r:embed="rId3" cstate="print"/>
            <a:stretch>
              <a:fillRect/>
            </a:stretch>
          </a:blipFill>
        </p:spPr>
        <p:txBody>
          <a:bodyPr wrap="square" lIns="0" tIns="0" rIns="0" bIns="0" rtlCol="0"/>
          <a:lstStyle/>
          <a:p>
            <a:endParaRPr smtClean="0">
              <a:solidFill>
                <a:prstClr val="black"/>
              </a:solidFill>
            </a:endParaRPr>
          </a:p>
        </p:txBody>
      </p:sp>
      <p:sp>
        <p:nvSpPr>
          <p:cNvPr id="35" name="object 35"/>
          <p:cNvSpPr/>
          <p:nvPr/>
        </p:nvSpPr>
        <p:spPr>
          <a:xfrm>
            <a:off x="8463026" y="3512565"/>
            <a:ext cx="0" cy="160655"/>
          </a:xfrm>
          <a:custGeom>
            <a:avLst/>
            <a:gdLst/>
            <a:ahLst/>
            <a:cxnLst/>
            <a:rect l="l" t="t" r="r" b="b"/>
            <a:pathLst>
              <a:path h="160654">
                <a:moveTo>
                  <a:pt x="0" y="0"/>
                </a:moveTo>
                <a:lnTo>
                  <a:pt x="0" y="160655"/>
                </a:lnTo>
              </a:path>
            </a:pathLst>
          </a:custGeom>
          <a:ln w="26924">
            <a:solidFill>
              <a:srgbClr val="FFFFFF"/>
            </a:solidFill>
          </a:ln>
        </p:spPr>
        <p:txBody>
          <a:bodyPr wrap="square" lIns="0" tIns="0" rIns="0" bIns="0" rtlCol="0"/>
          <a:lstStyle/>
          <a:p>
            <a:endParaRPr smtClean="0">
              <a:solidFill>
                <a:prstClr val="black"/>
              </a:solidFill>
            </a:endParaRPr>
          </a:p>
        </p:txBody>
      </p:sp>
      <p:sp>
        <p:nvSpPr>
          <p:cNvPr id="36" name="object 36"/>
          <p:cNvSpPr/>
          <p:nvPr/>
        </p:nvSpPr>
        <p:spPr>
          <a:xfrm>
            <a:off x="8325866" y="3517138"/>
            <a:ext cx="105410" cy="151765"/>
          </a:xfrm>
          <a:custGeom>
            <a:avLst/>
            <a:gdLst/>
            <a:ahLst/>
            <a:cxnLst/>
            <a:rect l="l" t="t" r="r" b="b"/>
            <a:pathLst>
              <a:path w="105409" h="151764">
                <a:moveTo>
                  <a:pt x="0" y="0"/>
                </a:moveTo>
                <a:lnTo>
                  <a:pt x="105155" y="0"/>
                </a:lnTo>
                <a:lnTo>
                  <a:pt x="105155" y="16001"/>
                </a:lnTo>
                <a:lnTo>
                  <a:pt x="61340" y="16001"/>
                </a:lnTo>
                <a:lnTo>
                  <a:pt x="61340" y="151511"/>
                </a:lnTo>
                <a:lnTo>
                  <a:pt x="43687" y="151511"/>
                </a:lnTo>
                <a:lnTo>
                  <a:pt x="43687" y="16001"/>
                </a:lnTo>
                <a:lnTo>
                  <a:pt x="0" y="16001"/>
                </a:lnTo>
                <a:lnTo>
                  <a:pt x="0" y="0"/>
                </a:lnTo>
                <a:close/>
              </a:path>
            </a:pathLst>
          </a:custGeom>
          <a:ln w="9144">
            <a:solidFill>
              <a:srgbClr val="FFFFFF"/>
            </a:solidFill>
          </a:ln>
        </p:spPr>
        <p:txBody>
          <a:bodyPr wrap="square" lIns="0" tIns="0" rIns="0" bIns="0" rtlCol="0"/>
          <a:lstStyle/>
          <a:p>
            <a:endParaRPr smtClean="0">
              <a:solidFill>
                <a:prstClr val="black"/>
              </a:solidFill>
            </a:endParaRPr>
          </a:p>
        </p:txBody>
      </p:sp>
      <p:sp>
        <p:nvSpPr>
          <p:cNvPr id="37" name="object 37"/>
          <p:cNvSpPr/>
          <p:nvPr/>
        </p:nvSpPr>
        <p:spPr>
          <a:xfrm>
            <a:off x="8292338" y="3512565"/>
            <a:ext cx="0" cy="160655"/>
          </a:xfrm>
          <a:custGeom>
            <a:avLst/>
            <a:gdLst/>
            <a:ahLst/>
            <a:cxnLst/>
            <a:rect l="l" t="t" r="r" b="b"/>
            <a:pathLst>
              <a:path h="160654">
                <a:moveTo>
                  <a:pt x="0" y="0"/>
                </a:moveTo>
                <a:lnTo>
                  <a:pt x="0" y="160655"/>
                </a:lnTo>
              </a:path>
            </a:pathLst>
          </a:custGeom>
          <a:ln w="26924">
            <a:solidFill>
              <a:srgbClr val="FFFFFF"/>
            </a:solidFill>
          </a:ln>
        </p:spPr>
        <p:txBody>
          <a:bodyPr wrap="square" lIns="0" tIns="0" rIns="0" bIns="0" rtlCol="0"/>
          <a:lstStyle/>
          <a:p>
            <a:endParaRPr smtClean="0">
              <a:solidFill>
                <a:prstClr val="black"/>
              </a:solidFill>
            </a:endParaRPr>
          </a:p>
        </p:txBody>
      </p:sp>
      <p:sp>
        <p:nvSpPr>
          <p:cNvPr id="38" name="object 38"/>
          <p:cNvSpPr/>
          <p:nvPr/>
        </p:nvSpPr>
        <p:spPr>
          <a:xfrm>
            <a:off x="8117331" y="3512565"/>
            <a:ext cx="131318" cy="160655"/>
          </a:xfrm>
          <a:prstGeom prst="rect">
            <a:avLst/>
          </a:prstGeom>
          <a:blipFill>
            <a:blip r:embed="rId4" cstate="print"/>
            <a:stretch>
              <a:fillRect/>
            </a:stretch>
          </a:blipFill>
        </p:spPr>
        <p:txBody>
          <a:bodyPr wrap="square" lIns="0" tIns="0" rIns="0" bIns="0" rtlCol="0"/>
          <a:lstStyle/>
          <a:p>
            <a:endParaRPr smtClean="0">
              <a:solidFill>
                <a:prstClr val="black"/>
              </a:solidFill>
            </a:endParaRPr>
          </a:p>
        </p:txBody>
      </p:sp>
      <p:sp>
        <p:nvSpPr>
          <p:cNvPr id="39" name="object 39"/>
          <p:cNvSpPr/>
          <p:nvPr/>
        </p:nvSpPr>
        <p:spPr>
          <a:xfrm>
            <a:off x="8072881" y="3512565"/>
            <a:ext cx="0" cy="160655"/>
          </a:xfrm>
          <a:custGeom>
            <a:avLst/>
            <a:gdLst/>
            <a:ahLst/>
            <a:cxnLst/>
            <a:rect l="l" t="t" r="r" b="b"/>
            <a:pathLst>
              <a:path h="160654">
                <a:moveTo>
                  <a:pt x="0" y="0"/>
                </a:moveTo>
                <a:lnTo>
                  <a:pt x="0" y="160655"/>
                </a:lnTo>
              </a:path>
            </a:pathLst>
          </a:custGeom>
          <a:ln w="26924">
            <a:solidFill>
              <a:srgbClr val="FFFFFF"/>
            </a:solidFill>
          </a:ln>
        </p:spPr>
        <p:txBody>
          <a:bodyPr wrap="square" lIns="0" tIns="0" rIns="0" bIns="0" rtlCol="0"/>
          <a:lstStyle/>
          <a:p>
            <a:endParaRPr smtClean="0">
              <a:solidFill>
                <a:prstClr val="black"/>
              </a:solidFill>
            </a:endParaRPr>
          </a:p>
        </p:txBody>
      </p:sp>
      <p:sp>
        <p:nvSpPr>
          <p:cNvPr id="40" name="object 40"/>
          <p:cNvSpPr/>
          <p:nvPr/>
        </p:nvSpPr>
        <p:spPr>
          <a:xfrm>
            <a:off x="7957311" y="3517138"/>
            <a:ext cx="77470" cy="151765"/>
          </a:xfrm>
          <a:custGeom>
            <a:avLst/>
            <a:gdLst/>
            <a:ahLst/>
            <a:cxnLst/>
            <a:rect l="l" t="t" r="r" b="b"/>
            <a:pathLst>
              <a:path w="77470" h="151764">
                <a:moveTo>
                  <a:pt x="0" y="0"/>
                </a:moveTo>
                <a:lnTo>
                  <a:pt x="76962" y="0"/>
                </a:lnTo>
                <a:lnTo>
                  <a:pt x="76962" y="16001"/>
                </a:lnTo>
                <a:lnTo>
                  <a:pt x="17780" y="16001"/>
                </a:lnTo>
                <a:lnTo>
                  <a:pt x="17780" y="68452"/>
                </a:lnTo>
                <a:lnTo>
                  <a:pt x="72517" y="68452"/>
                </a:lnTo>
                <a:lnTo>
                  <a:pt x="72517" y="84327"/>
                </a:lnTo>
                <a:lnTo>
                  <a:pt x="17780" y="84327"/>
                </a:lnTo>
                <a:lnTo>
                  <a:pt x="17780" y="151511"/>
                </a:lnTo>
                <a:lnTo>
                  <a:pt x="0" y="151511"/>
                </a:lnTo>
                <a:lnTo>
                  <a:pt x="0" y="0"/>
                </a:lnTo>
                <a:close/>
              </a:path>
            </a:pathLst>
          </a:custGeom>
          <a:ln w="9144">
            <a:solidFill>
              <a:srgbClr val="FFFFFF"/>
            </a:solidFill>
          </a:ln>
        </p:spPr>
        <p:txBody>
          <a:bodyPr wrap="square" lIns="0" tIns="0" rIns="0" bIns="0" rtlCol="0"/>
          <a:lstStyle/>
          <a:p>
            <a:endParaRPr smtClean="0">
              <a:solidFill>
                <a:prstClr val="black"/>
              </a:solidFill>
            </a:endParaRPr>
          </a:p>
        </p:txBody>
      </p:sp>
      <p:sp>
        <p:nvSpPr>
          <p:cNvPr id="41" name="object 41"/>
          <p:cNvSpPr/>
          <p:nvPr/>
        </p:nvSpPr>
        <p:spPr>
          <a:xfrm>
            <a:off x="7847583" y="3517138"/>
            <a:ext cx="80645" cy="151765"/>
          </a:xfrm>
          <a:custGeom>
            <a:avLst/>
            <a:gdLst/>
            <a:ahLst/>
            <a:cxnLst/>
            <a:rect l="l" t="t" r="r" b="b"/>
            <a:pathLst>
              <a:path w="80645" h="151764">
                <a:moveTo>
                  <a:pt x="0" y="0"/>
                </a:moveTo>
                <a:lnTo>
                  <a:pt x="76962" y="0"/>
                </a:lnTo>
                <a:lnTo>
                  <a:pt x="76962" y="16001"/>
                </a:lnTo>
                <a:lnTo>
                  <a:pt x="17780" y="16001"/>
                </a:lnTo>
                <a:lnTo>
                  <a:pt x="17780" y="66421"/>
                </a:lnTo>
                <a:lnTo>
                  <a:pt x="72517" y="66421"/>
                </a:lnTo>
                <a:lnTo>
                  <a:pt x="72517" y="82423"/>
                </a:lnTo>
                <a:lnTo>
                  <a:pt x="17780" y="82423"/>
                </a:lnTo>
                <a:lnTo>
                  <a:pt x="17780" y="135381"/>
                </a:lnTo>
                <a:lnTo>
                  <a:pt x="80391" y="135381"/>
                </a:lnTo>
                <a:lnTo>
                  <a:pt x="80391" y="151511"/>
                </a:lnTo>
                <a:lnTo>
                  <a:pt x="0" y="151511"/>
                </a:lnTo>
                <a:lnTo>
                  <a:pt x="0" y="0"/>
                </a:lnTo>
                <a:close/>
              </a:path>
            </a:pathLst>
          </a:custGeom>
          <a:ln w="9144">
            <a:solidFill>
              <a:srgbClr val="FFFFFF"/>
            </a:solidFill>
          </a:ln>
        </p:spPr>
        <p:txBody>
          <a:bodyPr wrap="square" lIns="0" tIns="0" rIns="0" bIns="0" rtlCol="0"/>
          <a:lstStyle/>
          <a:p>
            <a:endParaRPr smtClean="0">
              <a:solidFill>
                <a:prstClr val="black"/>
              </a:solidFill>
            </a:endParaRPr>
          </a:p>
        </p:txBody>
      </p:sp>
      <p:sp>
        <p:nvSpPr>
          <p:cNvPr id="42" name="object 42"/>
          <p:cNvSpPr/>
          <p:nvPr/>
        </p:nvSpPr>
        <p:spPr>
          <a:xfrm>
            <a:off x="7695183" y="3517138"/>
            <a:ext cx="121920" cy="151765"/>
          </a:xfrm>
          <a:custGeom>
            <a:avLst/>
            <a:gdLst/>
            <a:ahLst/>
            <a:cxnLst/>
            <a:rect l="l" t="t" r="r" b="b"/>
            <a:pathLst>
              <a:path w="121920" h="151764">
                <a:moveTo>
                  <a:pt x="0" y="0"/>
                </a:moveTo>
                <a:lnTo>
                  <a:pt x="41910" y="0"/>
                </a:lnTo>
                <a:lnTo>
                  <a:pt x="76914" y="4599"/>
                </a:lnTo>
                <a:lnTo>
                  <a:pt x="101917" y="18414"/>
                </a:lnTo>
                <a:lnTo>
                  <a:pt x="116919" y="41469"/>
                </a:lnTo>
                <a:lnTo>
                  <a:pt x="121920" y="73787"/>
                </a:lnTo>
                <a:lnTo>
                  <a:pt x="120536" y="90455"/>
                </a:lnTo>
                <a:lnTo>
                  <a:pt x="99695" y="130175"/>
                </a:lnTo>
                <a:lnTo>
                  <a:pt x="57850" y="150177"/>
                </a:lnTo>
                <a:lnTo>
                  <a:pt x="40132" y="151511"/>
                </a:lnTo>
                <a:lnTo>
                  <a:pt x="0" y="151511"/>
                </a:lnTo>
                <a:lnTo>
                  <a:pt x="0" y="0"/>
                </a:lnTo>
                <a:close/>
              </a:path>
            </a:pathLst>
          </a:custGeom>
          <a:ln w="9144">
            <a:solidFill>
              <a:srgbClr val="FFFFFF"/>
            </a:solidFill>
          </a:ln>
        </p:spPr>
        <p:txBody>
          <a:bodyPr wrap="square" lIns="0" tIns="0" rIns="0" bIns="0" rtlCol="0"/>
          <a:lstStyle/>
          <a:p>
            <a:endParaRPr smtClean="0">
              <a:solidFill>
                <a:prstClr val="black"/>
              </a:solidFill>
            </a:endParaRPr>
          </a:p>
        </p:txBody>
      </p:sp>
      <p:sp>
        <p:nvSpPr>
          <p:cNvPr id="43" name="object 43"/>
          <p:cNvSpPr/>
          <p:nvPr/>
        </p:nvSpPr>
        <p:spPr>
          <a:xfrm>
            <a:off x="7527543" y="3517138"/>
            <a:ext cx="80645" cy="151765"/>
          </a:xfrm>
          <a:custGeom>
            <a:avLst/>
            <a:gdLst/>
            <a:ahLst/>
            <a:cxnLst/>
            <a:rect l="l" t="t" r="r" b="b"/>
            <a:pathLst>
              <a:path w="80645" h="151764">
                <a:moveTo>
                  <a:pt x="0" y="0"/>
                </a:moveTo>
                <a:lnTo>
                  <a:pt x="76961" y="0"/>
                </a:lnTo>
                <a:lnTo>
                  <a:pt x="76961" y="16001"/>
                </a:lnTo>
                <a:lnTo>
                  <a:pt x="17779" y="16001"/>
                </a:lnTo>
                <a:lnTo>
                  <a:pt x="17779" y="66421"/>
                </a:lnTo>
                <a:lnTo>
                  <a:pt x="72516" y="66421"/>
                </a:lnTo>
                <a:lnTo>
                  <a:pt x="72516" y="82423"/>
                </a:lnTo>
                <a:lnTo>
                  <a:pt x="17779" y="82423"/>
                </a:lnTo>
                <a:lnTo>
                  <a:pt x="17779" y="135381"/>
                </a:lnTo>
                <a:lnTo>
                  <a:pt x="80390" y="135381"/>
                </a:lnTo>
                <a:lnTo>
                  <a:pt x="80390" y="151511"/>
                </a:lnTo>
                <a:lnTo>
                  <a:pt x="0" y="151511"/>
                </a:lnTo>
                <a:lnTo>
                  <a:pt x="0" y="0"/>
                </a:lnTo>
                <a:close/>
              </a:path>
            </a:pathLst>
          </a:custGeom>
          <a:ln w="9144">
            <a:solidFill>
              <a:srgbClr val="FFFFFF"/>
            </a:solidFill>
          </a:ln>
        </p:spPr>
        <p:txBody>
          <a:bodyPr wrap="square" lIns="0" tIns="0" rIns="0" bIns="0" rtlCol="0"/>
          <a:lstStyle/>
          <a:p>
            <a:endParaRPr smtClean="0">
              <a:solidFill>
                <a:prstClr val="black"/>
              </a:solidFill>
            </a:endParaRPr>
          </a:p>
        </p:txBody>
      </p:sp>
      <p:sp>
        <p:nvSpPr>
          <p:cNvPr id="44" name="object 44"/>
          <p:cNvSpPr/>
          <p:nvPr/>
        </p:nvSpPr>
        <p:spPr>
          <a:xfrm>
            <a:off x="7375143" y="3517138"/>
            <a:ext cx="114300" cy="151765"/>
          </a:xfrm>
          <a:custGeom>
            <a:avLst/>
            <a:gdLst/>
            <a:ahLst/>
            <a:cxnLst/>
            <a:rect l="l" t="t" r="r" b="b"/>
            <a:pathLst>
              <a:path w="114300" h="151764">
                <a:moveTo>
                  <a:pt x="0" y="0"/>
                </a:moveTo>
                <a:lnTo>
                  <a:pt x="17779" y="0"/>
                </a:lnTo>
                <a:lnTo>
                  <a:pt x="17779" y="66421"/>
                </a:lnTo>
                <a:lnTo>
                  <a:pt x="96138" y="66421"/>
                </a:lnTo>
                <a:lnTo>
                  <a:pt x="96138" y="0"/>
                </a:lnTo>
                <a:lnTo>
                  <a:pt x="113919" y="0"/>
                </a:lnTo>
                <a:lnTo>
                  <a:pt x="113919" y="151511"/>
                </a:lnTo>
                <a:lnTo>
                  <a:pt x="96138" y="151511"/>
                </a:lnTo>
                <a:lnTo>
                  <a:pt x="96138" y="82423"/>
                </a:lnTo>
                <a:lnTo>
                  <a:pt x="17779" y="82423"/>
                </a:lnTo>
                <a:lnTo>
                  <a:pt x="17779" y="151511"/>
                </a:lnTo>
                <a:lnTo>
                  <a:pt x="0" y="151511"/>
                </a:lnTo>
                <a:lnTo>
                  <a:pt x="0" y="0"/>
                </a:lnTo>
                <a:close/>
              </a:path>
            </a:pathLst>
          </a:custGeom>
          <a:ln w="9144">
            <a:solidFill>
              <a:srgbClr val="FFFFFF"/>
            </a:solidFill>
          </a:ln>
        </p:spPr>
        <p:txBody>
          <a:bodyPr wrap="square" lIns="0" tIns="0" rIns="0" bIns="0" rtlCol="0"/>
          <a:lstStyle/>
          <a:p>
            <a:endParaRPr smtClean="0">
              <a:solidFill>
                <a:prstClr val="black"/>
              </a:solidFill>
            </a:endParaRPr>
          </a:p>
        </p:txBody>
      </p:sp>
      <p:sp>
        <p:nvSpPr>
          <p:cNvPr id="45" name="object 45"/>
          <p:cNvSpPr/>
          <p:nvPr/>
        </p:nvSpPr>
        <p:spPr>
          <a:xfrm>
            <a:off x="7246873" y="3517138"/>
            <a:ext cx="105410" cy="151765"/>
          </a:xfrm>
          <a:custGeom>
            <a:avLst/>
            <a:gdLst/>
            <a:ahLst/>
            <a:cxnLst/>
            <a:rect l="l" t="t" r="r" b="b"/>
            <a:pathLst>
              <a:path w="105409" h="151764">
                <a:moveTo>
                  <a:pt x="0" y="0"/>
                </a:moveTo>
                <a:lnTo>
                  <a:pt x="105155" y="0"/>
                </a:lnTo>
                <a:lnTo>
                  <a:pt x="105155" y="16001"/>
                </a:lnTo>
                <a:lnTo>
                  <a:pt x="61341" y="16001"/>
                </a:lnTo>
                <a:lnTo>
                  <a:pt x="61341" y="151511"/>
                </a:lnTo>
                <a:lnTo>
                  <a:pt x="43687" y="151511"/>
                </a:lnTo>
                <a:lnTo>
                  <a:pt x="43687" y="16001"/>
                </a:lnTo>
                <a:lnTo>
                  <a:pt x="0" y="16001"/>
                </a:lnTo>
                <a:lnTo>
                  <a:pt x="0" y="0"/>
                </a:lnTo>
                <a:close/>
              </a:path>
            </a:pathLst>
          </a:custGeom>
          <a:ln w="9144">
            <a:solidFill>
              <a:srgbClr val="FFFFFF"/>
            </a:solidFill>
          </a:ln>
        </p:spPr>
        <p:txBody>
          <a:bodyPr wrap="square" lIns="0" tIns="0" rIns="0" bIns="0" rtlCol="0"/>
          <a:lstStyle/>
          <a:p>
            <a:endParaRPr smtClean="0">
              <a:solidFill>
                <a:prstClr val="black"/>
              </a:solidFill>
            </a:endParaRPr>
          </a:p>
        </p:txBody>
      </p:sp>
      <p:sp>
        <p:nvSpPr>
          <p:cNvPr id="46" name="object 46"/>
          <p:cNvSpPr/>
          <p:nvPr/>
        </p:nvSpPr>
        <p:spPr>
          <a:xfrm>
            <a:off x="8832215" y="3514597"/>
            <a:ext cx="73025" cy="112395"/>
          </a:xfrm>
          <a:custGeom>
            <a:avLst/>
            <a:gdLst/>
            <a:ahLst/>
            <a:cxnLst/>
            <a:rect l="l" t="t" r="r" b="b"/>
            <a:pathLst>
              <a:path w="73025" h="112395">
                <a:moveTo>
                  <a:pt x="33527" y="0"/>
                </a:moveTo>
                <a:lnTo>
                  <a:pt x="38861" y="0"/>
                </a:lnTo>
                <a:lnTo>
                  <a:pt x="43814" y="635"/>
                </a:lnTo>
                <a:lnTo>
                  <a:pt x="69341" y="18796"/>
                </a:lnTo>
                <a:lnTo>
                  <a:pt x="71500" y="22860"/>
                </a:lnTo>
                <a:lnTo>
                  <a:pt x="72516" y="27686"/>
                </a:lnTo>
                <a:lnTo>
                  <a:pt x="72516" y="33274"/>
                </a:lnTo>
                <a:lnTo>
                  <a:pt x="72516" y="38480"/>
                </a:lnTo>
                <a:lnTo>
                  <a:pt x="62737" y="58419"/>
                </a:lnTo>
                <a:lnTo>
                  <a:pt x="60070" y="61849"/>
                </a:lnTo>
                <a:lnTo>
                  <a:pt x="57023" y="65024"/>
                </a:lnTo>
                <a:lnTo>
                  <a:pt x="53720" y="67944"/>
                </a:lnTo>
                <a:lnTo>
                  <a:pt x="50545" y="70992"/>
                </a:lnTo>
                <a:lnTo>
                  <a:pt x="47498" y="73913"/>
                </a:lnTo>
                <a:lnTo>
                  <a:pt x="44703" y="76835"/>
                </a:lnTo>
                <a:lnTo>
                  <a:pt x="41909" y="79755"/>
                </a:lnTo>
                <a:lnTo>
                  <a:pt x="39624" y="82803"/>
                </a:lnTo>
                <a:lnTo>
                  <a:pt x="37845" y="85978"/>
                </a:lnTo>
                <a:lnTo>
                  <a:pt x="35940" y="89153"/>
                </a:lnTo>
                <a:lnTo>
                  <a:pt x="35051" y="92582"/>
                </a:lnTo>
                <a:lnTo>
                  <a:pt x="35051" y="96393"/>
                </a:lnTo>
                <a:lnTo>
                  <a:pt x="35051" y="99694"/>
                </a:lnTo>
                <a:lnTo>
                  <a:pt x="38480" y="112013"/>
                </a:lnTo>
                <a:lnTo>
                  <a:pt x="21589" y="112013"/>
                </a:lnTo>
                <a:lnTo>
                  <a:pt x="19050" y="98932"/>
                </a:lnTo>
                <a:lnTo>
                  <a:pt x="19050" y="96138"/>
                </a:lnTo>
                <a:lnTo>
                  <a:pt x="19050" y="91566"/>
                </a:lnTo>
                <a:lnTo>
                  <a:pt x="19938" y="87502"/>
                </a:lnTo>
                <a:lnTo>
                  <a:pt x="21843" y="83947"/>
                </a:lnTo>
                <a:lnTo>
                  <a:pt x="23621" y="80263"/>
                </a:lnTo>
                <a:lnTo>
                  <a:pt x="37337" y="64515"/>
                </a:lnTo>
                <a:lnTo>
                  <a:pt x="40385" y="61594"/>
                </a:lnTo>
                <a:lnTo>
                  <a:pt x="52704" y="46227"/>
                </a:lnTo>
                <a:lnTo>
                  <a:pt x="54609" y="43052"/>
                </a:lnTo>
                <a:lnTo>
                  <a:pt x="55499" y="39369"/>
                </a:lnTo>
                <a:lnTo>
                  <a:pt x="55499" y="35432"/>
                </a:lnTo>
                <a:lnTo>
                  <a:pt x="55499" y="32130"/>
                </a:lnTo>
                <a:lnTo>
                  <a:pt x="34289" y="14604"/>
                </a:lnTo>
                <a:lnTo>
                  <a:pt x="30987" y="14604"/>
                </a:lnTo>
                <a:lnTo>
                  <a:pt x="22342" y="15486"/>
                </a:lnTo>
                <a:lnTo>
                  <a:pt x="14303" y="18129"/>
                </a:lnTo>
                <a:lnTo>
                  <a:pt x="6859" y="22534"/>
                </a:lnTo>
                <a:lnTo>
                  <a:pt x="0" y="28701"/>
                </a:lnTo>
                <a:lnTo>
                  <a:pt x="0" y="10032"/>
                </a:lnTo>
                <a:lnTo>
                  <a:pt x="8167" y="5625"/>
                </a:lnTo>
                <a:lnTo>
                  <a:pt x="16478" y="2492"/>
                </a:lnTo>
                <a:lnTo>
                  <a:pt x="24931" y="621"/>
                </a:lnTo>
                <a:lnTo>
                  <a:pt x="33527" y="0"/>
                </a:lnTo>
                <a:close/>
              </a:path>
            </a:pathLst>
          </a:custGeom>
          <a:ln w="9144">
            <a:solidFill>
              <a:srgbClr val="FFFFFF"/>
            </a:solidFill>
          </a:ln>
        </p:spPr>
        <p:txBody>
          <a:bodyPr wrap="square" lIns="0" tIns="0" rIns="0" bIns="0" rtlCol="0"/>
          <a:lstStyle/>
          <a:p>
            <a:endParaRPr smtClean="0">
              <a:solidFill>
                <a:prstClr val="black"/>
              </a:solidFill>
            </a:endParaRPr>
          </a:p>
        </p:txBody>
      </p:sp>
      <p:sp>
        <p:nvSpPr>
          <p:cNvPr id="47" name="object 47"/>
          <p:cNvSpPr/>
          <p:nvPr/>
        </p:nvSpPr>
        <p:spPr>
          <a:xfrm>
            <a:off x="8502142" y="3514597"/>
            <a:ext cx="143510" cy="156845"/>
          </a:xfrm>
          <a:custGeom>
            <a:avLst/>
            <a:gdLst/>
            <a:ahLst/>
            <a:cxnLst/>
            <a:rect l="l" t="t" r="r" b="b"/>
            <a:pathLst>
              <a:path w="143509" h="156845">
                <a:moveTo>
                  <a:pt x="73532" y="0"/>
                </a:moveTo>
                <a:lnTo>
                  <a:pt x="113770" y="11840"/>
                </a:lnTo>
                <a:lnTo>
                  <a:pt x="138477" y="45465"/>
                </a:lnTo>
                <a:lnTo>
                  <a:pt x="143255" y="76326"/>
                </a:lnTo>
                <a:lnTo>
                  <a:pt x="142039" y="93924"/>
                </a:lnTo>
                <a:lnTo>
                  <a:pt x="123698" y="135000"/>
                </a:lnTo>
                <a:lnTo>
                  <a:pt x="86639" y="155235"/>
                </a:lnTo>
                <a:lnTo>
                  <a:pt x="70992" y="156590"/>
                </a:lnTo>
                <a:lnTo>
                  <a:pt x="55685" y="155257"/>
                </a:lnTo>
                <a:lnTo>
                  <a:pt x="19430" y="135254"/>
                </a:lnTo>
                <a:lnTo>
                  <a:pt x="1214" y="96250"/>
                </a:lnTo>
                <a:lnTo>
                  <a:pt x="0" y="80010"/>
                </a:lnTo>
                <a:lnTo>
                  <a:pt x="1238" y="62650"/>
                </a:lnTo>
                <a:lnTo>
                  <a:pt x="19811" y="21716"/>
                </a:lnTo>
                <a:lnTo>
                  <a:pt x="57441" y="1357"/>
                </a:lnTo>
                <a:lnTo>
                  <a:pt x="73532" y="0"/>
                </a:lnTo>
                <a:close/>
              </a:path>
            </a:pathLst>
          </a:custGeom>
          <a:ln w="9144">
            <a:solidFill>
              <a:srgbClr val="FFFFFF"/>
            </a:solidFill>
          </a:ln>
        </p:spPr>
        <p:txBody>
          <a:bodyPr wrap="square" lIns="0" tIns="0" rIns="0" bIns="0" rtlCol="0"/>
          <a:lstStyle/>
          <a:p>
            <a:endParaRPr smtClean="0">
              <a:solidFill>
                <a:prstClr val="black"/>
              </a:solidFill>
            </a:endParaRPr>
          </a:p>
        </p:txBody>
      </p:sp>
      <p:sp>
        <p:nvSpPr>
          <p:cNvPr id="48" name="object 48"/>
          <p:cNvSpPr/>
          <p:nvPr/>
        </p:nvSpPr>
        <p:spPr>
          <a:xfrm>
            <a:off x="0" y="6342888"/>
            <a:ext cx="1716024" cy="350520"/>
          </a:xfrm>
          <a:prstGeom prst="rect">
            <a:avLst/>
          </a:prstGeom>
          <a:blipFill>
            <a:blip r:embed="rId5" cstate="print"/>
            <a:stretch>
              <a:fillRect/>
            </a:stretch>
          </a:blipFill>
        </p:spPr>
        <p:txBody>
          <a:bodyPr wrap="square" lIns="0" tIns="0" rIns="0" bIns="0" rtlCol="0"/>
          <a:lstStyle/>
          <a:p>
            <a:endParaRPr smtClean="0">
              <a:solidFill>
                <a:prstClr val="black"/>
              </a:solidFill>
            </a:endParaRPr>
          </a:p>
        </p:txBody>
      </p:sp>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808774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subTitle" idx="1"/>
          </p:nvPr>
        </p:nvSpPr>
        <p:spPr>
          <a:ln w="38100">
            <a:noFill/>
          </a:ln>
        </p:spPr>
        <p:txBody>
          <a:bodyPr>
            <a:noAutofit/>
          </a:bodyPr>
          <a:lstStyle/>
          <a:p>
            <a:pPr marL="0" indent="0" algn="ctr">
              <a:buNone/>
            </a:pPr>
            <a:endParaRPr lang="en-US" sz="2800" dirty="0"/>
          </a:p>
          <a:p>
            <a:pPr marL="0" indent="0" algn="ctr">
              <a:buNone/>
            </a:pPr>
            <a:r>
              <a:rPr lang="en-US" sz="6600" b="1" dirty="0" smtClean="0">
                <a:solidFill>
                  <a:schemeClr val="tx1"/>
                </a:solidFill>
                <a:latin typeface="Alana" pitchFamily="50" charset="0"/>
              </a:rPr>
              <a:t>Kellie Todd Griffin</a:t>
            </a:r>
          </a:p>
          <a:p>
            <a:pPr marL="0" indent="0" algn="ctr">
              <a:buNone/>
            </a:pPr>
            <a:r>
              <a:rPr lang="en-US" sz="3200" dirty="0" smtClean="0"/>
              <a:t>President, Sistallect, Inc.</a:t>
            </a:r>
            <a:endParaRPr lang="en-US" sz="3200" dirty="0"/>
          </a:p>
        </p:txBody>
      </p:sp>
      <p:sp>
        <p:nvSpPr>
          <p:cNvPr id="4" name="Slide Number Placeholder 3"/>
          <p:cNvSpPr>
            <a:spLocks noGrp="1"/>
          </p:cNvSpPr>
          <p:nvPr>
            <p:ph type="sldNum" sz="quarter" idx="12"/>
          </p:nvPr>
        </p:nvSpPr>
        <p:spPr/>
        <p:txBody>
          <a:bodyPr/>
          <a:lstStyle/>
          <a:p>
            <a:fld id="{6F42FDE4-A7DD-41A7-A0A6-9B649FB43336}" type="slidenum">
              <a:rPr kumimoji="0" lang="en-US" smtClean="0"/>
              <a:t>3</a:t>
            </a:fld>
            <a:endParaRPr kumimoji="0" lang="en-US" dirty="0"/>
          </a:p>
        </p:txBody>
      </p:sp>
      <p:sp>
        <p:nvSpPr>
          <p:cNvPr id="9" name="Title 8"/>
          <p:cNvSpPr>
            <a:spLocks noGrp="1"/>
          </p:cNvSpPr>
          <p:nvPr>
            <p:ph type="ctrTitle"/>
          </p:nvPr>
        </p:nvSpPr>
        <p:spPr/>
        <p:txBody>
          <a:bodyPr/>
          <a:lstStyle/>
          <a:p>
            <a:r>
              <a:rPr lang="en-US" dirty="0" smtClean="0"/>
              <a:t>Welcome</a:t>
            </a:r>
            <a:endParaRPr lang="en-US" dirty="0"/>
          </a:p>
        </p:txBody>
      </p:sp>
    </p:spTree>
    <p:extLst>
      <p:ext uri="{BB962C8B-B14F-4D97-AF65-F5344CB8AC3E}">
        <p14:creationId xmlns:p14="http://schemas.microsoft.com/office/powerpoint/2010/main" val="9760547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697223" y="0"/>
            <a:ext cx="5447030" cy="6858000"/>
          </a:xfrm>
          <a:custGeom>
            <a:avLst/>
            <a:gdLst/>
            <a:ahLst/>
            <a:cxnLst/>
            <a:rect l="l" t="t" r="r" b="b"/>
            <a:pathLst>
              <a:path w="5447030" h="6858000">
                <a:moveTo>
                  <a:pt x="0" y="6858000"/>
                </a:moveTo>
                <a:lnTo>
                  <a:pt x="5446776" y="6858000"/>
                </a:lnTo>
                <a:lnTo>
                  <a:pt x="5446776" y="0"/>
                </a:lnTo>
                <a:lnTo>
                  <a:pt x="0" y="0"/>
                </a:lnTo>
                <a:lnTo>
                  <a:pt x="0" y="6858000"/>
                </a:lnTo>
                <a:close/>
              </a:path>
            </a:pathLst>
          </a:custGeom>
          <a:solidFill>
            <a:srgbClr val="F7F7F7"/>
          </a:solidFill>
        </p:spPr>
        <p:txBody>
          <a:bodyPr wrap="square" lIns="0" tIns="0" rIns="0" bIns="0" rtlCol="0"/>
          <a:lstStyle/>
          <a:p>
            <a:endParaRPr smtClean="0">
              <a:solidFill>
                <a:prstClr val="black"/>
              </a:solidFill>
            </a:endParaRPr>
          </a:p>
        </p:txBody>
      </p:sp>
      <p:sp>
        <p:nvSpPr>
          <p:cNvPr id="3" name="object 3"/>
          <p:cNvSpPr/>
          <p:nvPr/>
        </p:nvSpPr>
        <p:spPr>
          <a:xfrm>
            <a:off x="0" y="0"/>
            <a:ext cx="3697604" cy="6858000"/>
          </a:xfrm>
          <a:custGeom>
            <a:avLst/>
            <a:gdLst/>
            <a:ahLst/>
            <a:cxnLst/>
            <a:rect l="l" t="t" r="r" b="b"/>
            <a:pathLst>
              <a:path w="3697604" h="6858000">
                <a:moveTo>
                  <a:pt x="0" y="6858000"/>
                </a:moveTo>
                <a:lnTo>
                  <a:pt x="3697224" y="6858000"/>
                </a:lnTo>
                <a:lnTo>
                  <a:pt x="3697224" y="0"/>
                </a:lnTo>
                <a:lnTo>
                  <a:pt x="0" y="0"/>
                </a:lnTo>
                <a:lnTo>
                  <a:pt x="0" y="6858000"/>
                </a:lnTo>
                <a:close/>
              </a:path>
            </a:pathLst>
          </a:custGeom>
          <a:solidFill>
            <a:srgbClr val="925FC9"/>
          </a:solidFill>
        </p:spPr>
        <p:txBody>
          <a:bodyPr wrap="square" lIns="0" tIns="0" rIns="0" bIns="0" rtlCol="0"/>
          <a:lstStyle/>
          <a:p>
            <a:endParaRPr smtClean="0">
              <a:solidFill>
                <a:prstClr val="black"/>
              </a:solidFill>
            </a:endParaRPr>
          </a:p>
        </p:txBody>
      </p:sp>
      <p:sp>
        <p:nvSpPr>
          <p:cNvPr id="4" name="object 4"/>
          <p:cNvSpPr txBox="1"/>
          <p:nvPr/>
        </p:nvSpPr>
        <p:spPr>
          <a:xfrm>
            <a:off x="225653" y="2711272"/>
            <a:ext cx="3245485" cy="695325"/>
          </a:xfrm>
          <a:prstGeom prst="rect">
            <a:avLst/>
          </a:prstGeom>
        </p:spPr>
        <p:txBody>
          <a:bodyPr vert="horz" wrap="square" lIns="0" tIns="12065" rIns="0" bIns="0" rtlCol="0">
            <a:spAutoFit/>
          </a:bodyPr>
          <a:lstStyle/>
          <a:p>
            <a:pPr marL="12700">
              <a:spcBef>
                <a:spcPts val="95"/>
              </a:spcBef>
            </a:pPr>
            <a:r>
              <a:rPr sz="4400" spc="-10" dirty="0">
                <a:solidFill>
                  <a:srgbClr val="FBA952"/>
                </a:solidFill>
                <a:latin typeface="Nirmala UI Semilight"/>
                <a:cs typeface="Nirmala UI Semilight"/>
              </a:rPr>
              <a:t>JENESSE</a:t>
            </a:r>
            <a:r>
              <a:rPr sz="4400" spc="-35" dirty="0">
                <a:solidFill>
                  <a:srgbClr val="FBA952"/>
                </a:solidFill>
                <a:latin typeface="Nirmala UI Semilight"/>
                <a:cs typeface="Nirmala UI Semilight"/>
              </a:rPr>
              <a:t> </a:t>
            </a:r>
            <a:r>
              <a:rPr sz="4400" spc="-5" dirty="0">
                <a:solidFill>
                  <a:srgbClr val="FFFFFF"/>
                </a:solidFill>
                <a:latin typeface="Nirmala UI Semilight"/>
                <a:cs typeface="Nirmala UI Semilight"/>
              </a:rPr>
              <a:t>DO?</a:t>
            </a:r>
            <a:endParaRPr sz="4400">
              <a:solidFill>
                <a:prstClr val="black"/>
              </a:solidFill>
              <a:latin typeface="Nirmala UI Semilight"/>
              <a:cs typeface="Nirmala UI Semilight"/>
            </a:endParaRPr>
          </a:p>
        </p:txBody>
      </p:sp>
      <p:sp>
        <p:nvSpPr>
          <p:cNvPr id="5" name="object 5"/>
          <p:cNvSpPr txBox="1"/>
          <p:nvPr/>
        </p:nvSpPr>
        <p:spPr>
          <a:xfrm>
            <a:off x="579831" y="2303779"/>
            <a:ext cx="2538730" cy="574040"/>
          </a:xfrm>
          <a:prstGeom prst="rect">
            <a:avLst/>
          </a:prstGeom>
        </p:spPr>
        <p:txBody>
          <a:bodyPr vert="horz" wrap="square" lIns="0" tIns="12700" rIns="0" bIns="0" rtlCol="0">
            <a:spAutoFit/>
          </a:bodyPr>
          <a:lstStyle/>
          <a:p>
            <a:pPr marL="12700">
              <a:spcBef>
                <a:spcPts val="100"/>
              </a:spcBef>
            </a:pPr>
            <a:r>
              <a:rPr sz="3600" spc="-5" dirty="0">
                <a:solidFill>
                  <a:srgbClr val="FFFFFF"/>
                </a:solidFill>
                <a:latin typeface="Nirmala UI Semilight"/>
                <a:cs typeface="Nirmala UI Semilight"/>
              </a:rPr>
              <a:t>WHAT</a:t>
            </a:r>
            <a:r>
              <a:rPr sz="3600" spc="-80" dirty="0">
                <a:solidFill>
                  <a:srgbClr val="FFFFFF"/>
                </a:solidFill>
                <a:latin typeface="Nirmala UI Semilight"/>
                <a:cs typeface="Nirmala UI Semilight"/>
              </a:rPr>
              <a:t> </a:t>
            </a:r>
            <a:r>
              <a:rPr sz="3600" spc="-5" dirty="0">
                <a:solidFill>
                  <a:srgbClr val="FFFFFF"/>
                </a:solidFill>
                <a:latin typeface="Nirmala UI Semilight"/>
                <a:cs typeface="Nirmala UI Semilight"/>
              </a:rPr>
              <a:t>DOES</a:t>
            </a:r>
            <a:endParaRPr sz="3600">
              <a:solidFill>
                <a:prstClr val="black"/>
              </a:solidFill>
              <a:latin typeface="Nirmala UI Semilight"/>
              <a:cs typeface="Nirmala UI Semilight"/>
            </a:endParaRPr>
          </a:p>
        </p:txBody>
      </p:sp>
      <p:sp>
        <p:nvSpPr>
          <p:cNvPr id="6" name="object 6"/>
          <p:cNvSpPr txBox="1">
            <a:spLocks noGrp="1"/>
          </p:cNvSpPr>
          <p:nvPr>
            <p:ph type="title"/>
          </p:nvPr>
        </p:nvSpPr>
        <p:spPr>
          <a:xfrm>
            <a:off x="4199382" y="1523822"/>
            <a:ext cx="4434840" cy="1368425"/>
          </a:xfrm>
          <a:prstGeom prst="rect">
            <a:avLst/>
          </a:prstGeom>
        </p:spPr>
        <p:txBody>
          <a:bodyPr vert="horz" wrap="square" lIns="0" tIns="13970" rIns="0" bIns="0" rtlCol="0">
            <a:spAutoFit/>
          </a:bodyPr>
          <a:lstStyle/>
          <a:p>
            <a:pPr marL="12700">
              <a:lnSpc>
                <a:spcPct val="100000"/>
              </a:lnSpc>
              <a:spcBef>
                <a:spcPts val="110"/>
              </a:spcBef>
            </a:pPr>
            <a:r>
              <a:rPr sz="8800" b="0" spc="0" dirty="0">
                <a:latin typeface="Nirmala UI Semilight"/>
                <a:cs typeface="Nirmala UI Semilight"/>
              </a:rPr>
              <a:t>PROVIDE</a:t>
            </a:r>
            <a:endParaRPr sz="8800">
              <a:latin typeface="Nirmala UI Semilight"/>
              <a:cs typeface="Nirmala UI Semilight"/>
            </a:endParaRPr>
          </a:p>
        </p:txBody>
      </p:sp>
      <p:sp>
        <p:nvSpPr>
          <p:cNvPr id="7" name="object 7"/>
          <p:cNvSpPr txBox="1"/>
          <p:nvPr/>
        </p:nvSpPr>
        <p:spPr>
          <a:xfrm>
            <a:off x="4207002" y="2636977"/>
            <a:ext cx="4420235" cy="1718310"/>
          </a:xfrm>
          <a:prstGeom prst="rect">
            <a:avLst/>
          </a:prstGeom>
        </p:spPr>
        <p:txBody>
          <a:bodyPr vert="horz" wrap="square" lIns="0" tIns="140335" rIns="0" bIns="0" rtlCol="0">
            <a:spAutoFit/>
          </a:bodyPr>
          <a:lstStyle/>
          <a:p>
            <a:pPr marL="12700" marR="5080" indent="32384" algn="just">
              <a:lnSpc>
                <a:spcPct val="81600"/>
              </a:lnSpc>
              <a:spcBef>
                <a:spcPts val="1105"/>
              </a:spcBef>
            </a:pPr>
            <a:r>
              <a:rPr sz="4500" dirty="0">
                <a:solidFill>
                  <a:srgbClr val="7E7E7E"/>
                </a:solidFill>
                <a:latin typeface="Nirmala UI Semilight"/>
                <a:cs typeface="Nirmala UI Semilight"/>
              </a:rPr>
              <a:t>TIME AND SPACE  </a:t>
            </a:r>
            <a:r>
              <a:rPr sz="4100" dirty="0">
                <a:solidFill>
                  <a:srgbClr val="7E7E7E"/>
                </a:solidFill>
                <a:latin typeface="Nirmala UI Semilight"/>
                <a:cs typeface="Nirmala UI Semilight"/>
              </a:rPr>
              <a:t>FOR WOMEN AND  </a:t>
            </a:r>
            <a:r>
              <a:rPr sz="4000" dirty="0">
                <a:solidFill>
                  <a:srgbClr val="7E7E7E"/>
                </a:solidFill>
                <a:latin typeface="Nirmala UI Semilight"/>
                <a:cs typeface="Nirmala UI Semilight"/>
              </a:rPr>
              <a:t>CHILDREN </a:t>
            </a:r>
            <a:r>
              <a:rPr sz="4000" spc="-5" dirty="0">
                <a:solidFill>
                  <a:srgbClr val="7E7E7E"/>
                </a:solidFill>
                <a:latin typeface="Nirmala UI Semilight"/>
                <a:cs typeface="Nirmala UI Semilight"/>
              </a:rPr>
              <a:t>TO</a:t>
            </a:r>
            <a:r>
              <a:rPr sz="4000" spc="-100" dirty="0">
                <a:solidFill>
                  <a:srgbClr val="7E7E7E"/>
                </a:solidFill>
                <a:latin typeface="Nirmala UI Semilight"/>
                <a:cs typeface="Nirmala UI Semilight"/>
              </a:rPr>
              <a:t> </a:t>
            </a:r>
            <a:r>
              <a:rPr sz="4000" dirty="0">
                <a:solidFill>
                  <a:srgbClr val="13B1B4"/>
                </a:solidFill>
                <a:latin typeface="Nirmala UI Semilight"/>
                <a:cs typeface="Nirmala UI Semilight"/>
              </a:rPr>
              <a:t>HEAL</a:t>
            </a:r>
            <a:endParaRPr sz="4000">
              <a:solidFill>
                <a:prstClr val="black"/>
              </a:solidFill>
              <a:latin typeface="Nirmala UI Semilight"/>
              <a:cs typeface="Nirmala UI Semilight"/>
            </a:endParaRPr>
          </a:p>
        </p:txBody>
      </p:sp>
      <p:sp>
        <p:nvSpPr>
          <p:cNvPr id="8" name="object 8"/>
          <p:cNvSpPr/>
          <p:nvPr/>
        </p:nvSpPr>
        <p:spPr>
          <a:xfrm>
            <a:off x="0" y="6446519"/>
            <a:ext cx="2023872" cy="411477"/>
          </a:xfrm>
          <a:prstGeom prst="rect">
            <a:avLst/>
          </a:prstGeom>
          <a:blipFill>
            <a:blip r:embed="rId2" cstate="print"/>
            <a:stretch>
              <a:fillRect/>
            </a:stretch>
          </a:blipFill>
        </p:spPr>
        <p:txBody>
          <a:bodyPr wrap="square" lIns="0" tIns="0" rIns="0" bIns="0" rtlCol="0"/>
          <a:lstStyle/>
          <a:p>
            <a:endParaRPr smtClean="0">
              <a:solidFill>
                <a:prstClr val="black"/>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578292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3276600"/>
          </a:xfrm>
          <a:custGeom>
            <a:avLst/>
            <a:gdLst/>
            <a:ahLst/>
            <a:cxnLst/>
            <a:rect l="l" t="t" r="r" b="b"/>
            <a:pathLst>
              <a:path w="9144000" h="3276600">
                <a:moveTo>
                  <a:pt x="0" y="3276600"/>
                </a:moveTo>
                <a:lnTo>
                  <a:pt x="9144000" y="3276600"/>
                </a:lnTo>
                <a:lnTo>
                  <a:pt x="9144000" y="0"/>
                </a:lnTo>
                <a:lnTo>
                  <a:pt x="0" y="0"/>
                </a:lnTo>
                <a:lnTo>
                  <a:pt x="0" y="3276600"/>
                </a:lnTo>
                <a:close/>
              </a:path>
            </a:pathLst>
          </a:custGeom>
          <a:solidFill>
            <a:srgbClr val="F7F7F7"/>
          </a:solidFill>
        </p:spPr>
        <p:txBody>
          <a:bodyPr wrap="square" lIns="0" tIns="0" rIns="0" bIns="0" rtlCol="0"/>
          <a:lstStyle/>
          <a:p>
            <a:endParaRPr smtClean="0">
              <a:solidFill>
                <a:prstClr val="black"/>
              </a:solidFill>
            </a:endParaRPr>
          </a:p>
        </p:txBody>
      </p:sp>
      <p:sp>
        <p:nvSpPr>
          <p:cNvPr id="3" name="object 3"/>
          <p:cNvSpPr/>
          <p:nvPr/>
        </p:nvSpPr>
        <p:spPr>
          <a:xfrm>
            <a:off x="0" y="3276599"/>
            <a:ext cx="9144000" cy="3435350"/>
          </a:xfrm>
          <a:custGeom>
            <a:avLst/>
            <a:gdLst/>
            <a:ahLst/>
            <a:cxnLst/>
            <a:rect l="l" t="t" r="r" b="b"/>
            <a:pathLst>
              <a:path w="9144000" h="3435350">
                <a:moveTo>
                  <a:pt x="0" y="3435096"/>
                </a:moveTo>
                <a:lnTo>
                  <a:pt x="9144000" y="3435096"/>
                </a:lnTo>
                <a:lnTo>
                  <a:pt x="9144000" y="0"/>
                </a:lnTo>
                <a:lnTo>
                  <a:pt x="0" y="0"/>
                </a:lnTo>
                <a:lnTo>
                  <a:pt x="0" y="3435096"/>
                </a:lnTo>
                <a:close/>
              </a:path>
            </a:pathLst>
          </a:custGeom>
          <a:solidFill>
            <a:srgbClr val="925FC9"/>
          </a:solidFill>
        </p:spPr>
        <p:txBody>
          <a:bodyPr wrap="square" lIns="0" tIns="0" rIns="0" bIns="0" rtlCol="0"/>
          <a:lstStyle/>
          <a:p>
            <a:endParaRPr smtClean="0">
              <a:solidFill>
                <a:prstClr val="black"/>
              </a:solidFill>
            </a:endParaRPr>
          </a:p>
        </p:txBody>
      </p:sp>
      <p:sp>
        <p:nvSpPr>
          <p:cNvPr id="4" name="object 4"/>
          <p:cNvSpPr/>
          <p:nvPr/>
        </p:nvSpPr>
        <p:spPr>
          <a:xfrm>
            <a:off x="707136" y="3788664"/>
            <a:ext cx="1097280" cy="1097280"/>
          </a:xfrm>
          <a:custGeom>
            <a:avLst/>
            <a:gdLst/>
            <a:ahLst/>
            <a:cxnLst/>
            <a:rect l="l" t="t" r="r" b="b"/>
            <a:pathLst>
              <a:path w="1097280" h="1097279">
                <a:moveTo>
                  <a:pt x="0" y="548640"/>
                </a:moveTo>
                <a:lnTo>
                  <a:pt x="2013" y="501298"/>
                </a:lnTo>
                <a:lnTo>
                  <a:pt x="7945" y="455076"/>
                </a:lnTo>
                <a:lnTo>
                  <a:pt x="17630" y="410137"/>
                </a:lnTo>
                <a:lnTo>
                  <a:pt x="30903" y="366646"/>
                </a:lnTo>
                <a:lnTo>
                  <a:pt x="47600" y="324768"/>
                </a:lnTo>
                <a:lnTo>
                  <a:pt x="67556" y="284667"/>
                </a:lnTo>
                <a:lnTo>
                  <a:pt x="90607" y="246508"/>
                </a:lnTo>
                <a:lnTo>
                  <a:pt x="116587" y="210455"/>
                </a:lnTo>
                <a:lnTo>
                  <a:pt x="145333" y="176674"/>
                </a:lnTo>
                <a:lnTo>
                  <a:pt x="176679" y="145328"/>
                </a:lnTo>
                <a:lnTo>
                  <a:pt x="210460" y="116583"/>
                </a:lnTo>
                <a:lnTo>
                  <a:pt x="246513" y="90604"/>
                </a:lnTo>
                <a:lnTo>
                  <a:pt x="284672" y="67554"/>
                </a:lnTo>
                <a:lnTo>
                  <a:pt x="324773" y="47598"/>
                </a:lnTo>
                <a:lnTo>
                  <a:pt x="366651" y="30902"/>
                </a:lnTo>
                <a:lnTo>
                  <a:pt x="410141" y="17629"/>
                </a:lnTo>
                <a:lnTo>
                  <a:pt x="455079" y="7945"/>
                </a:lnTo>
                <a:lnTo>
                  <a:pt x="501300" y="2013"/>
                </a:lnTo>
                <a:lnTo>
                  <a:pt x="548640" y="0"/>
                </a:lnTo>
                <a:lnTo>
                  <a:pt x="595981" y="2013"/>
                </a:lnTo>
                <a:lnTo>
                  <a:pt x="642203" y="7945"/>
                </a:lnTo>
                <a:lnTo>
                  <a:pt x="687142" y="17629"/>
                </a:lnTo>
                <a:lnTo>
                  <a:pt x="730633" y="30902"/>
                </a:lnTo>
                <a:lnTo>
                  <a:pt x="772511" y="47598"/>
                </a:lnTo>
                <a:lnTo>
                  <a:pt x="812612" y="67554"/>
                </a:lnTo>
                <a:lnTo>
                  <a:pt x="850771" y="90604"/>
                </a:lnTo>
                <a:lnTo>
                  <a:pt x="886824" y="116583"/>
                </a:lnTo>
                <a:lnTo>
                  <a:pt x="920605" y="145328"/>
                </a:lnTo>
                <a:lnTo>
                  <a:pt x="951951" y="176674"/>
                </a:lnTo>
                <a:lnTo>
                  <a:pt x="980696" y="210455"/>
                </a:lnTo>
                <a:lnTo>
                  <a:pt x="1006675" y="246508"/>
                </a:lnTo>
                <a:lnTo>
                  <a:pt x="1029725" y="284667"/>
                </a:lnTo>
                <a:lnTo>
                  <a:pt x="1049681" y="324768"/>
                </a:lnTo>
                <a:lnTo>
                  <a:pt x="1066377" y="366646"/>
                </a:lnTo>
                <a:lnTo>
                  <a:pt x="1079650" y="410137"/>
                </a:lnTo>
                <a:lnTo>
                  <a:pt x="1089334" y="455076"/>
                </a:lnTo>
                <a:lnTo>
                  <a:pt x="1095266" y="501298"/>
                </a:lnTo>
                <a:lnTo>
                  <a:pt x="1097280" y="548640"/>
                </a:lnTo>
                <a:lnTo>
                  <a:pt x="1095266" y="595981"/>
                </a:lnTo>
                <a:lnTo>
                  <a:pt x="1089334" y="642203"/>
                </a:lnTo>
                <a:lnTo>
                  <a:pt x="1079650" y="687142"/>
                </a:lnTo>
                <a:lnTo>
                  <a:pt x="1066377" y="730633"/>
                </a:lnTo>
                <a:lnTo>
                  <a:pt x="1049681" y="772511"/>
                </a:lnTo>
                <a:lnTo>
                  <a:pt x="1029725" y="812612"/>
                </a:lnTo>
                <a:lnTo>
                  <a:pt x="1006675" y="850771"/>
                </a:lnTo>
                <a:lnTo>
                  <a:pt x="980696" y="886824"/>
                </a:lnTo>
                <a:lnTo>
                  <a:pt x="951951" y="920605"/>
                </a:lnTo>
                <a:lnTo>
                  <a:pt x="920605" y="951951"/>
                </a:lnTo>
                <a:lnTo>
                  <a:pt x="886824" y="980696"/>
                </a:lnTo>
                <a:lnTo>
                  <a:pt x="850771" y="1006675"/>
                </a:lnTo>
                <a:lnTo>
                  <a:pt x="812612" y="1029725"/>
                </a:lnTo>
                <a:lnTo>
                  <a:pt x="772511" y="1049681"/>
                </a:lnTo>
                <a:lnTo>
                  <a:pt x="730633" y="1066377"/>
                </a:lnTo>
                <a:lnTo>
                  <a:pt x="687142" y="1079650"/>
                </a:lnTo>
                <a:lnTo>
                  <a:pt x="642203" y="1089334"/>
                </a:lnTo>
                <a:lnTo>
                  <a:pt x="595981" y="1095266"/>
                </a:lnTo>
                <a:lnTo>
                  <a:pt x="548640" y="1097280"/>
                </a:lnTo>
                <a:lnTo>
                  <a:pt x="501300" y="1095266"/>
                </a:lnTo>
                <a:lnTo>
                  <a:pt x="455079" y="1089334"/>
                </a:lnTo>
                <a:lnTo>
                  <a:pt x="410141" y="1079650"/>
                </a:lnTo>
                <a:lnTo>
                  <a:pt x="366651" y="1066377"/>
                </a:lnTo>
                <a:lnTo>
                  <a:pt x="324773" y="1049681"/>
                </a:lnTo>
                <a:lnTo>
                  <a:pt x="284672" y="1029725"/>
                </a:lnTo>
                <a:lnTo>
                  <a:pt x="246513" y="1006675"/>
                </a:lnTo>
                <a:lnTo>
                  <a:pt x="210460" y="980696"/>
                </a:lnTo>
                <a:lnTo>
                  <a:pt x="176679" y="951951"/>
                </a:lnTo>
                <a:lnTo>
                  <a:pt x="145333" y="920605"/>
                </a:lnTo>
                <a:lnTo>
                  <a:pt x="116587" y="886824"/>
                </a:lnTo>
                <a:lnTo>
                  <a:pt x="90607" y="850771"/>
                </a:lnTo>
                <a:lnTo>
                  <a:pt x="67556" y="812612"/>
                </a:lnTo>
                <a:lnTo>
                  <a:pt x="47600" y="772511"/>
                </a:lnTo>
                <a:lnTo>
                  <a:pt x="30903" y="730633"/>
                </a:lnTo>
                <a:lnTo>
                  <a:pt x="17630" y="687142"/>
                </a:lnTo>
                <a:lnTo>
                  <a:pt x="7945" y="642203"/>
                </a:lnTo>
                <a:lnTo>
                  <a:pt x="2013" y="595981"/>
                </a:lnTo>
                <a:lnTo>
                  <a:pt x="0" y="548640"/>
                </a:lnTo>
                <a:close/>
              </a:path>
            </a:pathLst>
          </a:custGeom>
          <a:ln w="18288">
            <a:solidFill>
              <a:srgbClr val="FFFFFF"/>
            </a:solidFill>
          </a:ln>
        </p:spPr>
        <p:txBody>
          <a:bodyPr wrap="square" lIns="0" tIns="0" rIns="0" bIns="0" rtlCol="0"/>
          <a:lstStyle/>
          <a:p>
            <a:endParaRPr smtClean="0">
              <a:solidFill>
                <a:prstClr val="black"/>
              </a:solidFill>
            </a:endParaRPr>
          </a:p>
        </p:txBody>
      </p:sp>
      <p:sp>
        <p:nvSpPr>
          <p:cNvPr id="5" name="object 5"/>
          <p:cNvSpPr/>
          <p:nvPr/>
        </p:nvSpPr>
        <p:spPr>
          <a:xfrm>
            <a:off x="2916935" y="3788664"/>
            <a:ext cx="1097280" cy="1097280"/>
          </a:xfrm>
          <a:custGeom>
            <a:avLst/>
            <a:gdLst/>
            <a:ahLst/>
            <a:cxnLst/>
            <a:rect l="l" t="t" r="r" b="b"/>
            <a:pathLst>
              <a:path w="1097279" h="1097279">
                <a:moveTo>
                  <a:pt x="0" y="548640"/>
                </a:moveTo>
                <a:lnTo>
                  <a:pt x="2013" y="501298"/>
                </a:lnTo>
                <a:lnTo>
                  <a:pt x="7945" y="455076"/>
                </a:lnTo>
                <a:lnTo>
                  <a:pt x="17629" y="410137"/>
                </a:lnTo>
                <a:lnTo>
                  <a:pt x="30902" y="366646"/>
                </a:lnTo>
                <a:lnTo>
                  <a:pt x="47598" y="324768"/>
                </a:lnTo>
                <a:lnTo>
                  <a:pt x="67554" y="284667"/>
                </a:lnTo>
                <a:lnTo>
                  <a:pt x="90604" y="246508"/>
                </a:lnTo>
                <a:lnTo>
                  <a:pt x="116583" y="210455"/>
                </a:lnTo>
                <a:lnTo>
                  <a:pt x="145328" y="176674"/>
                </a:lnTo>
                <a:lnTo>
                  <a:pt x="176674" y="145328"/>
                </a:lnTo>
                <a:lnTo>
                  <a:pt x="210455" y="116583"/>
                </a:lnTo>
                <a:lnTo>
                  <a:pt x="246508" y="90604"/>
                </a:lnTo>
                <a:lnTo>
                  <a:pt x="284667" y="67554"/>
                </a:lnTo>
                <a:lnTo>
                  <a:pt x="324768" y="47598"/>
                </a:lnTo>
                <a:lnTo>
                  <a:pt x="366646" y="30902"/>
                </a:lnTo>
                <a:lnTo>
                  <a:pt x="410137" y="17629"/>
                </a:lnTo>
                <a:lnTo>
                  <a:pt x="455076" y="7945"/>
                </a:lnTo>
                <a:lnTo>
                  <a:pt x="501298" y="2013"/>
                </a:lnTo>
                <a:lnTo>
                  <a:pt x="548639" y="0"/>
                </a:lnTo>
                <a:lnTo>
                  <a:pt x="595981" y="2013"/>
                </a:lnTo>
                <a:lnTo>
                  <a:pt x="642203" y="7945"/>
                </a:lnTo>
                <a:lnTo>
                  <a:pt x="687142" y="17629"/>
                </a:lnTo>
                <a:lnTo>
                  <a:pt x="730633" y="30902"/>
                </a:lnTo>
                <a:lnTo>
                  <a:pt x="772511" y="47598"/>
                </a:lnTo>
                <a:lnTo>
                  <a:pt x="812612" y="67554"/>
                </a:lnTo>
                <a:lnTo>
                  <a:pt x="850771" y="90604"/>
                </a:lnTo>
                <a:lnTo>
                  <a:pt x="886824" y="116583"/>
                </a:lnTo>
                <a:lnTo>
                  <a:pt x="920605" y="145328"/>
                </a:lnTo>
                <a:lnTo>
                  <a:pt x="951951" y="176674"/>
                </a:lnTo>
                <a:lnTo>
                  <a:pt x="980696" y="210455"/>
                </a:lnTo>
                <a:lnTo>
                  <a:pt x="1006675" y="246508"/>
                </a:lnTo>
                <a:lnTo>
                  <a:pt x="1029725" y="284667"/>
                </a:lnTo>
                <a:lnTo>
                  <a:pt x="1049681" y="324768"/>
                </a:lnTo>
                <a:lnTo>
                  <a:pt x="1066377" y="366646"/>
                </a:lnTo>
                <a:lnTo>
                  <a:pt x="1079650" y="410137"/>
                </a:lnTo>
                <a:lnTo>
                  <a:pt x="1089334" y="455076"/>
                </a:lnTo>
                <a:lnTo>
                  <a:pt x="1095266" y="501298"/>
                </a:lnTo>
                <a:lnTo>
                  <a:pt x="1097279" y="548640"/>
                </a:lnTo>
                <a:lnTo>
                  <a:pt x="1095266" y="595981"/>
                </a:lnTo>
                <a:lnTo>
                  <a:pt x="1089334" y="642203"/>
                </a:lnTo>
                <a:lnTo>
                  <a:pt x="1079650" y="687142"/>
                </a:lnTo>
                <a:lnTo>
                  <a:pt x="1066377" y="730633"/>
                </a:lnTo>
                <a:lnTo>
                  <a:pt x="1049681" y="772511"/>
                </a:lnTo>
                <a:lnTo>
                  <a:pt x="1029725" y="812612"/>
                </a:lnTo>
                <a:lnTo>
                  <a:pt x="1006675" y="850771"/>
                </a:lnTo>
                <a:lnTo>
                  <a:pt x="980696" y="886824"/>
                </a:lnTo>
                <a:lnTo>
                  <a:pt x="951951" y="920605"/>
                </a:lnTo>
                <a:lnTo>
                  <a:pt x="920605" y="951951"/>
                </a:lnTo>
                <a:lnTo>
                  <a:pt x="886824" y="980696"/>
                </a:lnTo>
                <a:lnTo>
                  <a:pt x="850771" y="1006675"/>
                </a:lnTo>
                <a:lnTo>
                  <a:pt x="812612" y="1029725"/>
                </a:lnTo>
                <a:lnTo>
                  <a:pt x="772511" y="1049681"/>
                </a:lnTo>
                <a:lnTo>
                  <a:pt x="730633" y="1066377"/>
                </a:lnTo>
                <a:lnTo>
                  <a:pt x="687142" y="1079650"/>
                </a:lnTo>
                <a:lnTo>
                  <a:pt x="642203" y="1089334"/>
                </a:lnTo>
                <a:lnTo>
                  <a:pt x="595981" y="1095266"/>
                </a:lnTo>
                <a:lnTo>
                  <a:pt x="548639" y="1097280"/>
                </a:lnTo>
                <a:lnTo>
                  <a:pt x="501298" y="1095266"/>
                </a:lnTo>
                <a:lnTo>
                  <a:pt x="455076" y="1089334"/>
                </a:lnTo>
                <a:lnTo>
                  <a:pt x="410137" y="1079650"/>
                </a:lnTo>
                <a:lnTo>
                  <a:pt x="366646" y="1066377"/>
                </a:lnTo>
                <a:lnTo>
                  <a:pt x="324768" y="1049681"/>
                </a:lnTo>
                <a:lnTo>
                  <a:pt x="284667" y="1029725"/>
                </a:lnTo>
                <a:lnTo>
                  <a:pt x="246508" y="1006675"/>
                </a:lnTo>
                <a:lnTo>
                  <a:pt x="210455" y="980696"/>
                </a:lnTo>
                <a:lnTo>
                  <a:pt x="176674" y="951951"/>
                </a:lnTo>
                <a:lnTo>
                  <a:pt x="145328" y="920605"/>
                </a:lnTo>
                <a:lnTo>
                  <a:pt x="116583" y="886824"/>
                </a:lnTo>
                <a:lnTo>
                  <a:pt x="90604" y="850771"/>
                </a:lnTo>
                <a:lnTo>
                  <a:pt x="67554" y="812612"/>
                </a:lnTo>
                <a:lnTo>
                  <a:pt x="47598" y="772511"/>
                </a:lnTo>
                <a:lnTo>
                  <a:pt x="30902" y="730633"/>
                </a:lnTo>
                <a:lnTo>
                  <a:pt x="17629" y="687142"/>
                </a:lnTo>
                <a:lnTo>
                  <a:pt x="7945" y="642203"/>
                </a:lnTo>
                <a:lnTo>
                  <a:pt x="2013" y="595981"/>
                </a:lnTo>
                <a:lnTo>
                  <a:pt x="0" y="548640"/>
                </a:lnTo>
                <a:close/>
              </a:path>
            </a:pathLst>
          </a:custGeom>
          <a:ln w="18288">
            <a:solidFill>
              <a:srgbClr val="FFFFFF"/>
            </a:solidFill>
          </a:ln>
        </p:spPr>
        <p:txBody>
          <a:bodyPr wrap="square" lIns="0" tIns="0" rIns="0" bIns="0" rtlCol="0"/>
          <a:lstStyle/>
          <a:p>
            <a:endParaRPr smtClean="0">
              <a:solidFill>
                <a:prstClr val="black"/>
              </a:solidFill>
            </a:endParaRPr>
          </a:p>
        </p:txBody>
      </p:sp>
      <p:sp>
        <p:nvSpPr>
          <p:cNvPr id="6" name="object 6"/>
          <p:cNvSpPr/>
          <p:nvPr/>
        </p:nvSpPr>
        <p:spPr>
          <a:xfrm>
            <a:off x="5129784" y="3788664"/>
            <a:ext cx="1097280" cy="1097280"/>
          </a:xfrm>
          <a:custGeom>
            <a:avLst/>
            <a:gdLst/>
            <a:ahLst/>
            <a:cxnLst/>
            <a:rect l="l" t="t" r="r" b="b"/>
            <a:pathLst>
              <a:path w="1097279" h="1097279">
                <a:moveTo>
                  <a:pt x="0" y="548640"/>
                </a:moveTo>
                <a:lnTo>
                  <a:pt x="2013" y="501298"/>
                </a:lnTo>
                <a:lnTo>
                  <a:pt x="7945" y="455076"/>
                </a:lnTo>
                <a:lnTo>
                  <a:pt x="17629" y="410137"/>
                </a:lnTo>
                <a:lnTo>
                  <a:pt x="30902" y="366646"/>
                </a:lnTo>
                <a:lnTo>
                  <a:pt x="47598" y="324768"/>
                </a:lnTo>
                <a:lnTo>
                  <a:pt x="67554" y="284667"/>
                </a:lnTo>
                <a:lnTo>
                  <a:pt x="90604" y="246508"/>
                </a:lnTo>
                <a:lnTo>
                  <a:pt x="116583" y="210455"/>
                </a:lnTo>
                <a:lnTo>
                  <a:pt x="145328" y="176674"/>
                </a:lnTo>
                <a:lnTo>
                  <a:pt x="176674" y="145328"/>
                </a:lnTo>
                <a:lnTo>
                  <a:pt x="210455" y="116583"/>
                </a:lnTo>
                <a:lnTo>
                  <a:pt x="246508" y="90604"/>
                </a:lnTo>
                <a:lnTo>
                  <a:pt x="284667" y="67554"/>
                </a:lnTo>
                <a:lnTo>
                  <a:pt x="324768" y="47598"/>
                </a:lnTo>
                <a:lnTo>
                  <a:pt x="366646" y="30902"/>
                </a:lnTo>
                <a:lnTo>
                  <a:pt x="410137" y="17629"/>
                </a:lnTo>
                <a:lnTo>
                  <a:pt x="455076" y="7945"/>
                </a:lnTo>
                <a:lnTo>
                  <a:pt x="501298" y="2013"/>
                </a:lnTo>
                <a:lnTo>
                  <a:pt x="548639" y="0"/>
                </a:lnTo>
                <a:lnTo>
                  <a:pt x="595981" y="2013"/>
                </a:lnTo>
                <a:lnTo>
                  <a:pt x="642203" y="7945"/>
                </a:lnTo>
                <a:lnTo>
                  <a:pt x="687142" y="17629"/>
                </a:lnTo>
                <a:lnTo>
                  <a:pt x="730633" y="30902"/>
                </a:lnTo>
                <a:lnTo>
                  <a:pt x="772511" y="47598"/>
                </a:lnTo>
                <a:lnTo>
                  <a:pt x="812612" y="67554"/>
                </a:lnTo>
                <a:lnTo>
                  <a:pt x="850771" y="90604"/>
                </a:lnTo>
                <a:lnTo>
                  <a:pt x="886824" y="116583"/>
                </a:lnTo>
                <a:lnTo>
                  <a:pt x="920605" y="145328"/>
                </a:lnTo>
                <a:lnTo>
                  <a:pt x="951951" y="176674"/>
                </a:lnTo>
                <a:lnTo>
                  <a:pt x="980696" y="210455"/>
                </a:lnTo>
                <a:lnTo>
                  <a:pt x="1006675" y="246508"/>
                </a:lnTo>
                <a:lnTo>
                  <a:pt x="1029725" y="284667"/>
                </a:lnTo>
                <a:lnTo>
                  <a:pt x="1049681" y="324768"/>
                </a:lnTo>
                <a:lnTo>
                  <a:pt x="1066377" y="366646"/>
                </a:lnTo>
                <a:lnTo>
                  <a:pt x="1079650" y="410137"/>
                </a:lnTo>
                <a:lnTo>
                  <a:pt x="1089334" y="455076"/>
                </a:lnTo>
                <a:lnTo>
                  <a:pt x="1095266" y="501298"/>
                </a:lnTo>
                <a:lnTo>
                  <a:pt x="1097279" y="548640"/>
                </a:lnTo>
                <a:lnTo>
                  <a:pt x="1095266" y="595981"/>
                </a:lnTo>
                <a:lnTo>
                  <a:pt x="1089334" y="642203"/>
                </a:lnTo>
                <a:lnTo>
                  <a:pt x="1079650" y="687142"/>
                </a:lnTo>
                <a:lnTo>
                  <a:pt x="1066377" y="730633"/>
                </a:lnTo>
                <a:lnTo>
                  <a:pt x="1049681" y="772511"/>
                </a:lnTo>
                <a:lnTo>
                  <a:pt x="1029725" y="812612"/>
                </a:lnTo>
                <a:lnTo>
                  <a:pt x="1006675" y="850771"/>
                </a:lnTo>
                <a:lnTo>
                  <a:pt x="980696" y="886824"/>
                </a:lnTo>
                <a:lnTo>
                  <a:pt x="951951" y="920605"/>
                </a:lnTo>
                <a:lnTo>
                  <a:pt x="920605" y="951951"/>
                </a:lnTo>
                <a:lnTo>
                  <a:pt x="886824" y="980696"/>
                </a:lnTo>
                <a:lnTo>
                  <a:pt x="850771" y="1006675"/>
                </a:lnTo>
                <a:lnTo>
                  <a:pt x="812612" y="1029725"/>
                </a:lnTo>
                <a:lnTo>
                  <a:pt x="772511" y="1049681"/>
                </a:lnTo>
                <a:lnTo>
                  <a:pt x="730633" y="1066377"/>
                </a:lnTo>
                <a:lnTo>
                  <a:pt x="687142" y="1079650"/>
                </a:lnTo>
                <a:lnTo>
                  <a:pt x="642203" y="1089334"/>
                </a:lnTo>
                <a:lnTo>
                  <a:pt x="595981" y="1095266"/>
                </a:lnTo>
                <a:lnTo>
                  <a:pt x="548639" y="1097280"/>
                </a:lnTo>
                <a:lnTo>
                  <a:pt x="501298" y="1095266"/>
                </a:lnTo>
                <a:lnTo>
                  <a:pt x="455076" y="1089334"/>
                </a:lnTo>
                <a:lnTo>
                  <a:pt x="410137" y="1079650"/>
                </a:lnTo>
                <a:lnTo>
                  <a:pt x="366646" y="1066377"/>
                </a:lnTo>
                <a:lnTo>
                  <a:pt x="324768" y="1049681"/>
                </a:lnTo>
                <a:lnTo>
                  <a:pt x="284667" y="1029725"/>
                </a:lnTo>
                <a:lnTo>
                  <a:pt x="246508" y="1006675"/>
                </a:lnTo>
                <a:lnTo>
                  <a:pt x="210455" y="980696"/>
                </a:lnTo>
                <a:lnTo>
                  <a:pt x="176674" y="951951"/>
                </a:lnTo>
                <a:lnTo>
                  <a:pt x="145328" y="920605"/>
                </a:lnTo>
                <a:lnTo>
                  <a:pt x="116583" y="886824"/>
                </a:lnTo>
                <a:lnTo>
                  <a:pt x="90604" y="850771"/>
                </a:lnTo>
                <a:lnTo>
                  <a:pt x="67554" y="812612"/>
                </a:lnTo>
                <a:lnTo>
                  <a:pt x="47598" y="772511"/>
                </a:lnTo>
                <a:lnTo>
                  <a:pt x="30902" y="730633"/>
                </a:lnTo>
                <a:lnTo>
                  <a:pt x="17629" y="687142"/>
                </a:lnTo>
                <a:lnTo>
                  <a:pt x="7945" y="642203"/>
                </a:lnTo>
                <a:lnTo>
                  <a:pt x="2013" y="595981"/>
                </a:lnTo>
                <a:lnTo>
                  <a:pt x="0" y="548640"/>
                </a:lnTo>
                <a:close/>
              </a:path>
            </a:pathLst>
          </a:custGeom>
          <a:ln w="18288">
            <a:solidFill>
              <a:srgbClr val="FFFFFF"/>
            </a:solidFill>
          </a:ln>
        </p:spPr>
        <p:txBody>
          <a:bodyPr wrap="square" lIns="0" tIns="0" rIns="0" bIns="0" rtlCol="0"/>
          <a:lstStyle/>
          <a:p>
            <a:endParaRPr smtClean="0">
              <a:solidFill>
                <a:prstClr val="black"/>
              </a:solidFill>
            </a:endParaRPr>
          </a:p>
        </p:txBody>
      </p:sp>
      <p:sp>
        <p:nvSpPr>
          <p:cNvPr id="7" name="object 7"/>
          <p:cNvSpPr/>
          <p:nvPr/>
        </p:nvSpPr>
        <p:spPr>
          <a:xfrm>
            <a:off x="7339583" y="3788664"/>
            <a:ext cx="1097280" cy="1097280"/>
          </a:xfrm>
          <a:custGeom>
            <a:avLst/>
            <a:gdLst/>
            <a:ahLst/>
            <a:cxnLst/>
            <a:rect l="l" t="t" r="r" b="b"/>
            <a:pathLst>
              <a:path w="1097279" h="1097279">
                <a:moveTo>
                  <a:pt x="0" y="548640"/>
                </a:moveTo>
                <a:lnTo>
                  <a:pt x="2013" y="501298"/>
                </a:lnTo>
                <a:lnTo>
                  <a:pt x="7945" y="455076"/>
                </a:lnTo>
                <a:lnTo>
                  <a:pt x="17629" y="410137"/>
                </a:lnTo>
                <a:lnTo>
                  <a:pt x="30902" y="366646"/>
                </a:lnTo>
                <a:lnTo>
                  <a:pt x="47598" y="324768"/>
                </a:lnTo>
                <a:lnTo>
                  <a:pt x="67554" y="284667"/>
                </a:lnTo>
                <a:lnTo>
                  <a:pt x="90604" y="246508"/>
                </a:lnTo>
                <a:lnTo>
                  <a:pt x="116583" y="210455"/>
                </a:lnTo>
                <a:lnTo>
                  <a:pt x="145328" y="176674"/>
                </a:lnTo>
                <a:lnTo>
                  <a:pt x="176674" y="145328"/>
                </a:lnTo>
                <a:lnTo>
                  <a:pt x="210455" y="116583"/>
                </a:lnTo>
                <a:lnTo>
                  <a:pt x="246508" y="90604"/>
                </a:lnTo>
                <a:lnTo>
                  <a:pt x="284667" y="67554"/>
                </a:lnTo>
                <a:lnTo>
                  <a:pt x="324768" y="47598"/>
                </a:lnTo>
                <a:lnTo>
                  <a:pt x="366646" y="30902"/>
                </a:lnTo>
                <a:lnTo>
                  <a:pt x="410137" y="17629"/>
                </a:lnTo>
                <a:lnTo>
                  <a:pt x="455076" y="7945"/>
                </a:lnTo>
                <a:lnTo>
                  <a:pt x="501298" y="2013"/>
                </a:lnTo>
                <a:lnTo>
                  <a:pt x="548640" y="0"/>
                </a:lnTo>
                <a:lnTo>
                  <a:pt x="595981" y="2013"/>
                </a:lnTo>
                <a:lnTo>
                  <a:pt x="642203" y="7945"/>
                </a:lnTo>
                <a:lnTo>
                  <a:pt x="687142" y="17629"/>
                </a:lnTo>
                <a:lnTo>
                  <a:pt x="730633" y="30902"/>
                </a:lnTo>
                <a:lnTo>
                  <a:pt x="772511" y="47598"/>
                </a:lnTo>
                <a:lnTo>
                  <a:pt x="812612" y="67554"/>
                </a:lnTo>
                <a:lnTo>
                  <a:pt x="850771" y="90604"/>
                </a:lnTo>
                <a:lnTo>
                  <a:pt x="886824" y="116583"/>
                </a:lnTo>
                <a:lnTo>
                  <a:pt x="920605" y="145328"/>
                </a:lnTo>
                <a:lnTo>
                  <a:pt x="951951" y="176674"/>
                </a:lnTo>
                <a:lnTo>
                  <a:pt x="980696" y="210455"/>
                </a:lnTo>
                <a:lnTo>
                  <a:pt x="1006675" y="246508"/>
                </a:lnTo>
                <a:lnTo>
                  <a:pt x="1029725" y="284667"/>
                </a:lnTo>
                <a:lnTo>
                  <a:pt x="1049681" y="324768"/>
                </a:lnTo>
                <a:lnTo>
                  <a:pt x="1066377" y="366646"/>
                </a:lnTo>
                <a:lnTo>
                  <a:pt x="1079650" y="410137"/>
                </a:lnTo>
                <a:lnTo>
                  <a:pt x="1089334" y="455076"/>
                </a:lnTo>
                <a:lnTo>
                  <a:pt x="1095266" y="501298"/>
                </a:lnTo>
                <a:lnTo>
                  <a:pt x="1097280" y="548640"/>
                </a:lnTo>
                <a:lnTo>
                  <a:pt x="1095266" y="595981"/>
                </a:lnTo>
                <a:lnTo>
                  <a:pt x="1089334" y="642203"/>
                </a:lnTo>
                <a:lnTo>
                  <a:pt x="1079650" y="687142"/>
                </a:lnTo>
                <a:lnTo>
                  <a:pt x="1066377" y="730633"/>
                </a:lnTo>
                <a:lnTo>
                  <a:pt x="1049681" y="772511"/>
                </a:lnTo>
                <a:lnTo>
                  <a:pt x="1029725" y="812612"/>
                </a:lnTo>
                <a:lnTo>
                  <a:pt x="1006675" y="850771"/>
                </a:lnTo>
                <a:lnTo>
                  <a:pt x="980696" y="886824"/>
                </a:lnTo>
                <a:lnTo>
                  <a:pt x="951951" y="920605"/>
                </a:lnTo>
                <a:lnTo>
                  <a:pt x="920605" y="951951"/>
                </a:lnTo>
                <a:lnTo>
                  <a:pt x="886824" y="980696"/>
                </a:lnTo>
                <a:lnTo>
                  <a:pt x="850771" y="1006675"/>
                </a:lnTo>
                <a:lnTo>
                  <a:pt x="812612" y="1029725"/>
                </a:lnTo>
                <a:lnTo>
                  <a:pt x="772511" y="1049681"/>
                </a:lnTo>
                <a:lnTo>
                  <a:pt x="730633" y="1066377"/>
                </a:lnTo>
                <a:lnTo>
                  <a:pt x="687142" y="1079650"/>
                </a:lnTo>
                <a:lnTo>
                  <a:pt x="642203" y="1089334"/>
                </a:lnTo>
                <a:lnTo>
                  <a:pt x="595981" y="1095266"/>
                </a:lnTo>
                <a:lnTo>
                  <a:pt x="548640" y="1097280"/>
                </a:lnTo>
                <a:lnTo>
                  <a:pt x="501298" y="1095266"/>
                </a:lnTo>
                <a:lnTo>
                  <a:pt x="455076" y="1089334"/>
                </a:lnTo>
                <a:lnTo>
                  <a:pt x="410137" y="1079650"/>
                </a:lnTo>
                <a:lnTo>
                  <a:pt x="366646" y="1066377"/>
                </a:lnTo>
                <a:lnTo>
                  <a:pt x="324768" y="1049681"/>
                </a:lnTo>
                <a:lnTo>
                  <a:pt x="284667" y="1029725"/>
                </a:lnTo>
                <a:lnTo>
                  <a:pt x="246508" y="1006675"/>
                </a:lnTo>
                <a:lnTo>
                  <a:pt x="210455" y="980696"/>
                </a:lnTo>
                <a:lnTo>
                  <a:pt x="176674" y="951951"/>
                </a:lnTo>
                <a:lnTo>
                  <a:pt x="145328" y="920605"/>
                </a:lnTo>
                <a:lnTo>
                  <a:pt x="116583" y="886824"/>
                </a:lnTo>
                <a:lnTo>
                  <a:pt x="90604" y="850771"/>
                </a:lnTo>
                <a:lnTo>
                  <a:pt x="67554" y="812612"/>
                </a:lnTo>
                <a:lnTo>
                  <a:pt x="47598" y="772511"/>
                </a:lnTo>
                <a:lnTo>
                  <a:pt x="30902" y="730633"/>
                </a:lnTo>
                <a:lnTo>
                  <a:pt x="17629" y="687142"/>
                </a:lnTo>
                <a:lnTo>
                  <a:pt x="7945" y="642203"/>
                </a:lnTo>
                <a:lnTo>
                  <a:pt x="2013" y="595981"/>
                </a:lnTo>
                <a:lnTo>
                  <a:pt x="0" y="548640"/>
                </a:lnTo>
                <a:close/>
              </a:path>
            </a:pathLst>
          </a:custGeom>
          <a:ln w="18288">
            <a:solidFill>
              <a:srgbClr val="FFFFFF"/>
            </a:solidFill>
          </a:ln>
        </p:spPr>
        <p:txBody>
          <a:bodyPr wrap="square" lIns="0" tIns="0" rIns="0" bIns="0" rtlCol="0"/>
          <a:lstStyle/>
          <a:p>
            <a:endParaRPr smtClean="0">
              <a:solidFill>
                <a:prstClr val="black"/>
              </a:solidFill>
            </a:endParaRPr>
          </a:p>
        </p:txBody>
      </p:sp>
      <p:sp>
        <p:nvSpPr>
          <p:cNvPr id="8" name="object 8"/>
          <p:cNvSpPr/>
          <p:nvPr/>
        </p:nvSpPr>
        <p:spPr>
          <a:xfrm>
            <a:off x="832103" y="3913632"/>
            <a:ext cx="847344" cy="847344"/>
          </a:xfrm>
          <a:prstGeom prst="rect">
            <a:avLst/>
          </a:prstGeom>
          <a:blipFill>
            <a:blip r:embed="rId2" cstate="print"/>
            <a:stretch>
              <a:fillRect/>
            </a:stretch>
          </a:blipFill>
        </p:spPr>
        <p:txBody>
          <a:bodyPr wrap="square" lIns="0" tIns="0" rIns="0" bIns="0" rtlCol="0"/>
          <a:lstStyle/>
          <a:p>
            <a:endParaRPr smtClean="0">
              <a:solidFill>
                <a:prstClr val="black"/>
              </a:solidFill>
            </a:endParaRPr>
          </a:p>
        </p:txBody>
      </p:sp>
      <p:sp>
        <p:nvSpPr>
          <p:cNvPr id="9" name="object 9"/>
          <p:cNvSpPr/>
          <p:nvPr/>
        </p:nvSpPr>
        <p:spPr>
          <a:xfrm>
            <a:off x="2950464" y="4035552"/>
            <a:ext cx="1072896" cy="640080"/>
          </a:xfrm>
          <a:prstGeom prst="rect">
            <a:avLst/>
          </a:prstGeom>
          <a:blipFill>
            <a:blip r:embed="rId3" cstate="print"/>
            <a:stretch>
              <a:fillRect/>
            </a:stretch>
          </a:blipFill>
        </p:spPr>
        <p:txBody>
          <a:bodyPr wrap="square" lIns="0" tIns="0" rIns="0" bIns="0" rtlCol="0"/>
          <a:lstStyle/>
          <a:p>
            <a:endParaRPr smtClean="0">
              <a:solidFill>
                <a:prstClr val="black"/>
              </a:solidFill>
            </a:endParaRPr>
          </a:p>
        </p:txBody>
      </p:sp>
      <p:sp>
        <p:nvSpPr>
          <p:cNvPr id="10" name="object 10"/>
          <p:cNvSpPr/>
          <p:nvPr/>
        </p:nvSpPr>
        <p:spPr>
          <a:xfrm>
            <a:off x="5309615" y="4005071"/>
            <a:ext cx="716279" cy="658368"/>
          </a:xfrm>
          <a:prstGeom prst="rect">
            <a:avLst/>
          </a:prstGeom>
          <a:blipFill>
            <a:blip r:embed="rId4" cstate="print"/>
            <a:stretch>
              <a:fillRect/>
            </a:stretch>
          </a:blipFill>
        </p:spPr>
        <p:txBody>
          <a:bodyPr wrap="square" lIns="0" tIns="0" rIns="0" bIns="0" rtlCol="0"/>
          <a:lstStyle/>
          <a:p>
            <a:endParaRPr smtClean="0">
              <a:solidFill>
                <a:prstClr val="black"/>
              </a:solidFill>
            </a:endParaRPr>
          </a:p>
        </p:txBody>
      </p:sp>
      <p:sp>
        <p:nvSpPr>
          <p:cNvPr id="11" name="object 11"/>
          <p:cNvSpPr/>
          <p:nvPr/>
        </p:nvSpPr>
        <p:spPr>
          <a:xfrm>
            <a:off x="7531607" y="3995928"/>
            <a:ext cx="710183" cy="710184"/>
          </a:xfrm>
          <a:prstGeom prst="rect">
            <a:avLst/>
          </a:prstGeom>
          <a:blipFill>
            <a:blip r:embed="rId5" cstate="print"/>
            <a:stretch>
              <a:fillRect/>
            </a:stretch>
          </a:blipFill>
        </p:spPr>
        <p:txBody>
          <a:bodyPr wrap="square" lIns="0" tIns="0" rIns="0" bIns="0" rtlCol="0"/>
          <a:lstStyle/>
          <a:p>
            <a:endParaRPr smtClean="0">
              <a:solidFill>
                <a:prstClr val="black"/>
              </a:solidFill>
            </a:endParaRPr>
          </a:p>
        </p:txBody>
      </p:sp>
      <p:sp>
        <p:nvSpPr>
          <p:cNvPr id="12" name="object 12"/>
          <p:cNvSpPr txBox="1"/>
          <p:nvPr/>
        </p:nvSpPr>
        <p:spPr>
          <a:xfrm>
            <a:off x="701141" y="5085079"/>
            <a:ext cx="1109980" cy="299720"/>
          </a:xfrm>
          <a:prstGeom prst="rect">
            <a:avLst/>
          </a:prstGeom>
        </p:spPr>
        <p:txBody>
          <a:bodyPr vert="horz" wrap="square" lIns="0" tIns="12700" rIns="0" bIns="0" rtlCol="0">
            <a:spAutoFit/>
          </a:bodyPr>
          <a:lstStyle/>
          <a:p>
            <a:pPr marL="12700">
              <a:spcBef>
                <a:spcPts val="100"/>
              </a:spcBef>
            </a:pPr>
            <a:r>
              <a:rPr spc="-5" dirty="0">
                <a:solidFill>
                  <a:srgbClr val="FFFFFF"/>
                </a:solidFill>
                <a:latin typeface="Nirmala UI Semilight"/>
                <a:cs typeface="Nirmala UI Semilight"/>
              </a:rPr>
              <a:t>PERSONAL</a:t>
            </a:r>
            <a:endParaRPr>
              <a:solidFill>
                <a:prstClr val="black"/>
              </a:solidFill>
              <a:latin typeface="Nirmala UI Semilight"/>
              <a:cs typeface="Nirmala UI Semilight"/>
            </a:endParaRPr>
          </a:p>
        </p:txBody>
      </p:sp>
      <p:sp>
        <p:nvSpPr>
          <p:cNvPr id="13" name="object 13"/>
          <p:cNvSpPr txBox="1"/>
          <p:nvPr/>
        </p:nvSpPr>
        <p:spPr>
          <a:xfrm>
            <a:off x="2824098" y="5085079"/>
            <a:ext cx="1282700" cy="299720"/>
          </a:xfrm>
          <a:prstGeom prst="rect">
            <a:avLst/>
          </a:prstGeom>
        </p:spPr>
        <p:txBody>
          <a:bodyPr vert="horz" wrap="square" lIns="0" tIns="12700" rIns="0" bIns="0" rtlCol="0">
            <a:spAutoFit/>
          </a:bodyPr>
          <a:lstStyle/>
          <a:p>
            <a:pPr marL="12700">
              <a:spcBef>
                <a:spcPts val="100"/>
              </a:spcBef>
            </a:pPr>
            <a:r>
              <a:rPr spc="-5" dirty="0">
                <a:solidFill>
                  <a:srgbClr val="FFFFFF"/>
                </a:solidFill>
                <a:latin typeface="Nirmala UI Semilight"/>
                <a:cs typeface="Nirmala UI Semilight"/>
              </a:rPr>
              <a:t>CORPORATE</a:t>
            </a:r>
            <a:endParaRPr>
              <a:solidFill>
                <a:prstClr val="black"/>
              </a:solidFill>
              <a:latin typeface="Nirmala UI Semilight"/>
              <a:cs typeface="Nirmala UI Semilight"/>
            </a:endParaRPr>
          </a:p>
        </p:txBody>
      </p:sp>
      <p:sp>
        <p:nvSpPr>
          <p:cNvPr id="14" name="object 14"/>
          <p:cNvSpPr txBox="1"/>
          <p:nvPr/>
        </p:nvSpPr>
        <p:spPr>
          <a:xfrm>
            <a:off x="5300853" y="5085079"/>
            <a:ext cx="756920" cy="299720"/>
          </a:xfrm>
          <a:prstGeom prst="rect">
            <a:avLst/>
          </a:prstGeom>
        </p:spPr>
        <p:txBody>
          <a:bodyPr vert="horz" wrap="square" lIns="0" tIns="12700" rIns="0" bIns="0" rtlCol="0">
            <a:spAutoFit/>
          </a:bodyPr>
          <a:lstStyle/>
          <a:p>
            <a:pPr marL="12700">
              <a:spcBef>
                <a:spcPts val="100"/>
              </a:spcBef>
            </a:pPr>
            <a:r>
              <a:rPr spc="-5" dirty="0">
                <a:solidFill>
                  <a:srgbClr val="FFFFFF"/>
                </a:solidFill>
                <a:latin typeface="Nirmala UI Semilight"/>
                <a:cs typeface="Nirmala UI Semilight"/>
              </a:rPr>
              <a:t>POLICY</a:t>
            </a:r>
            <a:endParaRPr>
              <a:solidFill>
                <a:prstClr val="black"/>
              </a:solidFill>
              <a:latin typeface="Nirmala UI Semilight"/>
              <a:cs typeface="Nirmala UI Semilight"/>
            </a:endParaRPr>
          </a:p>
        </p:txBody>
      </p:sp>
      <p:sp>
        <p:nvSpPr>
          <p:cNvPr id="15" name="object 15"/>
          <p:cNvSpPr txBox="1"/>
          <p:nvPr/>
        </p:nvSpPr>
        <p:spPr>
          <a:xfrm>
            <a:off x="7461884" y="5085079"/>
            <a:ext cx="855980" cy="299720"/>
          </a:xfrm>
          <a:prstGeom prst="rect">
            <a:avLst/>
          </a:prstGeom>
        </p:spPr>
        <p:txBody>
          <a:bodyPr vert="horz" wrap="square" lIns="0" tIns="12700" rIns="0" bIns="0" rtlCol="0">
            <a:spAutoFit/>
          </a:bodyPr>
          <a:lstStyle/>
          <a:p>
            <a:pPr marL="12700">
              <a:spcBef>
                <a:spcPts val="100"/>
              </a:spcBef>
            </a:pPr>
            <a:r>
              <a:rPr dirty="0">
                <a:solidFill>
                  <a:srgbClr val="FFFFFF"/>
                </a:solidFill>
                <a:latin typeface="Nirmala UI Semilight"/>
                <a:cs typeface="Nirmala UI Semilight"/>
              </a:rPr>
              <a:t>JENESSE</a:t>
            </a:r>
            <a:endParaRPr>
              <a:solidFill>
                <a:prstClr val="black"/>
              </a:solidFill>
              <a:latin typeface="Nirmala UI Semilight"/>
              <a:cs typeface="Nirmala UI Semilight"/>
            </a:endParaRPr>
          </a:p>
        </p:txBody>
      </p:sp>
      <p:sp>
        <p:nvSpPr>
          <p:cNvPr id="16" name="object 16"/>
          <p:cNvSpPr txBox="1">
            <a:spLocks noGrp="1"/>
          </p:cNvSpPr>
          <p:nvPr>
            <p:ph type="title"/>
          </p:nvPr>
        </p:nvSpPr>
        <p:spPr>
          <a:xfrm>
            <a:off x="763320" y="569163"/>
            <a:ext cx="5263515" cy="636905"/>
          </a:xfrm>
          <a:prstGeom prst="rect">
            <a:avLst/>
          </a:prstGeom>
        </p:spPr>
        <p:txBody>
          <a:bodyPr vert="horz" wrap="square" lIns="0" tIns="13970" rIns="0" bIns="0" rtlCol="0">
            <a:spAutoFit/>
          </a:bodyPr>
          <a:lstStyle/>
          <a:p>
            <a:pPr marL="12700">
              <a:lnSpc>
                <a:spcPct val="100000"/>
              </a:lnSpc>
              <a:spcBef>
                <a:spcPts val="110"/>
              </a:spcBef>
            </a:pPr>
            <a:r>
              <a:rPr sz="4000" b="0" dirty="0">
                <a:latin typeface="Nirmala UI Semilight"/>
                <a:cs typeface="Nirmala UI Semilight"/>
              </a:rPr>
              <a:t>JOURNEY </a:t>
            </a:r>
            <a:r>
              <a:rPr sz="4000" b="0" spc="0" dirty="0">
                <a:latin typeface="Nirmala UI Semilight"/>
                <a:cs typeface="Nirmala UI Semilight"/>
              </a:rPr>
              <a:t>TO</a:t>
            </a:r>
            <a:r>
              <a:rPr sz="4000" b="0" spc="-55" dirty="0">
                <a:latin typeface="Nirmala UI Semilight"/>
                <a:cs typeface="Nirmala UI Semilight"/>
              </a:rPr>
              <a:t> </a:t>
            </a:r>
            <a:r>
              <a:rPr sz="4000" b="0" dirty="0">
                <a:latin typeface="Nirmala UI Semilight"/>
                <a:cs typeface="Nirmala UI Semilight"/>
              </a:rPr>
              <a:t>JENESSE’S</a:t>
            </a:r>
            <a:endParaRPr sz="4000">
              <a:latin typeface="Nirmala UI Semilight"/>
              <a:cs typeface="Nirmala UI Semilight"/>
            </a:endParaRPr>
          </a:p>
        </p:txBody>
      </p:sp>
      <p:sp>
        <p:nvSpPr>
          <p:cNvPr id="17" name="object 17"/>
          <p:cNvSpPr txBox="1"/>
          <p:nvPr/>
        </p:nvSpPr>
        <p:spPr>
          <a:xfrm>
            <a:off x="346659" y="971499"/>
            <a:ext cx="6088380" cy="1046480"/>
          </a:xfrm>
          <a:prstGeom prst="rect">
            <a:avLst/>
          </a:prstGeom>
        </p:spPr>
        <p:txBody>
          <a:bodyPr vert="horz" wrap="square" lIns="0" tIns="12065" rIns="0" bIns="0" rtlCol="0">
            <a:spAutoFit/>
          </a:bodyPr>
          <a:lstStyle/>
          <a:p>
            <a:pPr marL="12700">
              <a:spcBef>
                <a:spcPts val="95"/>
              </a:spcBef>
            </a:pPr>
            <a:r>
              <a:rPr sz="6700" spc="-10" dirty="0">
                <a:solidFill>
                  <a:srgbClr val="7E7E7E"/>
                </a:solidFill>
                <a:latin typeface="Nirmala UI Semilight"/>
                <a:cs typeface="Nirmala UI Semilight"/>
              </a:rPr>
              <a:t>SERVICE </a:t>
            </a:r>
            <a:r>
              <a:rPr sz="6700" spc="-15" dirty="0">
                <a:solidFill>
                  <a:srgbClr val="7E7E7E"/>
                </a:solidFill>
                <a:latin typeface="Nirmala UI Semilight"/>
                <a:cs typeface="Nirmala UI Semilight"/>
              </a:rPr>
              <a:t>MODEL</a:t>
            </a:r>
            <a:endParaRPr sz="6700">
              <a:solidFill>
                <a:prstClr val="black"/>
              </a:solidFill>
              <a:latin typeface="Nirmala UI Semilight"/>
              <a:cs typeface="Nirmala UI Semilight"/>
            </a:endParaRPr>
          </a:p>
        </p:txBody>
      </p:sp>
      <p:sp>
        <p:nvSpPr>
          <p:cNvPr id="18" name="object 18"/>
          <p:cNvSpPr/>
          <p:nvPr/>
        </p:nvSpPr>
        <p:spPr>
          <a:xfrm>
            <a:off x="0" y="6711695"/>
            <a:ext cx="9144000" cy="146685"/>
          </a:xfrm>
          <a:custGeom>
            <a:avLst/>
            <a:gdLst/>
            <a:ahLst/>
            <a:cxnLst/>
            <a:rect l="l" t="t" r="r" b="b"/>
            <a:pathLst>
              <a:path w="9144000" h="146684">
                <a:moveTo>
                  <a:pt x="9144000" y="146302"/>
                </a:moveTo>
                <a:lnTo>
                  <a:pt x="9144000" y="0"/>
                </a:lnTo>
                <a:lnTo>
                  <a:pt x="0" y="0"/>
                </a:lnTo>
                <a:lnTo>
                  <a:pt x="0" y="146302"/>
                </a:lnTo>
                <a:lnTo>
                  <a:pt x="9144000" y="146302"/>
                </a:lnTo>
                <a:close/>
              </a:path>
            </a:pathLst>
          </a:custGeom>
          <a:solidFill>
            <a:srgbClr val="FBA952"/>
          </a:solidFill>
        </p:spPr>
        <p:txBody>
          <a:bodyPr wrap="square" lIns="0" tIns="0" rIns="0" bIns="0" rtlCol="0"/>
          <a:lstStyle/>
          <a:p>
            <a:endParaRPr smtClean="0">
              <a:solidFill>
                <a:prstClr val="black"/>
              </a:solidFill>
            </a:endParaRPr>
          </a:p>
        </p:txBody>
      </p:sp>
      <p:sp>
        <p:nvSpPr>
          <p:cNvPr id="19" name="object 19"/>
          <p:cNvSpPr/>
          <p:nvPr/>
        </p:nvSpPr>
        <p:spPr>
          <a:xfrm>
            <a:off x="0" y="6318503"/>
            <a:ext cx="1731264" cy="353568"/>
          </a:xfrm>
          <a:prstGeom prst="rect">
            <a:avLst/>
          </a:prstGeom>
          <a:blipFill>
            <a:blip r:embed="rId6" cstate="print"/>
            <a:stretch>
              <a:fillRect/>
            </a:stretch>
          </a:blipFill>
        </p:spPr>
        <p:txBody>
          <a:bodyPr wrap="square" lIns="0" tIns="0" rIns="0" bIns="0" rtlCol="0"/>
          <a:lstStyle/>
          <a:p>
            <a:endParaRPr smtClean="0">
              <a:solidFill>
                <a:prstClr val="black"/>
              </a:solidFill>
            </a:endParaRPr>
          </a:p>
        </p:txBody>
      </p:sp>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458855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685790" y="787654"/>
            <a:ext cx="724535" cy="238125"/>
          </a:xfrm>
          <a:prstGeom prst="rect">
            <a:avLst/>
          </a:prstGeom>
        </p:spPr>
        <p:txBody>
          <a:bodyPr vert="horz" wrap="square" lIns="0" tIns="11430" rIns="0" bIns="0" rtlCol="0">
            <a:spAutoFit/>
          </a:bodyPr>
          <a:lstStyle/>
          <a:p>
            <a:pPr marL="12700">
              <a:spcBef>
                <a:spcPts val="90"/>
              </a:spcBef>
            </a:pPr>
            <a:r>
              <a:rPr sz="1400" spc="-15" dirty="0">
                <a:solidFill>
                  <a:srgbClr val="FFFFFF"/>
                </a:solidFill>
                <a:latin typeface="Nirmala UI"/>
                <a:cs typeface="Nirmala UI"/>
              </a:rPr>
              <a:t>HOTLINE</a:t>
            </a:r>
            <a:endParaRPr sz="1400">
              <a:solidFill>
                <a:prstClr val="black"/>
              </a:solidFill>
              <a:latin typeface="Nirmala UI"/>
              <a:cs typeface="Nirmala UI"/>
            </a:endParaRPr>
          </a:p>
        </p:txBody>
      </p:sp>
      <p:sp>
        <p:nvSpPr>
          <p:cNvPr id="3" name="object 3"/>
          <p:cNvSpPr/>
          <p:nvPr/>
        </p:nvSpPr>
        <p:spPr>
          <a:xfrm>
            <a:off x="6732778" y="1011047"/>
            <a:ext cx="878205" cy="459740"/>
          </a:xfrm>
          <a:custGeom>
            <a:avLst/>
            <a:gdLst/>
            <a:ahLst/>
            <a:cxnLst/>
            <a:rect l="l" t="t" r="r" b="b"/>
            <a:pathLst>
              <a:path w="878204" h="459740">
                <a:moveTo>
                  <a:pt x="0" y="0"/>
                </a:moveTo>
                <a:lnTo>
                  <a:pt x="47933" y="14327"/>
                </a:lnTo>
                <a:lnTo>
                  <a:pt x="95521" y="29605"/>
                </a:lnTo>
                <a:lnTo>
                  <a:pt x="142752" y="45828"/>
                </a:lnTo>
                <a:lnTo>
                  <a:pt x="189610" y="62987"/>
                </a:lnTo>
                <a:lnTo>
                  <a:pt x="236085" y="81077"/>
                </a:lnTo>
                <a:lnTo>
                  <a:pt x="282160" y="100090"/>
                </a:lnTo>
                <a:lnTo>
                  <a:pt x="327825" y="120018"/>
                </a:lnTo>
                <a:lnTo>
                  <a:pt x="373065" y="140856"/>
                </a:lnTo>
                <a:lnTo>
                  <a:pt x="417866" y="162595"/>
                </a:lnTo>
                <a:lnTo>
                  <a:pt x="462216" y="185229"/>
                </a:lnTo>
                <a:lnTo>
                  <a:pt x="506101" y="208751"/>
                </a:lnTo>
                <a:lnTo>
                  <a:pt x="549508" y="233153"/>
                </a:lnTo>
                <a:lnTo>
                  <a:pt x="592424" y="258429"/>
                </a:lnTo>
                <a:lnTo>
                  <a:pt x="634834" y="284572"/>
                </a:lnTo>
                <a:lnTo>
                  <a:pt x="676727" y="311574"/>
                </a:lnTo>
                <a:lnTo>
                  <a:pt x="718088" y="339429"/>
                </a:lnTo>
                <a:lnTo>
                  <a:pt x="758904" y="368129"/>
                </a:lnTo>
                <a:lnTo>
                  <a:pt x="799162" y="397667"/>
                </a:lnTo>
                <a:lnTo>
                  <a:pt x="838849" y="428037"/>
                </a:lnTo>
                <a:lnTo>
                  <a:pt x="877951" y="459231"/>
                </a:lnTo>
              </a:path>
            </a:pathLst>
          </a:custGeom>
          <a:ln w="6096">
            <a:solidFill>
              <a:srgbClr val="7E7E7E"/>
            </a:solidFill>
          </a:ln>
        </p:spPr>
        <p:txBody>
          <a:bodyPr wrap="square" lIns="0" tIns="0" rIns="0" bIns="0" rtlCol="0"/>
          <a:lstStyle/>
          <a:p>
            <a:endParaRPr smtClean="0">
              <a:solidFill>
                <a:prstClr val="black"/>
              </a:solidFill>
            </a:endParaRPr>
          </a:p>
        </p:txBody>
      </p:sp>
      <p:sp>
        <p:nvSpPr>
          <p:cNvPr id="4" name="object 4"/>
          <p:cNvSpPr/>
          <p:nvPr/>
        </p:nvSpPr>
        <p:spPr>
          <a:xfrm>
            <a:off x="7516368" y="1478280"/>
            <a:ext cx="1350645" cy="1350645"/>
          </a:xfrm>
          <a:custGeom>
            <a:avLst/>
            <a:gdLst/>
            <a:ahLst/>
            <a:cxnLst/>
            <a:rect l="l" t="t" r="r" b="b"/>
            <a:pathLst>
              <a:path w="1350645" h="1350645">
                <a:moveTo>
                  <a:pt x="675131" y="0"/>
                </a:moveTo>
                <a:lnTo>
                  <a:pt x="626916" y="1695"/>
                </a:lnTo>
                <a:lnTo>
                  <a:pt x="579615" y="6704"/>
                </a:lnTo>
                <a:lnTo>
                  <a:pt x="533343" y="14913"/>
                </a:lnTo>
                <a:lnTo>
                  <a:pt x="488215" y="26207"/>
                </a:lnTo>
                <a:lnTo>
                  <a:pt x="444345" y="40473"/>
                </a:lnTo>
                <a:lnTo>
                  <a:pt x="401847" y="57596"/>
                </a:lnTo>
                <a:lnTo>
                  <a:pt x="360835" y="77462"/>
                </a:lnTo>
                <a:lnTo>
                  <a:pt x="321424" y="99956"/>
                </a:lnTo>
                <a:lnTo>
                  <a:pt x="283728" y="124965"/>
                </a:lnTo>
                <a:lnTo>
                  <a:pt x="247860" y="152374"/>
                </a:lnTo>
                <a:lnTo>
                  <a:pt x="213936" y="182069"/>
                </a:lnTo>
                <a:lnTo>
                  <a:pt x="182069" y="213936"/>
                </a:lnTo>
                <a:lnTo>
                  <a:pt x="152374" y="247860"/>
                </a:lnTo>
                <a:lnTo>
                  <a:pt x="124965" y="283728"/>
                </a:lnTo>
                <a:lnTo>
                  <a:pt x="99956" y="321424"/>
                </a:lnTo>
                <a:lnTo>
                  <a:pt x="77462" y="360835"/>
                </a:lnTo>
                <a:lnTo>
                  <a:pt x="57596" y="401847"/>
                </a:lnTo>
                <a:lnTo>
                  <a:pt x="40473" y="444345"/>
                </a:lnTo>
                <a:lnTo>
                  <a:pt x="26207" y="488215"/>
                </a:lnTo>
                <a:lnTo>
                  <a:pt x="14913" y="533343"/>
                </a:lnTo>
                <a:lnTo>
                  <a:pt x="6704" y="579615"/>
                </a:lnTo>
                <a:lnTo>
                  <a:pt x="1695" y="626916"/>
                </a:lnTo>
                <a:lnTo>
                  <a:pt x="0" y="675132"/>
                </a:lnTo>
                <a:lnTo>
                  <a:pt x="1695" y="723347"/>
                </a:lnTo>
                <a:lnTo>
                  <a:pt x="6704" y="770648"/>
                </a:lnTo>
                <a:lnTo>
                  <a:pt x="14913" y="816920"/>
                </a:lnTo>
                <a:lnTo>
                  <a:pt x="26207" y="862048"/>
                </a:lnTo>
                <a:lnTo>
                  <a:pt x="40473" y="905918"/>
                </a:lnTo>
                <a:lnTo>
                  <a:pt x="57596" y="948416"/>
                </a:lnTo>
                <a:lnTo>
                  <a:pt x="77462" y="989428"/>
                </a:lnTo>
                <a:lnTo>
                  <a:pt x="99956" y="1028839"/>
                </a:lnTo>
                <a:lnTo>
                  <a:pt x="124965" y="1066535"/>
                </a:lnTo>
                <a:lnTo>
                  <a:pt x="152374" y="1102403"/>
                </a:lnTo>
                <a:lnTo>
                  <a:pt x="182069" y="1136327"/>
                </a:lnTo>
                <a:lnTo>
                  <a:pt x="213936" y="1168194"/>
                </a:lnTo>
                <a:lnTo>
                  <a:pt x="247860" y="1197889"/>
                </a:lnTo>
                <a:lnTo>
                  <a:pt x="283728" y="1225298"/>
                </a:lnTo>
                <a:lnTo>
                  <a:pt x="321424" y="1250307"/>
                </a:lnTo>
                <a:lnTo>
                  <a:pt x="360835" y="1272801"/>
                </a:lnTo>
                <a:lnTo>
                  <a:pt x="401847" y="1292667"/>
                </a:lnTo>
                <a:lnTo>
                  <a:pt x="444345" y="1309790"/>
                </a:lnTo>
                <a:lnTo>
                  <a:pt x="488215" y="1324056"/>
                </a:lnTo>
                <a:lnTo>
                  <a:pt x="533343" y="1335350"/>
                </a:lnTo>
                <a:lnTo>
                  <a:pt x="579615" y="1343559"/>
                </a:lnTo>
                <a:lnTo>
                  <a:pt x="626916" y="1348568"/>
                </a:lnTo>
                <a:lnTo>
                  <a:pt x="675131" y="1350264"/>
                </a:lnTo>
                <a:lnTo>
                  <a:pt x="723347" y="1348568"/>
                </a:lnTo>
                <a:lnTo>
                  <a:pt x="770648" y="1343559"/>
                </a:lnTo>
                <a:lnTo>
                  <a:pt x="816920" y="1335350"/>
                </a:lnTo>
                <a:lnTo>
                  <a:pt x="862048" y="1324056"/>
                </a:lnTo>
                <a:lnTo>
                  <a:pt x="905918" y="1309790"/>
                </a:lnTo>
                <a:lnTo>
                  <a:pt x="948416" y="1292667"/>
                </a:lnTo>
                <a:lnTo>
                  <a:pt x="989428" y="1272801"/>
                </a:lnTo>
                <a:lnTo>
                  <a:pt x="1028839" y="1250307"/>
                </a:lnTo>
                <a:lnTo>
                  <a:pt x="1066535" y="1225298"/>
                </a:lnTo>
                <a:lnTo>
                  <a:pt x="1102403" y="1197889"/>
                </a:lnTo>
                <a:lnTo>
                  <a:pt x="1136327" y="1168194"/>
                </a:lnTo>
                <a:lnTo>
                  <a:pt x="1168194" y="1136327"/>
                </a:lnTo>
                <a:lnTo>
                  <a:pt x="1197889" y="1102403"/>
                </a:lnTo>
                <a:lnTo>
                  <a:pt x="1225298" y="1066535"/>
                </a:lnTo>
                <a:lnTo>
                  <a:pt x="1250307" y="1028839"/>
                </a:lnTo>
                <a:lnTo>
                  <a:pt x="1272801" y="989428"/>
                </a:lnTo>
                <a:lnTo>
                  <a:pt x="1292667" y="948416"/>
                </a:lnTo>
                <a:lnTo>
                  <a:pt x="1309790" y="905918"/>
                </a:lnTo>
                <a:lnTo>
                  <a:pt x="1324056" y="862048"/>
                </a:lnTo>
                <a:lnTo>
                  <a:pt x="1335350" y="816920"/>
                </a:lnTo>
                <a:lnTo>
                  <a:pt x="1343559" y="770648"/>
                </a:lnTo>
                <a:lnTo>
                  <a:pt x="1348568" y="723347"/>
                </a:lnTo>
                <a:lnTo>
                  <a:pt x="1350263" y="675132"/>
                </a:lnTo>
                <a:lnTo>
                  <a:pt x="1348568" y="626916"/>
                </a:lnTo>
                <a:lnTo>
                  <a:pt x="1343559" y="579615"/>
                </a:lnTo>
                <a:lnTo>
                  <a:pt x="1335350" y="533343"/>
                </a:lnTo>
                <a:lnTo>
                  <a:pt x="1324056" y="488215"/>
                </a:lnTo>
                <a:lnTo>
                  <a:pt x="1309790" y="444345"/>
                </a:lnTo>
                <a:lnTo>
                  <a:pt x="1292667" y="401847"/>
                </a:lnTo>
                <a:lnTo>
                  <a:pt x="1272801" y="360835"/>
                </a:lnTo>
                <a:lnTo>
                  <a:pt x="1250307" y="321424"/>
                </a:lnTo>
                <a:lnTo>
                  <a:pt x="1225298" y="283728"/>
                </a:lnTo>
                <a:lnTo>
                  <a:pt x="1197889" y="247860"/>
                </a:lnTo>
                <a:lnTo>
                  <a:pt x="1168194" y="213936"/>
                </a:lnTo>
                <a:lnTo>
                  <a:pt x="1136327" y="182069"/>
                </a:lnTo>
                <a:lnTo>
                  <a:pt x="1102403" y="152374"/>
                </a:lnTo>
                <a:lnTo>
                  <a:pt x="1066535" y="124965"/>
                </a:lnTo>
                <a:lnTo>
                  <a:pt x="1028839" y="99956"/>
                </a:lnTo>
                <a:lnTo>
                  <a:pt x="989428" y="77462"/>
                </a:lnTo>
                <a:lnTo>
                  <a:pt x="948416" y="57596"/>
                </a:lnTo>
                <a:lnTo>
                  <a:pt x="905918" y="40473"/>
                </a:lnTo>
                <a:lnTo>
                  <a:pt x="862048" y="26207"/>
                </a:lnTo>
                <a:lnTo>
                  <a:pt x="816920" y="14913"/>
                </a:lnTo>
                <a:lnTo>
                  <a:pt x="770648" y="6704"/>
                </a:lnTo>
                <a:lnTo>
                  <a:pt x="723347" y="1695"/>
                </a:lnTo>
                <a:lnTo>
                  <a:pt x="675131" y="0"/>
                </a:lnTo>
                <a:close/>
              </a:path>
            </a:pathLst>
          </a:custGeom>
          <a:solidFill>
            <a:srgbClr val="925FC9"/>
          </a:solidFill>
        </p:spPr>
        <p:txBody>
          <a:bodyPr wrap="square" lIns="0" tIns="0" rIns="0" bIns="0" rtlCol="0"/>
          <a:lstStyle/>
          <a:p>
            <a:endParaRPr smtClean="0">
              <a:solidFill>
                <a:prstClr val="black"/>
              </a:solidFill>
            </a:endParaRPr>
          </a:p>
        </p:txBody>
      </p:sp>
      <p:sp>
        <p:nvSpPr>
          <p:cNvPr id="5" name="object 5"/>
          <p:cNvSpPr txBox="1"/>
          <p:nvPr/>
        </p:nvSpPr>
        <p:spPr>
          <a:xfrm>
            <a:off x="7894446" y="2025776"/>
            <a:ext cx="599440" cy="238125"/>
          </a:xfrm>
          <a:prstGeom prst="rect">
            <a:avLst/>
          </a:prstGeom>
        </p:spPr>
        <p:txBody>
          <a:bodyPr vert="horz" wrap="square" lIns="0" tIns="11430" rIns="0" bIns="0" rtlCol="0">
            <a:spAutoFit/>
          </a:bodyPr>
          <a:lstStyle/>
          <a:p>
            <a:pPr marL="12700">
              <a:spcBef>
                <a:spcPts val="90"/>
              </a:spcBef>
            </a:pPr>
            <a:r>
              <a:rPr sz="1400" spc="-15" dirty="0">
                <a:solidFill>
                  <a:srgbClr val="FFFFFF"/>
                </a:solidFill>
                <a:latin typeface="Nirmala UI"/>
                <a:cs typeface="Nirmala UI"/>
              </a:rPr>
              <a:t>INTA</a:t>
            </a:r>
            <a:r>
              <a:rPr sz="1400" dirty="0">
                <a:solidFill>
                  <a:srgbClr val="FFFFFF"/>
                </a:solidFill>
                <a:latin typeface="Nirmala UI"/>
                <a:cs typeface="Nirmala UI"/>
              </a:rPr>
              <a:t>K</a:t>
            </a:r>
            <a:r>
              <a:rPr sz="1400" spc="-5" dirty="0">
                <a:solidFill>
                  <a:srgbClr val="FFFFFF"/>
                </a:solidFill>
                <a:latin typeface="Nirmala UI"/>
                <a:cs typeface="Nirmala UI"/>
              </a:rPr>
              <a:t>E</a:t>
            </a:r>
            <a:endParaRPr sz="1400">
              <a:solidFill>
                <a:prstClr val="black"/>
              </a:solidFill>
              <a:latin typeface="Nirmala UI"/>
              <a:cs typeface="Nirmala UI"/>
            </a:endParaRPr>
          </a:p>
        </p:txBody>
      </p:sp>
      <p:sp>
        <p:nvSpPr>
          <p:cNvPr id="6" name="object 6"/>
          <p:cNvSpPr/>
          <p:nvPr/>
        </p:nvSpPr>
        <p:spPr>
          <a:xfrm>
            <a:off x="8460867" y="2838450"/>
            <a:ext cx="62230" cy="1102995"/>
          </a:xfrm>
          <a:custGeom>
            <a:avLst/>
            <a:gdLst/>
            <a:ahLst/>
            <a:cxnLst/>
            <a:rect l="l" t="t" r="r" b="b"/>
            <a:pathLst>
              <a:path w="62229" h="1102995">
                <a:moveTo>
                  <a:pt x="0" y="0"/>
                </a:moveTo>
                <a:lnTo>
                  <a:pt x="10794" y="49578"/>
                </a:lnTo>
                <a:lnTo>
                  <a:pt x="20561" y="99313"/>
                </a:lnTo>
                <a:lnTo>
                  <a:pt x="29300" y="149188"/>
                </a:lnTo>
                <a:lnTo>
                  <a:pt x="37010" y="199187"/>
                </a:lnTo>
                <a:lnTo>
                  <a:pt x="43692" y="249296"/>
                </a:lnTo>
                <a:lnTo>
                  <a:pt x="49347" y="299499"/>
                </a:lnTo>
                <a:lnTo>
                  <a:pt x="53973" y="349780"/>
                </a:lnTo>
                <a:lnTo>
                  <a:pt x="57571" y="400123"/>
                </a:lnTo>
                <a:lnTo>
                  <a:pt x="60142" y="450512"/>
                </a:lnTo>
                <a:lnTo>
                  <a:pt x="61684" y="500933"/>
                </a:lnTo>
                <a:lnTo>
                  <a:pt x="62198" y="551370"/>
                </a:lnTo>
                <a:lnTo>
                  <a:pt x="61684" y="601807"/>
                </a:lnTo>
                <a:lnTo>
                  <a:pt x="60142" y="652228"/>
                </a:lnTo>
                <a:lnTo>
                  <a:pt x="57571" y="702617"/>
                </a:lnTo>
                <a:lnTo>
                  <a:pt x="53973" y="752960"/>
                </a:lnTo>
                <a:lnTo>
                  <a:pt x="49347" y="803241"/>
                </a:lnTo>
                <a:lnTo>
                  <a:pt x="43692" y="853444"/>
                </a:lnTo>
                <a:lnTo>
                  <a:pt x="37010" y="903553"/>
                </a:lnTo>
                <a:lnTo>
                  <a:pt x="29300" y="953552"/>
                </a:lnTo>
                <a:lnTo>
                  <a:pt x="20561" y="1003427"/>
                </a:lnTo>
                <a:lnTo>
                  <a:pt x="10794" y="1053162"/>
                </a:lnTo>
                <a:lnTo>
                  <a:pt x="0" y="1102741"/>
                </a:lnTo>
              </a:path>
            </a:pathLst>
          </a:custGeom>
          <a:ln w="6096">
            <a:solidFill>
              <a:srgbClr val="7E7E7E"/>
            </a:solidFill>
          </a:ln>
        </p:spPr>
        <p:txBody>
          <a:bodyPr wrap="square" lIns="0" tIns="0" rIns="0" bIns="0" rtlCol="0"/>
          <a:lstStyle/>
          <a:p>
            <a:endParaRPr smtClean="0">
              <a:solidFill>
                <a:prstClr val="black"/>
              </a:solidFill>
            </a:endParaRPr>
          </a:p>
        </p:txBody>
      </p:sp>
      <p:sp>
        <p:nvSpPr>
          <p:cNvPr id="7" name="object 7"/>
          <p:cNvSpPr/>
          <p:nvPr/>
        </p:nvSpPr>
        <p:spPr>
          <a:xfrm>
            <a:off x="7516368" y="3953255"/>
            <a:ext cx="1350645" cy="1350645"/>
          </a:xfrm>
          <a:custGeom>
            <a:avLst/>
            <a:gdLst/>
            <a:ahLst/>
            <a:cxnLst/>
            <a:rect l="l" t="t" r="r" b="b"/>
            <a:pathLst>
              <a:path w="1350645" h="1350645">
                <a:moveTo>
                  <a:pt x="675131" y="0"/>
                </a:moveTo>
                <a:lnTo>
                  <a:pt x="626916" y="1695"/>
                </a:lnTo>
                <a:lnTo>
                  <a:pt x="579615" y="6704"/>
                </a:lnTo>
                <a:lnTo>
                  <a:pt x="533343" y="14913"/>
                </a:lnTo>
                <a:lnTo>
                  <a:pt x="488215" y="26207"/>
                </a:lnTo>
                <a:lnTo>
                  <a:pt x="444345" y="40473"/>
                </a:lnTo>
                <a:lnTo>
                  <a:pt x="401847" y="57596"/>
                </a:lnTo>
                <a:lnTo>
                  <a:pt x="360835" y="77462"/>
                </a:lnTo>
                <a:lnTo>
                  <a:pt x="321424" y="99956"/>
                </a:lnTo>
                <a:lnTo>
                  <a:pt x="283728" y="124965"/>
                </a:lnTo>
                <a:lnTo>
                  <a:pt x="247860" y="152374"/>
                </a:lnTo>
                <a:lnTo>
                  <a:pt x="213936" y="182069"/>
                </a:lnTo>
                <a:lnTo>
                  <a:pt x="182069" y="213936"/>
                </a:lnTo>
                <a:lnTo>
                  <a:pt x="152374" y="247860"/>
                </a:lnTo>
                <a:lnTo>
                  <a:pt x="124965" y="283728"/>
                </a:lnTo>
                <a:lnTo>
                  <a:pt x="99956" y="321424"/>
                </a:lnTo>
                <a:lnTo>
                  <a:pt x="77462" y="360835"/>
                </a:lnTo>
                <a:lnTo>
                  <a:pt x="57596" y="401847"/>
                </a:lnTo>
                <a:lnTo>
                  <a:pt x="40473" y="444345"/>
                </a:lnTo>
                <a:lnTo>
                  <a:pt x="26207" y="488215"/>
                </a:lnTo>
                <a:lnTo>
                  <a:pt x="14913" y="533343"/>
                </a:lnTo>
                <a:lnTo>
                  <a:pt x="6704" y="579615"/>
                </a:lnTo>
                <a:lnTo>
                  <a:pt x="1695" y="626916"/>
                </a:lnTo>
                <a:lnTo>
                  <a:pt x="0" y="675132"/>
                </a:lnTo>
                <a:lnTo>
                  <a:pt x="1695" y="723347"/>
                </a:lnTo>
                <a:lnTo>
                  <a:pt x="6704" y="770648"/>
                </a:lnTo>
                <a:lnTo>
                  <a:pt x="14913" y="816920"/>
                </a:lnTo>
                <a:lnTo>
                  <a:pt x="26207" y="862048"/>
                </a:lnTo>
                <a:lnTo>
                  <a:pt x="40473" y="905918"/>
                </a:lnTo>
                <a:lnTo>
                  <a:pt x="57596" y="948416"/>
                </a:lnTo>
                <a:lnTo>
                  <a:pt x="77462" y="989428"/>
                </a:lnTo>
                <a:lnTo>
                  <a:pt x="99956" y="1028839"/>
                </a:lnTo>
                <a:lnTo>
                  <a:pt x="124965" y="1066535"/>
                </a:lnTo>
                <a:lnTo>
                  <a:pt x="152374" y="1102403"/>
                </a:lnTo>
                <a:lnTo>
                  <a:pt x="182069" y="1136327"/>
                </a:lnTo>
                <a:lnTo>
                  <a:pt x="213936" y="1168194"/>
                </a:lnTo>
                <a:lnTo>
                  <a:pt x="247860" y="1197889"/>
                </a:lnTo>
                <a:lnTo>
                  <a:pt x="283728" y="1225298"/>
                </a:lnTo>
                <a:lnTo>
                  <a:pt x="321424" y="1250307"/>
                </a:lnTo>
                <a:lnTo>
                  <a:pt x="360835" y="1272801"/>
                </a:lnTo>
                <a:lnTo>
                  <a:pt x="401847" y="1292667"/>
                </a:lnTo>
                <a:lnTo>
                  <a:pt x="444345" y="1309790"/>
                </a:lnTo>
                <a:lnTo>
                  <a:pt x="488215" y="1324056"/>
                </a:lnTo>
                <a:lnTo>
                  <a:pt x="533343" y="1335350"/>
                </a:lnTo>
                <a:lnTo>
                  <a:pt x="579615" y="1343559"/>
                </a:lnTo>
                <a:lnTo>
                  <a:pt x="626916" y="1348568"/>
                </a:lnTo>
                <a:lnTo>
                  <a:pt x="675131" y="1350264"/>
                </a:lnTo>
                <a:lnTo>
                  <a:pt x="723347" y="1348568"/>
                </a:lnTo>
                <a:lnTo>
                  <a:pt x="770648" y="1343559"/>
                </a:lnTo>
                <a:lnTo>
                  <a:pt x="816920" y="1335350"/>
                </a:lnTo>
                <a:lnTo>
                  <a:pt x="862048" y="1324056"/>
                </a:lnTo>
                <a:lnTo>
                  <a:pt x="905918" y="1309790"/>
                </a:lnTo>
                <a:lnTo>
                  <a:pt x="948416" y="1292667"/>
                </a:lnTo>
                <a:lnTo>
                  <a:pt x="989428" y="1272801"/>
                </a:lnTo>
                <a:lnTo>
                  <a:pt x="1028839" y="1250307"/>
                </a:lnTo>
                <a:lnTo>
                  <a:pt x="1066535" y="1225298"/>
                </a:lnTo>
                <a:lnTo>
                  <a:pt x="1102403" y="1197889"/>
                </a:lnTo>
                <a:lnTo>
                  <a:pt x="1136327" y="1168194"/>
                </a:lnTo>
                <a:lnTo>
                  <a:pt x="1168194" y="1136327"/>
                </a:lnTo>
                <a:lnTo>
                  <a:pt x="1197889" y="1102403"/>
                </a:lnTo>
                <a:lnTo>
                  <a:pt x="1225298" y="1066535"/>
                </a:lnTo>
                <a:lnTo>
                  <a:pt x="1250307" y="1028839"/>
                </a:lnTo>
                <a:lnTo>
                  <a:pt x="1272801" y="989428"/>
                </a:lnTo>
                <a:lnTo>
                  <a:pt x="1292667" y="948416"/>
                </a:lnTo>
                <a:lnTo>
                  <a:pt x="1309790" y="905918"/>
                </a:lnTo>
                <a:lnTo>
                  <a:pt x="1324056" y="862048"/>
                </a:lnTo>
                <a:lnTo>
                  <a:pt x="1335350" y="816920"/>
                </a:lnTo>
                <a:lnTo>
                  <a:pt x="1343559" y="770648"/>
                </a:lnTo>
                <a:lnTo>
                  <a:pt x="1348568" y="723347"/>
                </a:lnTo>
                <a:lnTo>
                  <a:pt x="1350263" y="675132"/>
                </a:lnTo>
                <a:lnTo>
                  <a:pt x="1348568" y="626916"/>
                </a:lnTo>
                <a:lnTo>
                  <a:pt x="1343559" y="579615"/>
                </a:lnTo>
                <a:lnTo>
                  <a:pt x="1335350" y="533343"/>
                </a:lnTo>
                <a:lnTo>
                  <a:pt x="1324056" y="488215"/>
                </a:lnTo>
                <a:lnTo>
                  <a:pt x="1309790" y="444345"/>
                </a:lnTo>
                <a:lnTo>
                  <a:pt x="1292667" y="401847"/>
                </a:lnTo>
                <a:lnTo>
                  <a:pt x="1272801" y="360835"/>
                </a:lnTo>
                <a:lnTo>
                  <a:pt x="1250307" y="321424"/>
                </a:lnTo>
                <a:lnTo>
                  <a:pt x="1225298" y="283728"/>
                </a:lnTo>
                <a:lnTo>
                  <a:pt x="1197889" y="247860"/>
                </a:lnTo>
                <a:lnTo>
                  <a:pt x="1168194" y="213936"/>
                </a:lnTo>
                <a:lnTo>
                  <a:pt x="1136327" y="182069"/>
                </a:lnTo>
                <a:lnTo>
                  <a:pt x="1102403" y="152374"/>
                </a:lnTo>
                <a:lnTo>
                  <a:pt x="1066535" y="124965"/>
                </a:lnTo>
                <a:lnTo>
                  <a:pt x="1028839" y="99956"/>
                </a:lnTo>
                <a:lnTo>
                  <a:pt x="989428" y="77462"/>
                </a:lnTo>
                <a:lnTo>
                  <a:pt x="948416" y="57596"/>
                </a:lnTo>
                <a:lnTo>
                  <a:pt x="905918" y="40473"/>
                </a:lnTo>
                <a:lnTo>
                  <a:pt x="862048" y="26207"/>
                </a:lnTo>
                <a:lnTo>
                  <a:pt x="816920" y="14913"/>
                </a:lnTo>
                <a:lnTo>
                  <a:pt x="770648" y="6704"/>
                </a:lnTo>
                <a:lnTo>
                  <a:pt x="723347" y="1695"/>
                </a:lnTo>
                <a:lnTo>
                  <a:pt x="675131" y="0"/>
                </a:lnTo>
                <a:close/>
              </a:path>
            </a:pathLst>
          </a:custGeom>
          <a:solidFill>
            <a:srgbClr val="13B1B4"/>
          </a:solidFill>
        </p:spPr>
        <p:txBody>
          <a:bodyPr wrap="square" lIns="0" tIns="0" rIns="0" bIns="0" rtlCol="0"/>
          <a:lstStyle/>
          <a:p>
            <a:endParaRPr smtClean="0">
              <a:solidFill>
                <a:prstClr val="black"/>
              </a:solidFill>
            </a:endParaRPr>
          </a:p>
        </p:txBody>
      </p:sp>
      <p:sp>
        <p:nvSpPr>
          <p:cNvPr id="8" name="object 8"/>
          <p:cNvSpPr txBox="1"/>
          <p:nvPr/>
        </p:nvSpPr>
        <p:spPr>
          <a:xfrm>
            <a:off x="7842631" y="4502276"/>
            <a:ext cx="701040" cy="238125"/>
          </a:xfrm>
          <a:prstGeom prst="rect">
            <a:avLst/>
          </a:prstGeom>
        </p:spPr>
        <p:txBody>
          <a:bodyPr vert="horz" wrap="square" lIns="0" tIns="11430" rIns="0" bIns="0" rtlCol="0">
            <a:spAutoFit/>
          </a:bodyPr>
          <a:lstStyle/>
          <a:p>
            <a:pPr marL="12700">
              <a:spcBef>
                <a:spcPts val="90"/>
              </a:spcBef>
            </a:pPr>
            <a:r>
              <a:rPr sz="1400" spc="-15" dirty="0">
                <a:solidFill>
                  <a:srgbClr val="FFFFFF"/>
                </a:solidFill>
                <a:latin typeface="Nirmala UI"/>
                <a:cs typeface="Nirmala UI"/>
              </a:rPr>
              <a:t>SHELTER</a:t>
            </a:r>
            <a:endParaRPr sz="1400">
              <a:solidFill>
                <a:prstClr val="black"/>
              </a:solidFill>
              <a:latin typeface="Nirmala UI"/>
              <a:cs typeface="Nirmala UI"/>
            </a:endParaRPr>
          </a:p>
        </p:txBody>
      </p:sp>
      <p:sp>
        <p:nvSpPr>
          <p:cNvPr id="9" name="object 9"/>
          <p:cNvSpPr/>
          <p:nvPr/>
        </p:nvSpPr>
        <p:spPr>
          <a:xfrm>
            <a:off x="6732778" y="5309361"/>
            <a:ext cx="878205" cy="459740"/>
          </a:xfrm>
          <a:custGeom>
            <a:avLst/>
            <a:gdLst/>
            <a:ahLst/>
            <a:cxnLst/>
            <a:rect l="l" t="t" r="r" b="b"/>
            <a:pathLst>
              <a:path w="878204" h="459739">
                <a:moveTo>
                  <a:pt x="877951" y="0"/>
                </a:moveTo>
                <a:lnTo>
                  <a:pt x="838849" y="31176"/>
                </a:lnTo>
                <a:lnTo>
                  <a:pt x="799162" y="61531"/>
                </a:lnTo>
                <a:lnTo>
                  <a:pt x="758904" y="91056"/>
                </a:lnTo>
                <a:lnTo>
                  <a:pt x="718088" y="119746"/>
                </a:lnTo>
                <a:lnTo>
                  <a:pt x="676727" y="147592"/>
                </a:lnTo>
                <a:lnTo>
                  <a:pt x="634834" y="174587"/>
                </a:lnTo>
                <a:lnTo>
                  <a:pt x="592424" y="200724"/>
                </a:lnTo>
                <a:lnTo>
                  <a:pt x="549508" y="225997"/>
                </a:lnTo>
                <a:lnTo>
                  <a:pt x="506101" y="250397"/>
                </a:lnTo>
                <a:lnTo>
                  <a:pt x="462216" y="273918"/>
                </a:lnTo>
                <a:lnTo>
                  <a:pt x="417866" y="296552"/>
                </a:lnTo>
                <a:lnTo>
                  <a:pt x="373065" y="318292"/>
                </a:lnTo>
                <a:lnTo>
                  <a:pt x="327825" y="339131"/>
                </a:lnTo>
                <a:lnTo>
                  <a:pt x="282160" y="359062"/>
                </a:lnTo>
                <a:lnTo>
                  <a:pt x="236085" y="378077"/>
                </a:lnTo>
                <a:lnTo>
                  <a:pt x="189610" y="396170"/>
                </a:lnTo>
                <a:lnTo>
                  <a:pt x="142752" y="413332"/>
                </a:lnTo>
                <a:lnTo>
                  <a:pt x="95521" y="429558"/>
                </a:lnTo>
                <a:lnTo>
                  <a:pt x="47933" y="444839"/>
                </a:lnTo>
                <a:lnTo>
                  <a:pt x="0" y="459168"/>
                </a:lnTo>
              </a:path>
            </a:pathLst>
          </a:custGeom>
          <a:ln w="6095">
            <a:solidFill>
              <a:srgbClr val="7E7E7E"/>
            </a:solidFill>
          </a:ln>
        </p:spPr>
        <p:txBody>
          <a:bodyPr wrap="square" lIns="0" tIns="0" rIns="0" bIns="0" rtlCol="0"/>
          <a:lstStyle/>
          <a:p>
            <a:endParaRPr smtClean="0">
              <a:solidFill>
                <a:prstClr val="black"/>
              </a:solidFill>
            </a:endParaRPr>
          </a:p>
        </p:txBody>
      </p:sp>
      <p:sp>
        <p:nvSpPr>
          <p:cNvPr id="10" name="object 10"/>
          <p:cNvSpPr/>
          <p:nvPr/>
        </p:nvSpPr>
        <p:spPr>
          <a:xfrm>
            <a:off x="5373623" y="5190744"/>
            <a:ext cx="1350645" cy="1350645"/>
          </a:xfrm>
          <a:custGeom>
            <a:avLst/>
            <a:gdLst/>
            <a:ahLst/>
            <a:cxnLst/>
            <a:rect l="l" t="t" r="r" b="b"/>
            <a:pathLst>
              <a:path w="1350645" h="1350645">
                <a:moveTo>
                  <a:pt x="675131" y="0"/>
                </a:moveTo>
                <a:lnTo>
                  <a:pt x="626916" y="1695"/>
                </a:lnTo>
                <a:lnTo>
                  <a:pt x="579615" y="6704"/>
                </a:lnTo>
                <a:lnTo>
                  <a:pt x="533343" y="14913"/>
                </a:lnTo>
                <a:lnTo>
                  <a:pt x="488215" y="26207"/>
                </a:lnTo>
                <a:lnTo>
                  <a:pt x="444345" y="40473"/>
                </a:lnTo>
                <a:lnTo>
                  <a:pt x="401847" y="57596"/>
                </a:lnTo>
                <a:lnTo>
                  <a:pt x="360835" y="77462"/>
                </a:lnTo>
                <a:lnTo>
                  <a:pt x="321424" y="99956"/>
                </a:lnTo>
                <a:lnTo>
                  <a:pt x="283728" y="124965"/>
                </a:lnTo>
                <a:lnTo>
                  <a:pt x="247860" y="152374"/>
                </a:lnTo>
                <a:lnTo>
                  <a:pt x="213936" y="182069"/>
                </a:lnTo>
                <a:lnTo>
                  <a:pt x="182069" y="213936"/>
                </a:lnTo>
                <a:lnTo>
                  <a:pt x="152374" y="247860"/>
                </a:lnTo>
                <a:lnTo>
                  <a:pt x="124965" y="283728"/>
                </a:lnTo>
                <a:lnTo>
                  <a:pt x="99956" y="321424"/>
                </a:lnTo>
                <a:lnTo>
                  <a:pt x="77462" y="360835"/>
                </a:lnTo>
                <a:lnTo>
                  <a:pt x="57596" y="401847"/>
                </a:lnTo>
                <a:lnTo>
                  <a:pt x="40473" y="444345"/>
                </a:lnTo>
                <a:lnTo>
                  <a:pt x="26207" y="488215"/>
                </a:lnTo>
                <a:lnTo>
                  <a:pt x="14913" y="533343"/>
                </a:lnTo>
                <a:lnTo>
                  <a:pt x="6704" y="579615"/>
                </a:lnTo>
                <a:lnTo>
                  <a:pt x="1695" y="626916"/>
                </a:lnTo>
                <a:lnTo>
                  <a:pt x="0" y="675131"/>
                </a:lnTo>
                <a:lnTo>
                  <a:pt x="1695" y="723346"/>
                </a:lnTo>
                <a:lnTo>
                  <a:pt x="6704" y="770646"/>
                </a:lnTo>
                <a:lnTo>
                  <a:pt x="14913" y="816916"/>
                </a:lnTo>
                <a:lnTo>
                  <a:pt x="26207" y="862043"/>
                </a:lnTo>
                <a:lnTo>
                  <a:pt x="40473" y="905913"/>
                </a:lnTo>
                <a:lnTo>
                  <a:pt x="57596" y="948410"/>
                </a:lnTo>
                <a:lnTo>
                  <a:pt x="77462" y="989422"/>
                </a:lnTo>
                <a:lnTo>
                  <a:pt x="99956" y="1028833"/>
                </a:lnTo>
                <a:lnTo>
                  <a:pt x="124965" y="1066530"/>
                </a:lnTo>
                <a:lnTo>
                  <a:pt x="152374" y="1102397"/>
                </a:lnTo>
                <a:lnTo>
                  <a:pt x="182069" y="1136322"/>
                </a:lnTo>
                <a:lnTo>
                  <a:pt x="213936" y="1168189"/>
                </a:lnTo>
                <a:lnTo>
                  <a:pt x="247860" y="1197884"/>
                </a:lnTo>
                <a:lnTo>
                  <a:pt x="283728" y="1225294"/>
                </a:lnTo>
                <a:lnTo>
                  <a:pt x="321424" y="1250304"/>
                </a:lnTo>
                <a:lnTo>
                  <a:pt x="360835" y="1272799"/>
                </a:lnTo>
                <a:lnTo>
                  <a:pt x="401847" y="1292665"/>
                </a:lnTo>
                <a:lnTo>
                  <a:pt x="444345" y="1309788"/>
                </a:lnTo>
                <a:lnTo>
                  <a:pt x="488215" y="1324055"/>
                </a:lnTo>
                <a:lnTo>
                  <a:pt x="533343" y="1335350"/>
                </a:lnTo>
                <a:lnTo>
                  <a:pt x="579615" y="1343559"/>
                </a:lnTo>
                <a:lnTo>
                  <a:pt x="626916" y="1348568"/>
                </a:lnTo>
                <a:lnTo>
                  <a:pt x="675131" y="1350263"/>
                </a:lnTo>
                <a:lnTo>
                  <a:pt x="723347" y="1348568"/>
                </a:lnTo>
                <a:lnTo>
                  <a:pt x="770648" y="1343559"/>
                </a:lnTo>
                <a:lnTo>
                  <a:pt x="816920" y="1335350"/>
                </a:lnTo>
                <a:lnTo>
                  <a:pt x="862048" y="1324055"/>
                </a:lnTo>
                <a:lnTo>
                  <a:pt x="905918" y="1309788"/>
                </a:lnTo>
                <a:lnTo>
                  <a:pt x="948416" y="1292665"/>
                </a:lnTo>
                <a:lnTo>
                  <a:pt x="989428" y="1272799"/>
                </a:lnTo>
                <a:lnTo>
                  <a:pt x="1028839" y="1250304"/>
                </a:lnTo>
                <a:lnTo>
                  <a:pt x="1066535" y="1225294"/>
                </a:lnTo>
                <a:lnTo>
                  <a:pt x="1102403" y="1197884"/>
                </a:lnTo>
                <a:lnTo>
                  <a:pt x="1136327" y="1168189"/>
                </a:lnTo>
                <a:lnTo>
                  <a:pt x="1168194" y="1136322"/>
                </a:lnTo>
                <a:lnTo>
                  <a:pt x="1197889" y="1102397"/>
                </a:lnTo>
                <a:lnTo>
                  <a:pt x="1225298" y="1066530"/>
                </a:lnTo>
                <a:lnTo>
                  <a:pt x="1250307" y="1028833"/>
                </a:lnTo>
                <a:lnTo>
                  <a:pt x="1272801" y="989422"/>
                </a:lnTo>
                <a:lnTo>
                  <a:pt x="1292667" y="948410"/>
                </a:lnTo>
                <a:lnTo>
                  <a:pt x="1309790" y="905913"/>
                </a:lnTo>
                <a:lnTo>
                  <a:pt x="1324056" y="862043"/>
                </a:lnTo>
                <a:lnTo>
                  <a:pt x="1335350" y="816916"/>
                </a:lnTo>
                <a:lnTo>
                  <a:pt x="1343559" y="770646"/>
                </a:lnTo>
                <a:lnTo>
                  <a:pt x="1348568" y="723346"/>
                </a:lnTo>
                <a:lnTo>
                  <a:pt x="1350264" y="675131"/>
                </a:lnTo>
                <a:lnTo>
                  <a:pt x="1348568" y="626916"/>
                </a:lnTo>
                <a:lnTo>
                  <a:pt x="1343559" y="579615"/>
                </a:lnTo>
                <a:lnTo>
                  <a:pt x="1335350" y="533343"/>
                </a:lnTo>
                <a:lnTo>
                  <a:pt x="1324056" y="488215"/>
                </a:lnTo>
                <a:lnTo>
                  <a:pt x="1309790" y="444345"/>
                </a:lnTo>
                <a:lnTo>
                  <a:pt x="1292667" y="401847"/>
                </a:lnTo>
                <a:lnTo>
                  <a:pt x="1272801" y="360835"/>
                </a:lnTo>
                <a:lnTo>
                  <a:pt x="1250307" y="321424"/>
                </a:lnTo>
                <a:lnTo>
                  <a:pt x="1225298" y="283728"/>
                </a:lnTo>
                <a:lnTo>
                  <a:pt x="1197889" y="247860"/>
                </a:lnTo>
                <a:lnTo>
                  <a:pt x="1168194" y="213936"/>
                </a:lnTo>
                <a:lnTo>
                  <a:pt x="1136327" y="182069"/>
                </a:lnTo>
                <a:lnTo>
                  <a:pt x="1102403" y="152374"/>
                </a:lnTo>
                <a:lnTo>
                  <a:pt x="1066535" y="124965"/>
                </a:lnTo>
                <a:lnTo>
                  <a:pt x="1028839" y="99956"/>
                </a:lnTo>
                <a:lnTo>
                  <a:pt x="989428" y="77462"/>
                </a:lnTo>
                <a:lnTo>
                  <a:pt x="948416" y="57596"/>
                </a:lnTo>
                <a:lnTo>
                  <a:pt x="905918" y="40473"/>
                </a:lnTo>
                <a:lnTo>
                  <a:pt x="862048" y="26207"/>
                </a:lnTo>
                <a:lnTo>
                  <a:pt x="816920" y="14913"/>
                </a:lnTo>
                <a:lnTo>
                  <a:pt x="770648" y="6704"/>
                </a:lnTo>
                <a:lnTo>
                  <a:pt x="723347" y="1695"/>
                </a:lnTo>
                <a:lnTo>
                  <a:pt x="675131" y="0"/>
                </a:lnTo>
                <a:close/>
              </a:path>
            </a:pathLst>
          </a:custGeom>
          <a:solidFill>
            <a:srgbClr val="FBA952"/>
          </a:solidFill>
        </p:spPr>
        <p:txBody>
          <a:bodyPr wrap="square" lIns="0" tIns="0" rIns="0" bIns="0" rtlCol="0"/>
          <a:lstStyle/>
          <a:p>
            <a:endParaRPr smtClean="0">
              <a:solidFill>
                <a:prstClr val="black"/>
              </a:solidFill>
            </a:endParaRPr>
          </a:p>
        </p:txBody>
      </p:sp>
      <p:sp>
        <p:nvSpPr>
          <p:cNvPr id="11" name="object 11"/>
          <p:cNvSpPr txBox="1"/>
          <p:nvPr/>
        </p:nvSpPr>
        <p:spPr>
          <a:xfrm>
            <a:off x="5795517" y="5740095"/>
            <a:ext cx="502920" cy="238125"/>
          </a:xfrm>
          <a:prstGeom prst="rect">
            <a:avLst/>
          </a:prstGeom>
        </p:spPr>
        <p:txBody>
          <a:bodyPr vert="horz" wrap="square" lIns="0" tIns="12065" rIns="0" bIns="0" rtlCol="0">
            <a:spAutoFit/>
          </a:bodyPr>
          <a:lstStyle/>
          <a:p>
            <a:pPr marL="12700">
              <a:spcBef>
                <a:spcPts val="95"/>
              </a:spcBef>
            </a:pPr>
            <a:r>
              <a:rPr sz="1400" spc="-15" dirty="0">
                <a:solidFill>
                  <a:srgbClr val="FFFFFF"/>
                </a:solidFill>
                <a:latin typeface="Nirmala UI"/>
                <a:cs typeface="Nirmala UI"/>
              </a:rPr>
              <a:t>F</a:t>
            </a:r>
            <a:r>
              <a:rPr sz="1400" spc="-5" dirty="0">
                <a:solidFill>
                  <a:srgbClr val="FFFFFF"/>
                </a:solidFill>
                <a:latin typeface="Nirmala UI"/>
                <a:cs typeface="Nirmala UI"/>
              </a:rPr>
              <a:t>OOD</a:t>
            </a:r>
            <a:endParaRPr sz="1400">
              <a:solidFill>
                <a:prstClr val="black"/>
              </a:solidFill>
              <a:latin typeface="Nirmala UI"/>
              <a:cs typeface="Nirmala UI"/>
            </a:endParaRPr>
          </a:p>
        </p:txBody>
      </p:sp>
      <p:sp>
        <p:nvSpPr>
          <p:cNvPr id="12" name="object 12"/>
          <p:cNvSpPr/>
          <p:nvPr/>
        </p:nvSpPr>
        <p:spPr>
          <a:xfrm>
            <a:off x="4484623" y="5309361"/>
            <a:ext cx="878205" cy="459740"/>
          </a:xfrm>
          <a:custGeom>
            <a:avLst/>
            <a:gdLst/>
            <a:ahLst/>
            <a:cxnLst/>
            <a:rect l="l" t="t" r="r" b="b"/>
            <a:pathLst>
              <a:path w="878204" h="459739">
                <a:moveTo>
                  <a:pt x="877951" y="459168"/>
                </a:moveTo>
                <a:lnTo>
                  <a:pt x="830017" y="444839"/>
                </a:lnTo>
                <a:lnTo>
                  <a:pt x="782429" y="429558"/>
                </a:lnTo>
                <a:lnTo>
                  <a:pt x="735198" y="413332"/>
                </a:lnTo>
                <a:lnTo>
                  <a:pt x="688339" y="396170"/>
                </a:lnTo>
                <a:lnTo>
                  <a:pt x="641865" y="378077"/>
                </a:lnTo>
                <a:lnTo>
                  <a:pt x="595790" y="359062"/>
                </a:lnTo>
                <a:lnTo>
                  <a:pt x="550125" y="339131"/>
                </a:lnTo>
                <a:lnTo>
                  <a:pt x="504885" y="318292"/>
                </a:lnTo>
                <a:lnTo>
                  <a:pt x="460084" y="296552"/>
                </a:lnTo>
                <a:lnTo>
                  <a:pt x="415734" y="273918"/>
                </a:lnTo>
                <a:lnTo>
                  <a:pt x="371849" y="250397"/>
                </a:lnTo>
                <a:lnTo>
                  <a:pt x="328442" y="225997"/>
                </a:lnTo>
                <a:lnTo>
                  <a:pt x="285526" y="200724"/>
                </a:lnTo>
                <a:lnTo>
                  <a:pt x="243116" y="174587"/>
                </a:lnTo>
                <a:lnTo>
                  <a:pt x="201223" y="147592"/>
                </a:lnTo>
                <a:lnTo>
                  <a:pt x="159862" y="119746"/>
                </a:lnTo>
                <a:lnTo>
                  <a:pt x="119046" y="91056"/>
                </a:lnTo>
                <a:lnTo>
                  <a:pt x="78788" y="61531"/>
                </a:lnTo>
                <a:lnTo>
                  <a:pt x="39101" y="31176"/>
                </a:lnTo>
                <a:lnTo>
                  <a:pt x="0" y="0"/>
                </a:lnTo>
              </a:path>
            </a:pathLst>
          </a:custGeom>
          <a:ln w="6095">
            <a:solidFill>
              <a:srgbClr val="7E7E7E"/>
            </a:solidFill>
          </a:ln>
        </p:spPr>
        <p:txBody>
          <a:bodyPr wrap="square" lIns="0" tIns="0" rIns="0" bIns="0" rtlCol="0"/>
          <a:lstStyle/>
          <a:p>
            <a:endParaRPr smtClean="0">
              <a:solidFill>
                <a:prstClr val="black"/>
              </a:solidFill>
            </a:endParaRPr>
          </a:p>
        </p:txBody>
      </p:sp>
      <p:sp>
        <p:nvSpPr>
          <p:cNvPr id="13" name="object 13"/>
          <p:cNvSpPr/>
          <p:nvPr/>
        </p:nvSpPr>
        <p:spPr>
          <a:xfrm>
            <a:off x="3227832" y="3953255"/>
            <a:ext cx="1350645" cy="1350645"/>
          </a:xfrm>
          <a:custGeom>
            <a:avLst/>
            <a:gdLst/>
            <a:ahLst/>
            <a:cxnLst/>
            <a:rect l="l" t="t" r="r" b="b"/>
            <a:pathLst>
              <a:path w="1350645" h="1350645">
                <a:moveTo>
                  <a:pt x="675132" y="0"/>
                </a:moveTo>
                <a:lnTo>
                  <a:pt x="626916" y="1695"/>
                </a:lnTo>
                <a:lnTo>
                  <a:pt x="579615" y="6704"/>
                </a:lnTo>
                <a:lnTo>
                  <a:pt x="533343" y="14913"/>
                </a:lnTo>
                <a:lnTo>
                  <a:pt x="488215" y="26207"/>
                </a:lnTo>
                <a:lnTo>
                  <a:pt x="444345" y="40473"/>
                </a:lnTo>
                <a:lnTo>
                  <a:pt x="401847" y="57596"/>
                </a:lnTo>
                <a:lnTo>
                  <a:pt x="360835" y="77462"/>
                </a:lnTo>
                <a:lnTo>
                  <a:pt x="321424" y="99956"/>
                </a:lnTo>
                <a:lnTo>
                  <a:pt x="283728" y="124965"/>
                </a:lnTo>
                <a:lnTo>
                  <a:pt x="247860" y="152374"/>
                </a:lnTo>
                <a:lnTo>
                  <a:pt x="213936" y="182069"/>
                </a:lnTo>
                <a:lnTo>
                  <a:pt x="182069" y="213936"/>
                </a:lnTo>
                <a:lnTo>
                  <a:pt x="152374" y="247860"/>
                </a:lnTo>
                <a:lnTo>
                  <a:pt x="124965" y="283728"/>
                </a:lnTo>
                <a:lnTo>
                  <a:pt x="99956" y="321424"/>
                </a:lnTo>
                <a:lnTo>
                  <a:pt x="77462" y="360835"/>
                </a:lnTo>
                <a:lnTo>
                  <a:pt x="57596" y="401847"/>
                </a:lnTo>
                <a:lnTo>
                  <a:pt x="40473" y="444345"/>
                </a:lnTo>
                <a:lnTo>
                  <a:pt x="26207" y="488215"/>
                </a:lnTo>
                <a:lnTo>
                  <a:pt x="14913" y="533343"/>
                </a:lnTo>
                <a:lnTo>
                  <a:pt x="6704" y="579615"/>
                </a:lnTo>
                <a:lnTo>
                  <a:pt x="1695" y="626916"/>
                </a:lnTo>
                <a:lnTo>
                  <a:pt x="0" y="675132"/>
                </a:lnTo>
                <a:lnTo>
                  <a:pt x="1695" y="723347"/>
                </a:lnTo>
                <a:lnTo>
                  <a:pt x="6704" y="770648"/>
                </a:lnTo>
                <a:lnTo>
                  <a:pt x="14913" y="816920"/>
                </a:lnTo>
                <a:lnTo>
                  <a:pt x="26207" y="862048"/>
                </a:lnTo>
                <a:lnTo>
                  <a:pt x="40473" y="905918"/>
                </a:lnTo>
                <a:lnTo>
                  <a:pt x="57596" y="948416"/>
                </a:lnTo>
                <a:lnTo>
                  <a:pt x="77462" y="989428"/>
                </a:lnTo>
                <a:lnTo>
                  <a:pt x="99956" y="1028839"/>
                </a:lnTo>
                <a:lnTo>
                  <a:pt x="124965" y="1066535"/>
                </a:lnTo>
                <a:lnTo>
                  <a:pt x="152374" y="1102403"/>
                </a:lnTo>
                <a:lnTo>
                  <a:pt x="182069" y="1136327"/>
                </a:lnTo>
                <a:lnTo>
                  <a:pt x="213936" y="1168194"/>
                </a:lnTo>
                <a:lnTo>
                  <a:pt x="247860" y="1197889"/>
                </a:lnTo>
                <a:lnTo>
                  <a:pt x="283728" y="1225298"/>
                </a:lnTo>
                <a:lnTo>
                  <a:pt x="321424" y="1250307"/>
                </a:lnTo>
                <a:lnTo>
                  <a:pt x="360835" y="1272801"/>
                </a:lnTo>
                <a:lnTo>
                  <a:pt x="401847" y="1292667"/>
                </a:lnTo>
                <a:lnTo>
                  <a:pt x="444345" y="1309790"/>
                </a:lnTo>
                <a:lnTo>
                  <a:pt x="488215" y="1324056"/>
                </a:lnTo>
                <a:lnTo>
                  <a:pt x="533343" y="1335350"/>
                </a:lnTo>
                <a:lnTo>
                  <a:pt x="579615" y="1343559"/>
                </a:lnTo>
                <a:lnTo>
                  <a:pt x="626916" y="1348568"/>
                </a:lnTo>
                <a:lnTo>
                  <a:pt x="675132" y="1350264"/>
                </a:lnTo>
                <a:lnTo>
                  <a:pt x="723347" y="1348568"/>
                </a:lnTo>
                <a:lnTo>
                  <a:pt x="770648" y="1343559"/>
                </a:lnTo>
                <a:lnTo>
                  <a:pt x="816920" y="1335350"/>
                </a:lnTo>
                <a:lnTo>
                  <a:pt x="862048" y="1324056"/>
                </a:lnTo>
                <a:lnTo>
                  <a:pt x="905918" y="1309790"/>
                </a:lnTo>
                <a:lnTo>
                  <a:pt x="948416" y="1292667"/>
                </a:lnTo>
                <a:lnTo>
                  <a:pt x="989428" y="1272801"/>
                </a:lnTo>
                <a:lnTo>
                  <a:pt x="1028839" y="1250307"/>
                </a:lnTo>
                <a:lnTo>
                  <a:pt x="1066535" y="1225298"/>
                </a:lnTo>
                <a:lnTo>
                  <a:pt x="1102403" y="1197889"/>
                </a:lnTo>
                <a:lnTo>
                  <a:pt x="1136327" y="1168194"/>
                </a:lnTo>
                <a:lnTo>
                  <a:pt x="1168194" y="1136327"/>
                </a:lnTo>
                <a:lnTo>
                  <a:pt x="1197889" y="1102403"/>
                </a:lnTo>
                <a:lnTo>
                  <a:pt x="1225298" y="1066535"/>
                </a:lnTo>
                <a:lnTo>
                  <a:pt x="1250307" y="1028839"/>
                </a:lnTo>
                <a:lnTo>
                  <a:pt x="1272801" y="989428"/>
                </a:lnTo>
                <a:lnTo>
                  <a:pt x="1292667" y="948416"/>
                </a:lnTo>
                <a:lnTo>
                  <a:pt x="1309790" y="905918"/>
                </a:lnTo>
                <a:lnTo>
                  <a:pt x="1324056" y="862048"/>
                </a:lnTo>
                <a:lnTo>
                  <a:pt x="1335350" y="816920"/>
                </a:lnTo>
                <a:lnTo>
                  <a:pt x="1343559" y="770648"/>
                </a:lnTo>
                <a:lnTo>
                  <a:pt x="1348568" y="723347"/>
                </a:lnTo>
                <a:lnTo>
                  <a:pt x="1350264" y="675132"/>
                </a:lnTo>
                <a:lnTo>
                  <a:pt x="1348568" y="626916"/>
                </a:lnTo>
                <a:lnTo>
                  <a:pt x="1343559" y="579615"/>
                </a:lnTo>
                <a:lnTo>
                  <a:pt x="1335350" y="533343"/>
                </a:lnTo>
                <a:lnTo>
                  <a:pt x="1324056" y="488215"/>
                </a:lnTo>
                <a:lnTo>
                  <a:pt x="1309790" y="444345"/>
                </a:lnTo>
                <a:lnTo>
                  <a:pt x="1292667" y="401847"/>
                </a:lnTo>
                <a:lnTo>
                  <a:pt x="1272801" y="360835"/>
                </a:lnTo>
                <a:lnTo>
                  <a:pt x="1250307" y="321424"/>
                </a:lnTo>
                <a:lnTo>
                  <a:pt x="1225298" y="283728"/>
                </a:lnTo>
                <a:lnTo>
                  <a:pt x="1197889" y="247860"/>
                </a:lnTo>
                <a:lnTo>
                  <a:pt x="1168194" y="213936"/>
                </a:lnTo>
                <a:lnTo>
                  <a:pt x="1136327" y="182069"/>
                </a:lnTo>
                <a:lnTo>
                  <a:pt x="1102403" y="152374"/>
                </a:lnTo>
                <a:lnTo>
                  <a:pt x="1066535" y="124965"/>
                </a:lnTo>
                <a:lnTo>
                  <a:pt x="1028839" y="99956"/>
                </a:lnTo>
                <a:lnTo>
                  <a:pt x="989428" y="77462"/>
                </a:lnTo>
                <a:lnTo>
                  <a:pt x="948416" y="57596"/>
                </a:lnTo>
                <a:lnTo>
                  <a:pt x="905918" y="40473"/>
                </a:lnTo>
                <a:lnTo>
                  <a:pt x="862048" y="26207"/>
                </a:lnTo>
                <a:lnTo>
                  <a:pt x="816920" y="14913"/>
                </a:lnTo>
                <a:lnTo>
                  <a:pt x="770648" y="6704"/>
                </a:lnTo>
                <a:lnTo>
                  <a:pt x="723347" y="1695"/>
                </a:lnTo>
                <a:lnTo>
                  <a:pt x="675132" y="0"/>
                </a:lnTo>
                <a:close/>
              </a:path>
            </a:pathLst>
          </a:custGeom>
          <a:solidFill>
            <a:srgbClr val="925FC9"/>
          </a:solidFill>
        </p:spPr>
        <p:txBody>
          <a:bodyPr wrap="square" lIns="0" tIns="0" rIns="0" bIns="0" rtlCol="0"/>
          <a:lstStyle/>
          <a:p>
            <a:endParaRPr smtClean="0">
              <a:solidFill>
                <a:prstClr val="black"/>
              </a:solidFill>
            </a:endParaRPr>
          </a:p>
        </p:txBody>
      </p:sp>
      <p:sp>
        <p:nvSpPr>
          <p:cNvPr id="14" name="object 14"/>
          <p:cNvSpPr txBox="1"/>
          <p:nvPr/>
        </p:nvSpPr>
        <p:spPr>
          <a:xfrm>
            <a:off x="3608578" y="4395977"/>
            <a:ext cx="591820" cy="451484"/>
          </a:xfrm>
          <a:prstGeom prst="rect">
            <a:avLst/>
          </a:prstGeom>
        </p:spPr>
        <p:txBody>
          <a:bodyPr vert="horz" wrap="square" lIns="0" tIns="11430" rIns="0" bIns="0" rtlCol="0">
            <a:spAutoFit/>
          </a:bodyPr>
          <a:lstStyle/>
          <a:p>
            <a:pPr marL="12700" marR="5080" indent="109220">
              <a:spcBef>
                <a:spcPts val="90"/>
              </a:spcBef>
            </a:pPr>
            <a:r>
              <a:rPr sz="1400" spc="-15" dirty="0">
                <a:solidFill>
                  <a:srgbClr val="FFFFFF"/>
                </a:solidFill>
                <a:latin typeface="Nirmala UI"/>
                <a:cs typeface="Nirmala UI"/>
              </a:rPr>
              <a:t>FEEL  BETTE</a:t>
            </a:r>
            <a:r>
              <a:rPr sz="1400" spc="-5" dirty="0">
                <a:solidFill>
                  <a:srgbClr val="FFFFFF"/>
                </a:solidFill>
                <a:latin typeface="Nirmala UI"/>
                <a:cs typeface="Nirmala UI"/>
              </a:rPr>
              <a:t>R</a:t>
            </a:r>
            <a:endParaRPr sz="1400">
              <a:solidFill>
                <a:prstClr val="black"/>
              </a:solidFill>
              <a:latin typeface="Nirmala UI"/>
              <a:cs typeface="Nirmala UI"/>
            </a:endParaRPr>
          </a:p>
        </p:txBody>
      </p:sp>
      <p:sp>
        <p:nvSpPr>
          <p:cNvPr id="15" name="object 15"/>
          <p:cNvSpPr/>
          <p:nvPr/>
        </p:nvSpPr>
        <p:spPr>
          <a:xfrm>
            <a:off x="3572287" y="2838450"/>
            <a:ext cx="62230" cy="1102995"/>
          </a:xfrm>
          <a:custGeom>
            <a:avLst/>
            <a:gdLst/>
            <a:ahLst/>
            <a:cxnLst/>
            <a:rect l="l" t="t" r="r" b="b"/>
            <a:pathLst>
              <a:path w="62229" h="1102995">
                <a:moveTo>
                  <a:pt x="62198" y="1102741"/>
                </a:moveTo>
                <a:lnTo>
                  <a:pt x="51403" y="1053162"/>
                </a:lnTo>
                <a:lnTo>
                  <a:pt x="41636" y="1003427"/>
                </a:lnTo>
                <a:lnTo>
                  <a:pt x="32898" y="953552"/>
                </a:lnTo>
                <a:lnTo>
                  <a:pt x="25187" y="903553"/>
                </a:lnTo>
                <a:lnTo>
                  <a:pt x="18505" y="853444"/>
                </a:lnTo>
                <a:lnTo>
                  <a:pt x="12850" y="803241"/>
                </a:lnTo>
                <a:lnTo>
                  <a:pt x="8224" y="752960"/>
                </a:lnTo>
                <a:lnTo>
                  <a:pt x="4626" y="702617"/>
                </a:lnTo>
                <a:lnTo>
                  <a:pt x="2056" y="652228"/>
                </a:lnTo>
                <a:lnTo>
                  <a:pt x="514" y="601807"/>
                </a:lnTo>
                <a:lnTo>
                  <a:pt x="0" y="551370"/>
                </a:lnTo>
                <a:lnTo>
                  <a:pt x="514" y="500933"/>
                </a:lnTo>
                <a:lnTo>
                  <a:pt x="2056" y="450512"/>
                </a:lnTo>
                <a:lnTo>
                  <a:pt x="4626" y="400123"/>
                </a:lnTo>
                <a:lnTo>
                  <a:pt x="8224" y="349780"/>
                </a:lnTo>
                <a:lnTo>
                  <a:pt x="12850" y="299499"/>
                </a:lnTo>
                <a:lnTo>
                  <a:pt x="18505" y="249296"/>
                </a:lnTo>
                <a:lnTo>
                  <a:pt x="25187" y="199187"/>
                </a:lnTo>
                <a:lnTo>
                  <a:pt x="32898" y="149188"/>
                </a:lnTo>
                <a:lnTo>
                  <a:pt x="41636" y="99313"/>
                </a:lnTo>
                <a:lnTo>
                  <a:pt x="51403" y="49578"/>
                </a:lnTo>
                <a:lnTo>
                  <a:pt x="62198" y="0"/>
                </a:lnTo>
              </a:path>
            </a:pathLst>
          </a:custGeom>
          <a:ln w="6096">
            <a:solidFill>
              <a:srgbClr val="7E7E7E"/>
            </a:solidFill>
          </a:ln>
        </p:spPr>
        <p:txBody>
          <a:bodyPr wrap="square" lIns="0" tIns="0" rIns="0" bIns="0" rtlCol="0"/>
          <a:lstStyle/>
          <a:p>
            <a:endParaRPr smtClean="0">
              <a:solidFill>
                <a:prstClr val="black"/>
              </a:solidFill>
            </a:endParaRPr>
          </a:p>
        </p:txBody>
      </p:sp>
      <p:sp>
        <p:nvSpPr>
          <p:cNvPr id="16" name="object 16"/>
          <p:cNvSpPr/>
          <p:nvPr/>
        </p:nvSpPr>
        <p:spPr>
          <a:xfrm>
            <a:off x="3227832" y="1478280"/>
            <a:ext cx="1350645" cy="1350645"/>
          </a:xfrm>
          <a:custGeom>
            <a:avLst/>
            <a:gdLst/>
            <a:ahLst/>
            <a:cxnLst/>
            <a:rect l="l" t="t" r="r" b="b"/>
            <a:pathLst>
              <a:path w="1350645" h="1350645">
                <a:moveTo>
                  <a:pt x="675132" y="0"/>
                </a:moveTo>
                <a:lnTo>
                  <a:pt x="626916" y="1695"/>
                </a:lnTo>
                <a:lnTo>
                  <a:pt x="579615" y="6704"/>
                </a:lnTo>
                <a:lnTo>
                  <a:pt x="533343" y="14913"/>
                </a:lnTo>
                <a:lnTo>
                  <a:pt x="488215" y="26207"/>
                </a:lnTo>
                <a:lnTo>
                  <a:pt x="444345" y="40473"/>
                </a:lnTo>
                <a:lnTo>
                  <a:pt x="401847" y="57596"/>
                </a:lnTo>
                <a:lnTo>
                  <a:pt x="360835" y="77462"/>
                </a:lnTo>
                <a:lnTo>
                  <a:pt x="321424" y="99956"/>
                </a:lnTo>
                <a:lnTo>
                  <a:pt x="283728" y="124965"/>
                </a:lnTo>
                <a:lnTo>
                  <a:pt x="247860" y="152374"/>
                </a:lnTo>
                <a:lnTo>
                  <a:pt x="213936" y="182069"/>
                </a:lnTo>
                <a:lnTo>
                  <a:pt x="182069" y="213936"/>
                </a:lnTo>
                <a:lnTo>
                  <a:pt x="152374" y="247860"/>
                </a:lnTo>
                <a:lnTo>
                  <a:pt x="124965" y="283728"/>
                </a:lnTo>
                <a:lnTo>
                  <a:pt x="99956" y="321424"/>
                </a:lnTo>
                <a:lnTo>
                  <a:pt x="77462" y="360835"/>
                </a:lnTo>
                <a:lnTo>
                  <a:pt x="57596" y="401847"/>
                </a:lnTo>
                <a:lnTo>
                  <a:pt x="40473" y="444345"/>
                </a:lnTo>
                <a:lnTo>
                  <a:pt x="26207" y="488215"/>
                </a:lnTo>
                <a:lnTo>
                  <a:pt x="14913" y="533343"/>
                </a:lnTo>
                <a:lnTo>
                  <a:pt x="6704" y="579615"/>
                </a:lnTo>
                <a:lnTo>
                  <a:pt x="1695" y="626916"/>
                </a:lnTo>
                <a:lnTo>
                  <a:pt x="0" y="675132"/>
                </a:lnTo>
                <a:lnTo>
                  <a:pt x="1695" y="723347"/>
                </a:lnTo>
                <a:lnTo>
                  <a:pt x="6704" y="770648"/>
                </a:lnTo>
                <a:lnTo>
                  <a:pt x="14913" y="816920"/>
                </a:lnTo>
                <a:lnTo>
                  <a:pt x="26207" y="862048"/>
                </a:lnTo>
                <a:lnTo>
                  <a:pt x="40473" y="905918"/>
                </a:lnTo>
                <a:lnTo>
                  <a:pt x="57596" y="948416"/>
                </a:lnTo>
                <a:lnTo>
                  <a:pt x="77462" y="989428"/>
                </a:lnTo>
                <a:lnTo>
                  <a:pt x="99956" y="1028839"/>
                </a:lnTo>
                <a:lnTo>
                  <a:pt x="124965" y="1066535"/>
                </a:lnTo>
                <a:lnTo>
                  <a:pt x="152374" y="1102403"/>
                </a:lnTo>
                <a:lnTo>
                  <a:pt x="182069" y="1136327"/>
                </a:lnTo>
                <a:lnTo>
                  <a:pt x="213936" y="1168194"/>
                </a:lnTo>
                <a:lnTo>
                  <a:pt x="247860" y="1197889"/>
                </a:lnTo>
                <a:lnTo>
                  <a:pt x="283728" y="1225298"/>
                </a:lnTo>
                <a:lnTo>
                  <a:pt x="321424" y="1250307"/>
                </a:lnTo>
                <a:lnTo>
                  <a:pt x="360835" y="1272801"/>
                </a:lnTo>
                <a:lnTo>
                  <a:pt x="401847" y="1292667"/>
                </a:lnTo>
                <a:lnTo>
                  <a:pt x="444345" y="1309790"/>
                </a:lnTo>
                <a:lnTo>
                  <a:pt x="488215" y="1324056"/>
                </a:lnTo>
                <a:lnTo>
                  <a:pt x="533343" y="1335350"/>
                </a:lnTo>
                <a:lnTo>
                  <a:pt x="579615" y="1343559"/>
                </a:lnTo>
                <a:lnTo>
                  <a:pt x="626916" y="1348568"/>
                </a:lnTo>
                <a:lnTo>
                  <a:pt x="675132" y="1350264"/>
                </a:lnTo>
                <a:lnTo>
                  <a:pt x="723347" y="1348568"/>
                </a:lnTo>
                <a:lnTo>
                  <a:pt x="770648" y="1343559"/>
                </a:lnTo>
                <a:lnTo>
                  <a:pt x="816920" y="1335350"/>
                </a:lnTo>
                <a:lnTo>
                  <a:pt x="862048" y="1324056"/>
                </a:lnTo>
                <a:lnTo>
                  <a:pt x="905918" y="1309790"/>
                </a:lnTo>
                <a:lnTo>
                  <a:pt x="948416" y="1292667"/>
                </a:lnTo>
                <a:lnTo>
                  <a:pt x="989428" y="1272801"/>
                </a:lnTo>
                <a:lnTo>
                  <a:pt x="1028839" y="1250307"/>
                </a:lnTo>
                <a:lnTo>
                  <a:pt x="1066535" y="1225298"/>
                </a:lnTo>
                <a:lnTo>
                  <a:pt x="1102403" y="1197889"/>
                </a:lnTo>
                <a:lnTo>
                  <a:pt x="1136327" y="1168194"/>
                </a:lnTo>
                <a:lnTo>
                  <a:pt x="1168194" y="1136327"/>
                </a:lnTo>
                <a:lnTo>
                  <a:pt x="1197889" y="1102403"/>
                </a:lnTo>
                <a:lnTo>
                  <a:pt x="1225298" y="1066535"/>
                </a:lnTo>
                <a:lnTo>
                  <a:pt x="1250307" y="1028839"/>
                </a:lnTo>
                <a:lnTo>
                  <a:pt x="1272801" y="989428"/>
                </a:lnTo>
                <a:lnTo>
                  <a:pt x="1292667" y="948416"/>
                </a:lnTo>
                <a:lnTo>
                  <a:pt x="1309790" y="905918"/>
                </a:lnTo>
                <a:lnTo>
                  <a:pt x="1324056" y="862048"/>
                </a:lnTo>
                <a:lnTo>
                  <a:pt x="1335350" y="816920"/>
                </a:lnTo>
                <a:lnTo>
                  <a:pt x="1343559" y="770648"/>
                </a:lnTo>
                <a:lnTo>
                  <a:pt x="1348568" y="723347"/>
                </a:lnTo>
                <a:lnTo>
                  <a:pt x="1350264" y="675132"/>
                </a:lnTo>
                <a:lnTo>
                  <a:pt x="1348568" y="626916"/>
                </a:lnTo>
                <a:lnTo>
                  <a:pt x="1343559" y="579615"/>
                </a:lnTo>
                <a:lnTo>
                  <a:pt x="1335350" y="533343"/>
                </a:lnTo>
                <a:lnTo>
                  <a:pt x="1324056" y="488215"/>
                </a:lnTo>
                <a:lnTo>
                  <a:pt x="1309790" y="444345"/>
                </a:lnTo>
                <a:lnTo>
                  <a:pt x="1292667" y="401847"/>
                </a:lnTo>
                <a:lnTo>
                  <a:pt x="1272801" y="360835"/>
                </a:lnTo>
                <a:lnTo>
                  <a:pt x="1250307" y="321424"/>
                </a:lnTo>
                <a:lnTo>
                  <a:pt x="1225298" y="283728"/>
                </a:lnTo>
                <a:lnTo>
                  <a:pt x="1197889" y="247860"/>
                </a:lnTo>
                <a:lnTo>
                  <a:pt x="1168194" y="213936"/>
                </a:lnTo>
                <a:lnTo>
                  <a:pt x="1136327" y="182069"/>
                </a:lnTo>
                <a:lnTo>
                  <a:pt x="1102403" y="152374"/>
                </a:lnTo>
                <a:lnTo>
                  <a:pt x="1066535" y="124965"/>
                </a:lnTo>
                <a:lnTo>
                  <a:pt x="1028839" y="99956"/>
                </a:lnTo>
                <a:lnTo>
                  <a:pt x="989428" y="77462"/>
                </a:lnTo>
                <a:lnTo>
                  <a:pt x="948416" y="57596"/>
                </a:lnTo>
                <a:lnTo>
                  <a:pt x="905918" y="40473"/>
                </a:lnTo>
                <a:lnTo>
                  <a:pt x="862048" y="26207"/>
                </a:lnTo>
                <a:lnTo>
                  <a:pt x="816920" y="14913"/>
                </a:lnTo>
                <a:lnTo>
                  <a:pt x="770648" y="6704"/>
                </a:lnTo>
                <a:lnTo>
                  <a:pt x="723347" y="1695"/>
                </a:lnTo>
                <a:lnTo>
                  <a:pt x="675132" y="0"/>
                </a:lnTo>
                <a:close/>
              </a:path>
            </a:pathLst>
          </a:custGeom>
          <a:solidFill>
            <a:srgbClr val="13B1B4"/>
          </a:solidFill>
        </p:spPr>
        <p:txBody>
          <a:bodyPr wrap="square" lIns="0" tIns="0" rIns="0" bIns="0" rtlCol="0"/>
          <a:lstStyle/>
          <a:p>
            <a:endParaRPr smtClean="0">
              <a:solidFill>
                <a:prstClr val="black"/>
              </a:solidFill>
            </a:endParaRPr>
          </a:p>
        </p:txBody>
      </p:sp>
      <p:sp>
        <p:nvSpPr>
          <p:cNvPr id="17" name="object 17"/>
          <p:cNvSpPr txBox="1"/>
          <p:nvPr/>
        </p:nvSpPr>
        <p:spPr>
          <a:xfrm>
            <a:off x="3727450" y="2025776"/>
            <a:ext cx="356235" cy="238125"/>
          </a:xfrm>
          <a:prstGeom prst="rect">
            <a:avLst/>
          </a:prstGeom>
        </p:spPr>
        <p:txBody>
          <a:bodyPr vert="horz" wrap="square" lIns="0" tIns="11430" rIns="0" bIns="0" rtlCol="0">
            <a:spAutoFit/>
          </a:bodyPr>
          <a:lstStyle/>
          <a:p>
            <a:pPr marL="12700">
              <a:spcBef>
                <a:spcPts val="90"/>
              </a:spcBef>
            </a:pPr>
            <a:r>
              <a:rPr sz="1400" spc="-15" dirty="0">
                <a:solidFill>
                  <a:srgbClr val="C00000"/>
                </a:solidFill>
                <a:latin typeface="Nirmala UI"/>
                <a:cs typeface="Nirmala UI"/>
              </a:rPr>
              <a:t>EXI</a:t>
            </a:r>
            <a:r>
              <a:rPr sz="1400" spc="-5" dirty="0">
                <a:solidFill>
                  <a:srgbClr val="C00000"/>
                </a:solidFill>
                <a:latin typeface="Nirmala UI"/>
                <a:cs typeface="Nirmala UI"/>
              </a:rPr>
              <a:t>T</a:t>
            </a:r>
            <a:endParaRPr sz="1400">
              <a:solidFill>
                <a:prstClr val="black"/>
              </a:solidFill>
              <a:latin typeface="Nirmala UI"/>
              <a:cs typeface="Nirmala UI"/>
            </a:endParaRPr>
          </a:p>
        </p:txBody>
      </p:sp>
      <p:sp>
        <p:nvSpPr>
          <p:cNvPr id="18" name="object 18"/>
          <p:cNvSpPr/>
          <p:nvPr/>
        </p:nvSpPr>
        <p:spPr>
          <a:xfrm>
            <a:off x="4484623" y="1011047"/>
            <a:ext cx="878205" cy="459740"/>
          </a:xfrm>
          <a:custGeom>
            <a:avLst/>
            <a:gdLst/>
            <a:ahLst/>
            <a:cxnLst/>
            <a:rect l="l" t="t" r="r" b="b"/>
            <a:pathLst>
              <a:path w="878204" h="459740">
                <a:moveTo>
                  <a:pt x="0" y="459231"/>
                </a:moveTo>
                <a:lnTo>
                  <a:pt x="39101" y="428037"/>
                </a:lnTo>
                <a:lnTo>
                  <a:pt x="78788" y="397667"/>
                </a:lnTo>
                <a:lnTo>
                  <a:pt x="119046" y="368129"/>
                </a:lnTo>
                <a:lnTo>
                  <a:pt x="159862" y="339429"/>
                </a:lnTo>
                <a:lnTo>
                  <a:pt x="201223" y="311574"/>
                </a:lnTo>
                <a:lnTo>
                  <a:pt x="243116" y="284572"/>
                </a:lnTo>
                <a:lnTo>
                  <a:pt x="285526" y="258429"/>
                </a:lnTo>
                <a:lnTo>
                  <a:pt x="328442" y="233153"/>
                </a:lnTo>
                <a:lnTo>
                  <a:pt x="371849" y="208751"/>
                </a:lnTo>
                <a:lnTo>
                  <a:pt x="415734" y="185229"/>
                </a:lnTo>
                <a:lnTo>
                  <a:pt x="460084" y="162595"/>
                </a:lnTo>
                <a:lnTo>
                  <a:pt x="504885" y="140856"/>
                </a:lnTo>
                <a:lnTo>
                  <a:pt x="550125" y="120018"/>
                </a:lnTo>
                <a:lnTo>
                  <a:pt x="595790" y="100090"/>
                </a:lnTo>
                <a:lnTo>
                  <a:pt x="641865" y="81077"/>
                </a:lnTo>
                <a:lnTo>
                  <a:pt x="688339" y="62987"/>
                </a:lnTo>
                <a:lnTo>
                  <a:pt x="735198" y="45828"/>
                </a:lnTo>
                <a:lnTo>
                  <a:pt x="782429" y="29605"/>
                </a:lnTo>
                <a:lnTo>
                  <a:pt x="830017" y="14327"/>
                </a:lnTo>
                <a:lnTo>
                  <a:pt x="877951" y="0"/>
                </a:lnTo>
              </a:path>
            </a:pathLst>
          </a:custGeom>
          <a:ln w="6096">
            <a:solidFill>
              <a:srgbClr val="7E7E7E"/>
            </a:solidFill>
          </a:ln>
        </p:spPr>
        <p:txBody>
          <a:bodyPr wrap="square" lIns="0" tIns="0" rIns="0" bIns="0" rtlCol="0"/>
          <a:lstStyle/>
          <a:p>
            <a:endParaRPr smtClean="0">
              <a:solidFill>
                <a:prstClr val="black"/>
              </a:solidFill>
            </a:endParaRPr>
          </a:p>
        </p:txBody>
      </p:sp>
      <p:sp>
        <p:nvSpPr>
          <p:cNvPr id="19" name="object 19"/>
          <p:cNvSpPr txBox="1"/>
          <p:nvPr/>
        </p:nvSpPr>
        <p:spPr>
          <a:xfrm>
            <a:off x="272592" y="1037666"/>
            <a:ext cx="3034665" cy="757555"/>
          </a:xfrm>
          <a:prstGeom prst="rect">
            <a:avLst/>
          </a:prstGeom>
        </p:spPr>
        <p:txBody>
          <a:bodyPr vert="horz" wrap="square" lIns="0" tIns="12700" rIns="0" bIns="0" rtlCol="0">
            <a:spAutoFit/>
          </a:bodyPr>
          <a:lstStyle/>
          <a:p>
            <a:pPr marL="12700">
              <a:spcBef>
                <a:spcPts val="100"/>
              </a:spcBef>
            </a:pPr>
            <a:r>
              <a:rPr sz="4800" dirty="0">
                <a:solidFill>
                  <a:srgbClr val="7E7E7E"/>
                </a:solidFill>
                <a:latin typeface="Nirmala UI Semilight"/>
                <a:cs typeface="Nirmala UI Semilight"/>
              </a:rPr>
              <a:t>THE</a:t>
            </a:r>
            <a:r>
              <a:rPr sz="4800" spc="-95" dirty="0">
                <a:solidFill>
                  <a:srgbClr val="7E7E7E"/>
                </a:solidFill>
                <a:latin typeface="Nirmala UI Semilight"/>
                <a:cs typeface="Nirmala UI Semilight"/>
              </a:rPr>
              <a:t> </a:t>
            </a:r>
            <a:r>
              <a:rPr sz="4800" spc="-5" dirty="0">
                <a:solidFill>
                  <a:srgbClr val="FBA952"/>
                </a:solidFill>
                <a:latin typeface="Nirmala UI Semilight"/>
                <a:cs typeface="Nirmala UI Semilight"/>
              </a:rPr>
              <a:t>USUAL</a:t>
            </a:r>
            <a:endParaRPr sz="4800">
              <a:solidFill>
                <a:prstClr val="black"/>
              </a:solidFill>
              <a:latin typeface="Nirmala UI Semilight"/>
              <a:cs typeface="Nirmala UI Semilight"/>
            </a:endParaRPr>
          </a:p>
        </p:txBody>
      </p:sp>
      <p:sp>
        <p:nvSpPr>
          <p:cNvPr id="20" name="object 20"/>
          <p:cNvSpPr txBox="1">
            <a:spLocks noGrp="1"/>
          </p:cNvSpPr>
          <p:nvPr>
            <p:ph type="title"/>
          </p:nvPr>
        </p:nvSpPr>
        <p:spPr>
          <a:xfrm>
            <a:off x="295452" y="254965"/>
            <a:ext cx="3002280" cy="969644"/>
          </a:xfrm>
          <a:prstGeom prst="rect">
            <a:avLst/>
          </a:prstGeom>
        </p:spPr>
        <p:txBody>
          <a:bodyPr vert="horz" wrap="square" lIns="0" tIns="12065" rIns="0" bIns="0" rtlCol="0">
            <a:spAutoFit/>
          </a:bodyPr>
          <a:lstStyle/>
          <a:p>
            <a:pPr marL="12700">
              <a:lnSpc>
                <a:spcPct val="100000"/>
              </a:lnSpc>
              <a:spcBef>
                <a:spcPts val="95"/>
              </a:spcBef>
            </a:pPr>
            <a:r>
              <a:rPr sz="6200" b="0" spc="-5" dirty="0">
                <a:latin typeface="Nirmala UI Semilight"/>
                <a:cs typeface="Nirmala UI Semilight"/>
              </a:rPr>
              <a:t>BEYOND</a:t>
            </a:r>
            <a:endParaRPr sz="6200">
              <a:latin typeface="Nirmala UI Semilight"/>
              <a:cs typeface="Nirmala UI Semilight"/>
            </a:endParaRPr>
          </a:p>
        </p:txBody>
      </p:sp>
      <p:sp>
        <p:nvSpPr>
          <p:cNvPr id="21" name="object 21"/>
          <p:cNvSpPr/>
          <p:nvPr/>
        </p:nvSpPr>
        <p:spPr>
          <a:xfrm>
            <a:off x="0" y="6711695"/>
            <a:ext cx="9144000" cy="146685"/>
          </a:xfrm>
          <a:custGeom>
            <a:avLst/>
            <a:gdLst/>
            <a:ahLst/>
            <a:cxnLst/>
            <a:rect l="l" t="t" r="r" b="b"/>
            <a:pathLst>
              <a:path w="9144000" h="146684">
                <a:moveTo>
                  <a:pt x="9144000" y="146302"/>
                </a:moveTo>
                <a:lnTo>
                  <a:pt x="9144000" y="0"/>
                </a:lnTo>
                <a:lnTo>
                  <a:pt x="0" y="0"/>
                </a:lnTo>
                <a:lnTo>
                  <a:pt x="0" y="146302"/>
                </a:lnTo>
                <a:lnTo>
                  <a:pt x="9144000" y="146302"/>
                </a:lnTo>
                <a:close/>
              </a:path>
            </a:pathLst>
          </a:custGeom>
          <a:solidFill>
            <a:srgbClr val="7E7E7E"/>
          </a:solidFill>
        </p:spPr>
        <p:txBody>
          <a:bodyPr wrap="square" lIns="0" tIns="0" rIns="0" bIns="0" rtlCol="0"/>
          <a:lstStyle/>
          <a:p>
            <a:endParaRPr smtClean="0">
              <a:solidFill>
                <a:prstClr val="black"/>
              </a:solidFill>
            </a:endParaRPr>
          </a:p>
        </p:txBody>
      </p:sp>
      <p:sp>
        <p:nvSpPr>
          <p:cNvPr id="22" name="object 22"/>
          <p:cNvSpPr/>
          <p:nvPr/>
        </p:nvSpPr>
        <p:spPr>
          <a:xfrm>
            <a:off x="4511040" y="1856232"/>
            <a:ext cx="3072765" cy="3072765"/>
          </a:xfrm>
          <a:custGeom>
            <a:avLst/>
            <a:gdLst/>
            <a:ahLst/>
            <a:cxnLst/>
            <a:rect l="l" t="t" r="r" b="b"/>
            <a:pathLst>
              <a:path w="3072765" h="3072765">
                <a:moveTo>
                  <a:pt x="0" y="1536191"/>
                </a:moveTo>
                <a:lnTo>
                  <a:pt x="731" y="1488346"/>
                </a:lnTo>
                <a:lnTo>
                  <a:pt x="2910" y="1440865"/>
                </a:lnTo>
                <a:lnTo>
                  <a:pt x="6515" y="1393769"/>
                </a:lnTo>
                <a:lnTo>
                  <a:pt x="11526" y="1347080"/>
                </a:lnTo>
                <a:lnTo>
                  <a:pt x="17922" y="1300818"/>
                </a:lnTo>
                <a:lnTo>
                  <a:pt x="25680" y="1255006"/>
                </a:lnTo>
                <a:lnTo>
                  <a:pt x="34780" y="1209664"/>
                </a:lnTo>
                <a:lnTo>
                  <a:pt x="45201" y="1164814"/>
                </a:lnTo>
                <a:lnTo>
                  <a:pt x="56920" y="1120477"/>
                </a:lnTo>
                <a:lnTo>
                  <a:pt x="69918" y="1076674"/>
                </a:lnTo>
                <a:lnTo>
                  <a:pt x="84172" y="1033426"/>
                </a:lnTo>
                <a:lnTo>
                  <a:pt x="99662" y="990755"/>
                </a:lnTo>
                <a:lnTo>
                  <a:pt x="116366" y="948682"/>
                </a:lnTo>
                <a:lnTo>
                  <a:pt x="134263" y="907228"/>
                </a:lnTo>
                <a:lnTo>
                  <a:pt x="153331" y="866414"/>
                </a:lnTo>
                <a:lnTo>
                  <a:pt x="173550" y="826262"/>
                </a:lnTo>
                <a:lnTo>
                  <a:pt x="194898" y="786793"/>
                </a:lnTo>
                <a:lnTo>
                  <a:pt x="217354" y="748029"/>
                </a:lnTo>
                <a:lnTo>
                  <a:pt x="240897" y="709989"/>
                </a:lnTo>
                <a:lnTo>
                  <a:pt x="265505" y="672696"/>
                </a:lnTo>
                <a:lnTo>
                  <a:pt x="291158" y="636171"/>
                </a:lnTo>
                <a:lnTo>
                  <a:pt x="317833" y="600436"/>
                </a:lnTo>
                <a:lnTo>
                  <a:pt x="345510" y="565510"/>
                </a:lnTo>
                <a:lnTo>
                  <a:pt x="374167" y="531417"/>
                </a:lnTo>
                <a:lnTo>
                  <a:pt x="403784" y="498176"/>
                </a:lnTo>
                <a:lnTo>
                  <a:pt x="434338" y="465809"/>
                </a:lnTo>
                <a:lnTo>
                  <a:pt x="465809" y="434338"/>
                </a:lnTo>
                <a:lnTo>
                  <a:pt x="498176" y="403784"/>
                </a:lnTo>
                <a:lnTo>
                  <a:pt x="531417" y="374167"/>
                </a:lnTo>
                <a:lnTo>
                  <a:pt x="565510" y="345510"/>
                </a:lnTo>
                <a:lnTo>
                  <a:pt x="600436" y="317833"/>
                </a:lnTo>
                <a:lnTo>
                  <a:pt x="636171" y="291158"/>
                </a:lnTo>
                <a:lnTo>
                  <a:pt x="672696" y="265505"/>
                </a:lnTo>
                <a:lnTo>
                  <a:pt x="709989" y="240897"/>
                </a:lnTo>
                <a:lnTo>
                  <a:pt x="748029" y="217354"/>
                </a:lnTo>
                <a:lnTo>
                  <a:pt x="786793" y="194898"/>
                </a:lnTo>
                <a:lnTo>
                  <a:pt x="826262" y="173550"/>
                </a:lnTo>
                <a:lnTo>
                  <a:pt x="866414" y="153331"/>
                </a:lnTo>
                <a:lnTo>
                  <a:pt x="907228" y="134263"/>
                </a:lnTo>
                <a:lnTo>
                  <a:pt x="948682" y="116366"/>
                </a:lnTo>
                <a:lnTo>
                  <a:pt x="990755" y="99662"/>
                </a:lnTo>
                <a:lnTo>
                  <a:pt x="1033426" y="84172"/>
                </a:lnTo>
                <a:lnTo>
                  <a:pt x="1076674" y="69918"/>
                </a:lnTo>
                <a:lnTo>
                  <a:pt x="1120477" y="56920"/>
                </a:lnTo>
                <a:lnTo>
                  <a:pt x="1164814" y="45201"/>
                </a:lnTo>
                <a:lnTo>
                  <a:pt x="1209664" y="34780"/>
                </a:lnTo>
                <a:lnTo>
                  <a:pt x="1255006" y="25680"/>
                </a:lnTo>
                <a:lnTo>
                  <a:pt x="1300818" y="17922"/>
                </a:lnTo>
                <a:lnTo>
                  <a:pt x="1347080" y="11526"/>
                </a:lnTo>
                <a:lnTo>
                  <a:pt x="1393769" y="6515"/>
                </a:lnTo>
                <a:lnTo>
                  <a:pt x="1440865" y="2910"/>
                </a:lnTo>
                <a:lnTo>
                  <a:pt x="1488346" y="731"/>
                </a:lnTo>
                <a:lnTo>
                  <a:pt x="1536192" y="0"/>
                </a:lnTo>
                <a:lnTo>
                  <a:pt x="1584037" y="731"/>
                </a:lnTo>
                <a:lnTo>
                  <a:pt x="1631518" y="2910"/>
                </a:lnTo>
                <a:lnTo>
                  <a:pt x="1678614" y="6515"/>
                </a:lnTo>
                <a:lnTo>
                  <a:pt x="1725303" y="11526"/>
                </a:lnTo>
                <a:lnTo>
                  <a:pt x="1771565" y="17922"/>
                </a:lnTo>
                <a:lnTo>
                  <a:pt x="1817377" y="25680"/>
                </a:lnTo>
                <a:lnTo>
                  <a:pt x="1862719" y="34780"/>
                </a:lnTo>
                <a:lnTo>
                  <a:pt x="1907569" y="45201"/>
                </a:lnTo>
                <a:lnTo>
                  <a:pt x="1951906" y="56920"/>
                </a:lnTo>
                <a:lnTo>
                  <a:pt x="1995709" y="69918"/>
                </a:lnTo>
                <a:lnTo>
                  <a:pt x="2038957" y="84172"/>
                </a:lnTo>
                <a:lnTo>
                  <a:pt x="2081628" y="99662"/>
                </a:lnTo>
                <a:lnTo>
                  <a:pt x="2123701" y="116366"/>
                </a:lnTo>
                <a:lnTo>
                  <a:pt x="2165155" y="134263"/>
                </a:lnTo>
                <a:lnTo>
                  <a:pt x="2205969" y="153331"/>
                </a:lnTo>
                <a:lnTo>
                  <a:pt x="2246121" y="173550"/>
                </a:lnTo>
                <a:lnTo>
                  <a:pt x="2285590" y="194898"/>
                </a:lnTo>
                <a:lnTo>
                  <a:pt x="2324354" y="217354"/>
                </a:lnTo>
                <a:lnTo>
                  <a:pt x="2362394" y="240897"/>
                </a:lnTo>
                <a:lnTo>
                  <a:pt x="2399687" y="265505"/>
                </a:lnTo>
                <a:lnTo>
                  <a:pt x="2436212" y="291158"/>
                </a:lnTo>
                <a:lnTo>
                  <a:pt x="2471947" y="317833"/>
                </a:lnTo>
                <a:lnTo>
                  <a:pt x="2506873" y="345510"/>
                </a:lnTo>
                <a:lnTo>
                  <a:pt x="2540966" y="374167"/>
                </a:lnTo>
                <a:lnTo>
                  <a:pt x="2574207" y="403784"/>
                </a:lnTo>
                <a:lnTo>
                  <a:pt x="2606574" y="434338"/>
                </a:lnTo>
                <a:lnTo>
                  <a:pt x="2638045" y="465809"/>
                </a:lnTo>
                <a:lnTo>
                  <a:pt x="2668599" y="498176"/>
                </a:lnTo>
                <a:lnTo>
                  <a:pt x="2698216" y="531417"/>
                </a:lnTo>
                <a:lnTo>
                  <a:pt x="2726873" y="565510"/>
                </a:lnTo>
                <a:lnTo>
                  <a:pt x="2754550" y="600436"/>
                </a:lnTo>
                <a:lnTo>
                  <a:pt x="2781225" y="636171"/>
                </a:lnTo>
                <a:lnTo>
                  <a:pt x="2806878" y="672696"/>
                </a:lnTo>
                <a:lnTo>
                  <a:pt x="2831486" y="709989"/>
                </a:lnTo>
                <a:lnTo>
                  <a:pt x="2855029" y="748029"/>
                </a:lnTo>
                <a:lnTo>
                  <a:pt x="2877485" y="786793"/>
                </a:lnTo>
                <a:lnTo>
                  <a:pt x="2898833" y="826262"/>
                </a:lnTo>
                <a:lnTo>
                  <a:pt x="2919052" y="866414"/>
                </a:lnTo>
                <a:lnTo>
                  <a:pt x="2938120" y="907228"/>
                </a:lnTo>
                <a:lnTo>
                  <a:pt x="2956017" y="948682"/>
                </a:lnTo>
                <a:lnTo>
                  <a:pt x="2972721" y="990755"/>
                </a:lnTo>
                <a:lnTo>
                  <a:pt x="2988211" y="1033426"/>
                </a:lnTo>
                <a:lnTo>
                  <a:pt x="3002465" y="1076674"/>
                </a:lnTo>
                <a:lnTo>
                  <a:pt x="3015463" y="1120477"/>
                </a:lnTo>
                <a:lnTo>
                  <a:pt x="3027182" y="1164814"/>
                </a:lnTo>
                <a:lnTo>
                  <a:pt x="3037603" y="1209664"/>
                </a:lnTo>
                <a:lnTo>
                  <a:pt x="3046703" y="1255006"/>
                </a:lnTo>
                <a:lnTo>
                  <a:pt x="3054461" y="1300818"/>
                </a:lnTo>
                <a:lnTo>
                  <a:pt x="3060857" y="1347080"/>
                </a:lnTo>
                <a:lnTo>
                  <a:pt x="3065868" y="1393769"/>
                </a:lnTo>
                <a:lnTo>
                  <a:pt x="3069473" y="1440865"/>
                </a:lnTo>
                <a:lnTo>
                  <a:pt x="3071652" y="1488346"/>
                </a:lnTo>
                <a:lnTo>
                  <a:pt x="3072384" y="1536191"/>
                </a:lnTo>
                <a:lnTo>
                  <a:pt x="3071652" y="1584037"/>
                </a:lnTo>
                <a:lnTo>
                  <a:pt x="3069473" y="1631518"/>
                </a:lnTo>
                <a:lnTo>
                  <a:pt x="3065868" y="1678614"/>
                </a:lnTo>
                <a:lnTo>
                  <a:pt x="3060857" y="1725303"/>
                </a:lnTo>
                <a:lnTo>
                  <a:pt x="3054461" y="1771565"/>
                </a:lnTo>
                <a:lnTo>
                  <a:pt x="3046703" y="1817377"/>
                </a:lnTo>
                <a:lnTo>
                  <a:pt x="3037603" y="1862719"/>
                </a:lnTo>
                <a:lnTo>
                  <a:pt x="3027182" y="1907569"/>
                </a:lnTo>
                <a:lnTo>
                  <a:pt x="3015463" y="1951906"/>
                </a:lnTo>
                <a:lnTo>
                  <a:pt x="3002465" y="1995709"/>
                </a:lnTo>
                <a:lnTo>
                  <a:pt x="2988211" y="2038957"/>
                </a:lnTo>
                <a:lnTo>
                  <a:pt x="2972721" y="2081628"/>
                </a:lnTo>
                <a:lnTo>
                  <a:pt x="2956017" y="2123701"/>
                </a:lnTo>
                <a:lnTo>
                  <a:pt x="2938120" y="2165155"/>
                </a:lnTo>
                <a:lnTo>
                  <a:pt x="2919052" y="2205969"/>
                </a:lnTo>
                <a:lnTo>
                  <a:pt x="2898833" y="2246121"/>
                </a:lnTo>
                <a:lnTo>
                  <a:pt x="2877485" y="2285590"/>
                </a:lnTo>
                <a:lnTo>
                  <a:pt x="2855029" y="2324354"/>
                </a:lnTo>
                <a:lnTo>
                  <a:pt x="2831486" y="2362394"/>
                </a:lnTo>
                <a:lnTo>
                  <a:pt x="2806878" y="2399687"/>
                </a:lnTo>
                <a:lnTo>
                  <a:pt x="2781225" y="2436212"/>
                </a:lnTo>
                <a:lnTo>
                  <a:pt x="2754550" y="2471947"/>
                </a:lnTo>
                <a:lnTo>
                  <a:pt x="2726873" y="2506873"/>
                </a:lnTo>
                <a:lnTo>
                  <a:pt x="2698216" y="2540966"/>
                </a:lnTo>
                <a:lnTo>
                  <a:pt x="2668599" y="2574207"/>
                </a:lnTo>
                <a:lnTo>
                  <a:pt x="2638045" y="2606574"/>
                </a:lnTo>
                <a:lnTo>
                  <a:pt x="2606574" y="2638045"/>
                </a:lnTo>
                <a:lnTo>
                  <a:pt x="2574207" y="2668599"/>
                </a:lnTo>
                <a:lnTo>
                  <a:pt x="2540966" y="2698216"/>
                </a:lnTo>
                <a:lnTo>
                  <a:pt x="2506873" y="2726873"/>
                </a:lnTo>
                <a:lnTo>
                  <a:pt x="2471947" y="2754550"/>
                </a:lnTo>
                <a:lnTo>
                  <a:pt x="2436212" y="2781225"/>
                </a:lnTo>
                <a:lnTo>
                  <a:pt x="2399687" y="2806878"/>
                </a:lnTo>
                <a:lnTo>
                  <a:pt x="2362394" y="2831486"/>
                </a:lnTo>
                <a:lnTo>
                  <a:pt x="2324354" y="2855029"/>
                </a:lnTo>
                <a:lnTo>
                  <a:pt x="2285590" y="2877485"/>
                </a:lnTo>
                <a:lnTo>
                  <a:pt x="2246121" y="2898833"/>
                </a:lnTo>
                <a:lnTo>
                  <a:pt x="2205969" y="2919052"/>
                </a:lnTo>
                <a:lnTo>
                  <a:pt x="2165155" y="2938120"/>
                </a:lnTo>
                <a:lnTo>
                  <a:pt x="2123701" y="2956017"/>
                </a:lnTo>
                <a:lnTo>
                  <a:pt x="2081628" y="2972721"/>
                </a:lnTo>
                <a:lnTo>
                  <a:pt x="2038957" y="2988211"/>
                </a:lnTo>
                <a:lnTo>
                  <a:pt x="1995709" y="3002465"/>
                </a:lnTo>
                <a:lnTo>
                  <a:pt x="1951906" y="3015463"/>
                </a:lnTo>
                <a:lnTo>
                  <a:pt x="1907569" y="3027182"/>
                </a:lnTo>
                <a:lnTo>
                  <a:pt x="1862719" y="3037603"/>
                </a:lnTo>
                <a:lnTo>
                  <a:pt x="1817377" y="3046703"/>
                </a:lnTo>
                <a:lnTo>
                  <a:pt x="1771565" y="3054461"/>
                </a:lnTo>
                <a:lnTo>
                  <a:pt x="1725303" y="3060857"/>
                </a:lnTo>
                <a:lnTo>
                  <a:pt x="1678614" y="3065868"/>
                </a:lnTo>
                <a:lnTo>
                  <a:pt x="1631518" y="3069473"/>
                </a:lnTo>
                <a:lnTo>
                  <a:pt x="1584037" y="3071652"/>
                </a:lnTo>
                <a:lnTo>
                  <a:pt x="1536192" y="3072384"/>
                </a:lnTo>
                <a:lnTo>
                  <a:pt x="1488346" y="3071652"/>
                </a:lnTo>
                <a:lnTo>
                  <a:pt x="1440865" y="3069473"/>
                </a:lnTo>
                <a:lnTo>
                  <a:pt x="1393769" y="3065868"/>
                </a:lnTo>
                <a:lnTo>
                  <a:pt x="1347080" y="3060857"/>
                </a:lnTo>
                <a:lnTo>
                  <a:pt x="1300818" y="3054461"/>
                </a:lnTo>
                <a:lnTo>
                  <a:pt x="1255006" y="3046703"/>
                </a:lnTo>
                <a:lnTo>
                  <a:pt x="1209664" y="3037603"/>
                </a:lnTo>
                <a:lnTo>
                  <a:pt x="1164814" y="3027182"/>
                </a:lnTo>
                <a:lnTo>
                  <a:pt x="1120477" y="3015463"/>
                </a:lnTo>
                <a:lnTo>
                  <a:pt x="1076674" y="3002465"/>
                </a:lnTo>
                <a:lnTo>
                  <a:pt x="1033426" y="2988211"/>
                </a:lnTo>
                <a:lnTo>
                  <a:pt x="990755" y="2972721"/>
                </a:lnTo>
                <a:lnTo>
                  <a:pt x="948682" y="2956017"/>
                </a:lnTo>
                <a:lnTo>
                  <a:pt x="907228" y="2938120"/>
                </a:lnTo>
                <a:lnTo>
                  <a:pt x="866414" y="2919052"/>
                </a:lnTo>
                <a:lnTo>
                  <a:pt x="826262" y="2898833"/>
                </a:lnTo>
                <a:lnTo>
                  <a:pt x="786793" y="2877485"/>
                </a:lnTo>
                <a:lnTo>
                  <a:pt x="748029" y="2855029"/>
                </a:lnTo>
                <a:lnTo>
                  <a:pt x="709989" y="2831486"/>
                </a:lnTo>
                <a:lnTo>
                  <a:pt x="672696" y="2806878"/>
                </a:lnTo>
                <a:lnTo>
                  <a:pt x="636171" y="2781225"/>
                </a:lnTo>
                <a:lnTo>
                  <a:pt x="600436" y="2754550"/>
                </a:lnTo>
                <a:lnTo>
                  <a:pt x="565510" y="2726873"/>
                </a:lnTo>
                <a:lnTo>
                  <a:pt x="531417" y="2698216"/>
                </a:lnTo>
                <a:lnTo>
                  <a:pt x="498176" y="2668599"/>
                </a:lnTo>
                <a:lnTo>
                  <a:pt x="465809" y="2638045"/>
                </a:lnTo>
                <a:lnTo>
                  <a:pt x="434338" y="2606574"/>
                </a:lnTo>
                <a:lnTo>
                  <a:pt x="403784" y="2574207"/>
                </a:lnTo>
                <a:lnTo>
                  <a:pt x="374167" y="2540966"/>
                </a:lnTo>
                <a:lnTo>
                  <a:pt x="345510" y="2506873"/>
                </a:lnTo>
                <a:lnTo>
                  <a:pt x="317833" y="2471947"/>
                </a:lnTo>
                <a:lnTo>
                  <a:pt x="291158" y="2436212"/>
                </a:lnTo>
                <a:lnTo>
                  <a:pt x="265505" y="2399687"/>
                </a:lnTo>
                <a:lnTo>
                  <a:pt x="240897" y="2362394"/>
                </a:lnTo>
                <a:lnTo>
                  <a:pt x="217354" y="2324354"/>
                </a:lnTo>
                <a:lnTo>
                  <a:pt x="194898" y="2285590"/>
                </a:lnTo>
                <a:lnTo>
                  <a:pt x="173550" y="2246121"/>
                </a:lnTo>
                <a:lnTo>
                  <a:pt x="153331" y="2205969"/>
                </a:lnTo>
                <a:lnTo>
                  <a:pt x="134263" y="2165155"/>
                </a:lnTo>
                <a:lnTo>
                  <a:pt x="116366" y="2123701"/>
                </a:lnTo>
                <a:lnTo>
                  <a:pt x="99662" y="2081628"/>
                </a:lnTo>
                <a:lnTo>
                  <a:pt x="84172" y="2038957"/>
                </a:lnTo>
                <a:lnTo>
                  <a:pt x="69918" y="1995709"/>
                </a:lnTo>
                <a:lnTo>
                  <a:pt x="56920" y="1951906"/>
                </a:lnTo>
                <a:lnTo>
                  <a:pt x="45201" y="1907569"/>
                </a:lnTo>
                <a:lnTo>
                  <a:pt x="34780" y="1862719"/>
                </a:lnTo>
                <a:lnTo>
                  <a:pt x="25680" y="1817377"/>
                </a:lnTo>
                <a:lnTo>
                  <a:pt x="17922" y="1771565"/>
                </a:lnTo>
                <a:lnTo>
                  <a:pt x="11526" y="1725303"/>
                </a:lnTo>
                <a:lnTo>
                  <a:pt x="6515" y="1678614"/>
                </a:lnTo>
                <a:lnTo>
                  <a:pt x="2910" y="1631518"/>
                </a:lnTo>
                <a:lnTo>
                  <a:pt x="731" y="1584037"/>
                </a:lnTo>
                <a:lnTo>
                  <a:pt x="0" y="1536191"/>
                </a:lnTo>
                <a:close/>
              </a:path>
            </a:pathLst>
          </a:custGeom>
          <a:ln w="12192">
            <a:solidFill>
              <a:srgbClr val="7E7E7E"/>
            </a:solidFill>
          </a:ln>
        </p:spPr>
        <p:txBody>
          <a:bodyPr wrap="square" lIns="0" tIns="0" rIns="0" bIns="0" rtlCol="0"/>
          <a:lstStyle/>
          <a:p>
            <a:endParaRPr smtClean="0">
              <a:solidFill>
                <a:prstClr val="black"/>
              </a:solidFill>
            </a:endParaRPr>
          </a:p>
        </p:txBody>
      </p:sp>
      <p:sp>
        <p:nvSpPr>
          <p:cNvPr id="23" name="object 23"/>
          <p:cNvSpPr/>
          <p:nvPr/>
        </p:nvSpPr>
        <p:spPr>
          <a:xfrm>
            <a:off x="5132832" y="2478023"/>
            <a:ext cx="1828800" cy="1828800"/>
          </a:xfrm>
          <a:custGeom>
            <a:avLst/>
            <a:gdLst/>
            <a:ahLst/>
            <a:cxnLst/>
            <a:rect l="l" t="t" r="r" b="b"/>
            <a:pathLst>
              <a:path w="1828800" h="1828800">
                <a:moveTo>
                  <a:pt x="0" y="914400"/>
                </a:moveTo>
                <a:lnTo>
                  <a:pt x="1267" y="865842"/>
                </a:lnTo>
                <a:lnTo>
                  <a:pt x="5028" y="817944"/>
                </a:lnTo>
                <a:lnTo>
                  <a:pt x="11219" y="770768"/>
                </a:lnTo>
                <a:lnTo>
                  <a:pt x="19776" y="724379"/>
                </a:lnTo>
                <a:lnTo>
                  <a:pt x="30637" y="678839"/>
                </a:lnTo>
                <a:lnTo>
                  <a:pt x="43738" y="634211"/>
                </a:lnTo>
                <a:lnTo>
                  <a:pt x="59016" y="590559"/>
                </a:lnTo>
                <a:lnTo>
                  <a:pt x="76408" y="547945"/>
                </a:lnTo>
                <a:lnTo>
                  <a:pt x="95851" y="506434"/>
                </a:lnTo>
                <a:lnTo>
                  <a:pt x="117281" y="466088"/>
                </a:lnTo>
                <a:lnTo>
                  <a:pt x="140635" y="426971"/>
                </a:lnTo>
                <a:lnTo>
                  <a:pt x="165849" y="389146"/>
                </a:lnTo>
                <a:lnTo>
                  <a:pt x="192862" y="352675"/>
                </a:lnTo>
                <a:lnTo>
                  <a:pt x="221609" y="317623"/>
                </a:lnTo>
                <a:lnTo>
                  <a:pt x="252027" y="284053"/>
                </a:lnTo>
                <a:lnTo>
                  <a:pt x="284053" y="252027"/>
                </a:lnTo>
                <a:lnTo>
                  <a:pt x="317623" y="221609"/>
                </a:lnTo>
                <a:lnTo>
                  <a:pt x="352675" y="192862"/>
                </a:lnTo>
                <a:lnTo>
                  <a:pt x="389146" y="165849"/>
                </a:lnTo>
                <a:lnTo>
                  <a:pt x="426971" y="140635"/>
                </a:lnTo>
                <a:lnTo>
                  <a:pt x="466088" y="117281"/>
                </a:lnTo>
                <a:lnTo>
                  <a:pt x="506434" y="95851"/>
                </a:lnTo>
                <a:lnTo>
                  <a:pt x="547945" y="76408"/>
                </a:lnTo>
                <a:lnTo>
                  <a:pt x="590559" y="59016"/>
                </a:lnTo>
                <a:lnTo>
                  <a:pt x="634211" y="43738"/>
                </a:lnTo>
                <a:lnTo>
                  <a:pt x="678839" y="30637"/>
                </a:lnTo>
                <a:lnTo>
                  <a:pt x="724379" y="19776"/>
                </a:lnTo>
                <a:lnTo>
                  <a:pt x="770768" y="11219"/>
                </a:lnTo>
                <a:lnTo>
                  <a:pt x="817944" y="5028"/>
                </a:lnTo>
                <a:lnTo>
                  <a:pt x="865842" y="1267"/>
                </a:lnTo>
                <a:lnTo>
                  <a:pt x="914400" y="0"/>
                </a:lnTo>
                <a:lnTo>
                  <a:pt x="962957" y="1267"/>
                </a:lnTo>
                <a:lnTo>
                  <a:pt x="1010855" y="5028"/>
                </a:lnTo>
                <a:lnTo>
                  <a:pt x="1058031" y="11219"/>
                </a:lnTo>
                <a:lnTo>
                  <a:pt x="1104420" y="19776"/>
                </a:lnTo>
                <a:lnTo>
                  <a:pt x="1149960" y="30637"/>
                </a:lnTo>
                <a:lnTo>
                  <a:pt x="1194588" y="43738"/>
                </a:lnTo>
                <a:lnTo>
                  <a:pt x="1238240" y="59016"/>
                </a:lnTo>
                <a:lnTo>
                  <a:pt x="1280854" y="76408"/>
                </a:lnTo>
                <a:lnTo>
                  <a:pt x="1322365" y="95851"/>
                </a:lnTo>
                <a:lnTo>
                  <a:pt x="1362711" y="117281"/>
                </a:lnTo>
                <a:lnTo>
                  <a:pt x="1401828" y="140635"/>
                </a:lnTo>
                <a:lnTo>
                  <a:pt x="1439653" y="165849"/>
                </a:lnTo>
                <a:lnTo>
                  <a:pt x="1476124" y="192862"/>
                </a:lnTo>
                <a:lnTo>
                  <a:pt x="1511176" y="221609"/>
                </a:lnTo>
                <a:lnTo>
                  <a:pt x="1544746" y="252027"/>
                </a:lnTo>
                <a:lnTo>
                  <a:pt x="1576772" y="284053"/>
                </a:lnTo>
                <a:lnTo>
                  <a:pt x="1607190" y="317623"/>
                </a:lnTo>
                <a:lnTo>
                  <a:pt x="1635937" y="352675"/>
                </a:lnTo>
                <a:lnTo>
                  <a:pt x="1662950" y="389146"/>
                </a:lnTo>
                <a:lnTo>
                  <a:pt x="1688164" y="426971"/>
                </a:lnTo>
                <a:lnTo>
                  <a:pt x="1711518" y="466088"/>
                </a:lnTo>
                <a:lnTo>
                  <a:pt x="1732948" y="506434"/>
                </a:lnTo>
                <a:lnTo>
                  <a:pt x="1752391" y="547945"/>
                </a:lnTo>
                <a:lnTo>
                  <a:pt x="1769783" y="590559"/>
                </a:lnTo>
                <a:lnTo>
                  <a:pt x="1785061" y="634211"/>
                </a:lnTo>
                <a:lnTo>
                  <a:pt x="1798162" y="678839"/>
                </a:lnTo>
                <a:lnTo>
                  <a:pt x="1809023" y="724379"/>
                </a:lnTo>
                <a:lnTo>
                  <a:pt x="1817580" y="770768"/>
                </a:lnTo>
                <a:lnTo>
                  <a:pt x="1823771" y="817944"/>
                </a:lnTo>
                <a:lnTo>
                  <a:pt x="1827532" y="865842"/>
                </a:lnTo>
                <a:lnTo>
                  <a:pt x="1828799" y="914400"/>
                </a:lnTo>
                <a:lnTo>
                  <a:pt x="1827532" y="962957"/>
                </a:lnTo>
                <a:lnTo>
                  <a:pt x="1823771" y="1010855"/>
                </a:lnTo>
                <a:lnTo>
                  <a:pt x="1817580" y="1058031"/>
                </a:lnTo>
                <a:lnTo>
                  <a:pt x="1809023" y="1104420"/>
                </a:lnTo>
                <a:lnTo>
                  <a:pt x="1798162" y="1149960"/>
                </a:lnTo>
                <a:lnTo>
                  <a:pt x="1785061" y="1194588"/>
                </a:lnTo>
                <a:lnTo>
                  <a:pt x="1769783" y="1238240"/>
                </a:lnTo>
                <a:lnTo>
                  <a:pt x="1752391" y="1280854"/>
                </a:lnTo>
                <a:lnTo>
                  <a:pt x="1732948" y="1322365"/>
                </a:lnTo>
                <a:lnTo>
                  <a:pt x="1711518" y="1362711"/>
                </a:lnTo>
                <a:lnTo>
                  <a:pt x="1688164" y="1401828"/>
                </a:lnTo>
                <a:lnTo>
                  <a:pt x="1662950" y="1439653"/>
                </a:lnTo>
                <a:lnTo>
                  <a:pt x="1635937" y="1476124"/>
                </a:lnTo>
                <a:lnTo>
                  <a:pt x="1607190" y="1511176"/>
                </a:lnTo>
                <a:lnTo>
                  <a:pt x="1576772" y="1544746"/>
                </a:lnTo>
                <a:lnTo>
                  <a:pt x="1544746" y="1576772"/>
                </a:lnTo>
                <a:lnTo>
                  <a:pt x="1511176" y="1607190"/>
                </a:lnTo>
                <a:lnTo>
                  <a:pt x="1476124" y="1635937"/>
                </a:lnTo>
                <a:lnTo>
                  <a:pt x="1439653" y="1662950"/>
                </a:lnTo>
                <a:lnTo>
                  <a:pt x="1401828" y="1688164"/>
                </a:lnTo>
                <a:lnTo>
                  <a:pt x="1362711" y="1711518"/>
                </a:lnTo>
                <a:lnTo>
                  <a:pt x="1322365" y="1732948"/>
                </a:lnTo>
                <a:lnTo>
                  <a:pt x="1280854" y="1752391"/>
                </a:lnTo>
                <a:lnTo>
                  <a:pt x="1238240" y="1769783"/>
                </a:lnTo>
                <a:lnTo>
                  <a:pt x="1194588" y="1785061"/>
                </a:lnTo>
                <a:lnTo>
                  <a:pt x="1149960" y="1798162"/>
                </a:lnTo>
                <a:lnTo>
                  <a:pt x="1104420" y="1809023"/>
                </a:lnTo>
                <a:lnTo>
                  <a:pt x="1058031" y="1817580"/>
                </a:lnTo>
                <a:lnTo>
                  <a:pt x="1010855" y="1823771"/>
                </a:lnTo>
                <a:lnTo>
                  <a:pt x="962957" y="1827532"/>
                </a:lnTo>
                <a:lnTo>
                  <a:pt x="914400" y="1828800"/>
                </a:lnTo>
                <a:lnTo>
                  <a:pt x="865842" y="1827532"/>
                </a:lnTo>
                <a:lnTo>
                  <a:pt x="817944" y="1823771"/>
                </a:lnTo>
                <a:lnTo>
                  <a:pt x="770768" y="1817580"/>
                </a:lnTo>
                <a:lnTo>
                  <a:pt x="724379" y="1809023"/>
                </a:lnTo>
                <a:lnTo>
                  <a:pt x="678839" y="1798162"/>
                </a:lnTo>
                <a:lnTo>
                  <a:pt x="634211" y="1785061"/>
                </a:lnTo>
                <a:lnTo>
                  <a:pt x="590559" y="1769783"/>
                </a:lnTo>
                <a:lnTo>
                  <a:pt x="547945" y="1752391"/>
                </a:lnTo>
                <a:lnTo>
                  <a:pt x="506434" y="1732948"/>
                </a:lnTo>
                <a:lnTo>
                  <a:pt x="466088" y="1711518"/>
                </a:lnTo>
                <a:lnTo>
                  <a:pt x="426971" y="1688164"/>
                </a:lnTo>
                <a:lnTo>
                  <a:pt x="389146" y="1662950"/>
                </a:lnTo>
                <a:lnTo>
                  <a:pt x="352675" y="1635937"/>
                </a:lnTo>
                <a:lnTo>
                  <a:pt x="317623" y="1607190"/>
                </a:lnTo>
                <a:lnTo>
                  <a:pt x="284053" y="1576772"/>
                </a:lnTo>
                <a:lnTo>
                  <a:pt x="252027" y="1544746"/>
                </a:lnTo>
                <a:lnTo>
                  <a:pt x="221609" y="1511176"/>
                </a:lnTo>
                <a:lnTo>
                  <a:pt x="192862" y="1476124"/>
                </a:lnTo>
                <a:lnTo>
                  <a:pt x="165849" y="1439653"/>
                </a:lnTo>
                <a:lnTo>
                  <a:pt x="140635" y="1401828"/>
                </a:lnTo>
                <a:lnTo>
                  <a:pt x="117281" y="1362711"/>
                </a:lnTo>
                <a:lnTo>
                  <a:pt x="95851" y="1322365"/>
                </a:lnTo>
                <a:lnTo>
                  <a:pt x="76408" y="1280854"/>
                </a:lnTo>
                <a:lnTo>
                  <a:pt x="59016" y="1238240"/>
                </a:lnTo>
                <a:lnTo>
                  <a:pt x="43738" y="1194588"/>
                </a:lnTo>
                <a:lnTo>
                  <a:pt x="30637" y="1149960"/>
                </a:lnTo>
                <a:lnTo>
                  <a:pt x="19776" y="1104420"/>
                </a:lnTo>
                <a:lnTo>
                  <a:pt x="11219" y="1058031"/>
                </a:lnTo>
                <a:lnTo>
                  <a:pt x="5028" y="1010855"/>
                </a:lnTo>
                <a:lnTo>
                  <a:pt x="1267" y="962957"/>
                </a:lnTo>
                <a:lnTo>
                  <a:pt x="0" y="914400"/>
                </a:lnTo>
                <a:close/>
              </a:path>
            </a:pathLst>
          </a:custGeom>
          <a:ln w="12192">
            <a:solidFill>
              <a:srgbClr val="7E7E7E"/>
            </a:solidFill>
          </a:ln>
        </p:spPr>
        <p:txBody>
          <a:bodyPr wrap="square" lIns="0" tIns="0" rIns="0" bIns="0" rtlCol="0"/>
          <a:lstStyle/>
          <a:p>
            <a:endParaRPr smtClean="0">
              <a:solidFill>
                <a:prstClr val="black"/>
              </a:solidFill>
            </a:endParaRPr>
          </a:p>
        </p:txBody>
      </p:sp>
      <p:sp>
        <p:nvSpPr>
          <p:cNvPr id="24" name="object 24"/>
          <p:cNvSpPr/>
          <p:nvPr/>
        </p:nvSpPr>
        <p:spPr>
          <a:xfrm>
            <a:off x="5590032" y="2935223"/>
            <a:ext cx="914400" cy="914400"/>
          </a:xfrm>
          <a:custGeom>
            <a:avLst/>
            <a:gdLst/>
            <a:ahLst/>
            <a:cxnLst/>
            <a:rect l="l" t="t" r="r" b="b"/>
            <a:pathLst>
              <a:path w="914400" h="914400">
                <a:moveTo>
                  <a:pt x="0" y="457200"/>
                </a:moveTo>
                <a:lnTo>
                  <a:pt x="2360" y="410458"/>
                </a:lnTo>
                <a:lnTo>
                  <a:pt x="9289" y="365066"/>
                </a:lnTo>
                <a:lnTo>
                  <a:pt x="20557" y="321253"/>
                </a:lnTo>
                <a:lnTo>
                  <a:pt x="35933" y="279249"/>
                </a:lnTo>
                <a:lnTo>
                  <a:pt x="55187" y="239283"/>
                </a:lnTo>
                <a:lnTo>
                  <a:pt x="78090" y="201587"/>
                </a:lnTo>
                <a:lnTo>
                  <a:pt x="104411" y="166390"/>
                </a:lnTo>
                <a:lnTo>
                  <a:pt x="133921" y="133921"/>
                </a:lnTo>
                <a:lnTo>
                  <a:pt x="166390" y="104411"/>
                </a:lnTo>
                <a:lnTo>
                  <a:pt x="201587" y="78090"/>
                </a:lnTo>
                <a:lnTo>
                  <a:pt x="239283" y="55187"/>
                </a:lnTo>
                <a:lnTo>
                  <a:pt x="279249" y="35933"/>
                </a:lnTo>
                <a:lnTo>
                  <a:pt x="321253" y="20557"/>
                </a:lnTo>
                <a:lnTo>
                  <a:pt x="365066" y="9289"/>
                </a:lnTo>
                <a:lnTo>
                  <a:pt x="410458" y="2360"/>
                </a:lnTo>
                <a:lnTo>
                  <a:pt x="457200" y="0"/>
                </a:lnTo>
                <a:lnTo>
                  <a:pt x="503941" y="2360"/>
                </a:lnTo>
                <a:lnTo>
                  <a:pt x="549333" y="9289"/>
                </a:lnTo>
                <a:lnTo>
                  <a:pt x="593146" y="20557"/>
                </a:lnTo>
                <a:lnTo>
                  <a:pt x="635150" y="35933"/>
                </a:lnTo>
                <a:lnTo>
                  <a:pt x="675116" y="55187"/>
                </a:lnTo>
                <a:lnTo>
                  <a:pt x="712812" y="78090"/>
                </a:lnTo>
                <a:lnTo>
                  <a:pt x="748009" y="104411"/>
                </a:lnTo>
                <a:lnTo>
                  <a:pt x="780478" y="133921"/>
                </a:lnTo>
                <a:lnTo>
                  <a:pt x="809988" y="166390"/>
                </a:lnTo>
                <a:lnTo>
                  <a:pt x="836309" y="201587"/>
                </a:lnTo>
                <a:lnTo>
                  <a:pt x="859212" y="239283"/>
                </a:lnTo>
                <a:lnTo>
                  <a:pt x="878466" y="279249"/>
                </a:lnTo>
                <a:lnTo>
                  <a:pt x="893842" y="321253"/>
                </a:lnTo>
                <a:lnTo>
                  <a:pt x="905110" y="365066"/>
                </a:lnTo>
                <a:lnTo>
                  <a:pt x="912039" y="410458"/>
                </a:lnTo>
                <a:lnTo>
                  <a:pt x="914399" y="457200"/>
                </a:lnTo>
                <a:lnTo>
                  <a:pt x="912039" y="503941"/>
                </a:lnTo>
                <a:lnTo>
                  <a:pt x="905110" y="549333"/>
                </a:lnTo>
                <a:lnTo>
                  <a:pt x="893842" y="593146"/>
                </a:lnTo>
                <a:lnTo>
                  <a:pt x="878466" y="635150"/>
                </a:lnTo>
                <a:lnTo>
                  <a:pt x="859212" y="675116"/>
                </a:lnTo>
                <a:lnTo>
                  <a:pt x="836309" y="712812"/>
                </a:lnTo>
                <a:lnTo>
                  <a:pt x="809988" y="748009"/>
                </a:lnTo>
                <a:lnTo>
                  <a:pt x="780478" y="780478"/>
                </a:lnTo>
                <a:lnTo>
                  <a:pt x="748009" y="809988"/>
                </a:lnTo>
                <a:lnTo>
                  <a:pt x="712812" y="836309"/>
                </a:lnTo>
                <a:lnTo>
                  <a:pt x="675116" y="859212"/>
                </a:lnTo>
                <a:lnTo>
                  <a:pt x="635150" y="878466"/>
                </a:lnTo>
                <a:lnTo>
                  <a:pt x="593146" y="893842"/>
                </a:lnTo>
                <a:lnTo>
                  <a:pt x="549333" y="905110"/>
                </a:lnTo>
                <a:lnTo>
                  <a:pt x="503941" y="912039"/>
                </a:lnTo>
                <a:lnTo>
                  <a:pt x="457200" y="914400"/>
                </a:lnTo>
                <a:lnTo>
                  <a:pt x="410458" y="912039"/>
                </a:lnTo>
                <a:lnTo>
                  <a:pt x="365066" y="905110"/>
                </a:lnTo>
                <a:lnTo>
                  <a:pt x="321253" y="893842"/>
                </a:lnTo>
                <a:lnTo>
                  <a:pt x="279249" y="878466"/>
                </a:lnTo>
                <a:lnTo>
                  <a:pt x="239283" y="859212"/>
                </a:lnTo>
                <a:lnTo>
                  <a:pt x="201587" y="836309"/>
                </a:lnTo>
                <a:lnTo>
                  <a:pt x="166390" y="809988"/>
                </a:lnTo>
                <a:lnTo>
                  <a:pt x="133921" y="780478"/>
                </a:lnTo>
                <a:lnTo>
                  <a:pt x="104411" y="748009"/>
                </a:lnTo>
                <a:lnTo>
                  <a:pt x="78090" y="712812"/>
                </a:lnTo>
                <a:lnTo>
                  <a:pt x="55187" y="675116"/>
                </a:lnTo>
                <a:lnTo>
                  <a:pt x="35933" y="635150"/>
                </a:lnTo>
                <a:lnTo>
                  <a:pt x="20557" y="593146"/>
                </a:lnTo>
                <a:lnTo>
                  <a:pt x="9289" y="549333"/>
                </a:lnTo>
                <a:lnTo>
                  <a:pt x="2360" y="503941"/>
                </a:lnTo>
                <a:lnTo>
                  <a:pt x="0" y="457200"/>
                </a:lnTo>
                <a:close/>
              </a:path>
            </a:pathLst>
          </a:custGeom>
          <a:ln w="12191">
            <a:solidFill>
              <a:srgbClr val="7E7E7E"/>
            </a:solidFill>
          </a:ln>
        </p:spPr>
        <p:txBody>
          <a:bodyPr wrap="square" lIns="0" tIns="0" rIns="0" bIns="0" rtlCol="0"/>
          <a:lstStyle/>
          <a:p>
            <a:endParaRPr smtClean="0">
              <a:solidFill>
                <a:prstClr val="black"/>
              </a:solidFill>
            </a:endParaRPr>
          </a:p>
        </p:txBody>
      </p:sp>
      <p:sp>
        <p:nvSpPr>
          <p:cNvPr id="25" name="object 25"/>
          <p:cNvSpPr/>
          <p:nvPr/>
        </p:nvSpPr>
        <p:spPr>
          <a:xfrm>
            <a:off x="7427976" y="6364223"/>
            <a:ext cx="1716023" cy="347471"/>
          </a:xfrm>
          <a:prstGeom prst="rect">
            <a:avLst/>
          </a:prstGeom>
          <a:blipFill>
            <a:blip r:embed="rId2" cstate="print"/>
            <a:stretch>
              <a:fillRect/>
            </a:stretch>
          </a:blipFill>
        </p:spPr>
        <p:txBody>
          <a:bodyPr wrap="square" lIns="0" tIns="0" rIns="0" bIns="0" rtlCol="0"/>
          <a:lstStyle/>
          <a:p>
            <a:endParaRPr smtClean="0">
              <a:solidFill>
                <a:prstClr val="black"/>
              </a:solidFill>
            </a:endParaRP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753014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990088"/>
            <a:ext cx="9144000" cy="3721735"/>
          </a:xfrm>
          <a:custGeom>
            <a:avLst/>
            <a:gdLst/>
            <a:ahLst/>
            <a:cxnLst/>
            <a:rect l="l" t="t" r="r" b="b"/>
            <a:pathLst>
              <a:path w="9144000" h="3721734">
                <a:moveTo>
                  <a:pt x="0" y="3721608"/>
                </a:moveTo>
                <a:lnTo>
                  <a:pt x="9144000" y="3721608"/>
                </a:lnTo>
                <a:lnTo>
                  <a:pt x="9144000" y="0"/>
                </a:lnTo>
                <a:lnTo>
                  <a:pt x="0" y="0"/>
                </a:lnTo>
                <a:lnTo>
                  <a:pt x="0" y="3721608"/>
                </a:lnTo>
                <a:close/>
              </a:path>
            </a:pathLst>
          </a:custGeom>
          <a:solidFill>
            <a:srgbClr val="F7F7F7"/>
          </a:solidFill>
        </p:spPr>
        <p:txBody>
          <a:bodyPr wrap="square" lIns="0" tIns="0" rIns="0" bIns="0" rtlCol="0"/>
          <a:lstStyle/>
          <a:p>
            <a:endParaRPr smtClean="0">
              <a:solidFill>
                <a:prstClr val="black"/>
              </a:solidFill>
            </a:endParaRPr>
          </a:p>
        </p:txBody>
      </p:sp>
      <p:sp>
        <p:nvSpPr>
          <p:cNvPr id="3" name="object 3"/>
          <p:cNvSpPr/>
          <p:nvPr/>
        </p:nvSpPr>
        <p:spPr>
          <a:xfrm>
            <a:off x="0" y="6711695"/>
            <a:ext cx="9144000" cy="146685"/>
          </a:xfrm>
          <a:custGeom>
            <a:avLst/>
            <a:gdLst/>
            <a:ahLst/>
            <a:cxnLst/>
            <a:rect l="l" t="t" r="r" b="b"/>
            <a:pathLst>
              <a:path w="9144000" h="146684">
                <a:moveTo>
                  <a:pt x="9144000" y="146302"/>
                </a:moveTo>
                <a:lnTo>
                  <a:pt x="9144000" y="0"/>
                </a:lnTo>
                <a:lnTo>
                  <a:pt x="0" y="0"/>
                </a:lnTo>
                <a:lnTo>
                  <a:pt x="0" y="146302"/>
                </a:lnTo>
                <a:lnTo>
                  <a:pt x="9144000" y="146302"/>
                </a:lnTo>
                <a:close/>
              </a:path>
            </a:pathLst>
          </a:custGeom>
          <a:solidFill>
            <a:srgbClr val="FBA952"/>
          </a:solidFill>
        </p:spPr>
        <p:txBody>
          <a:bodyPr wrap="square" lIns="0" tIns="0" rIns="0" bIns="0" rtlCol="0"/>
          <a:lstStyle/>
          <a:p>
            <a:endParaRPr smtClean="0">
              <a:solidFill>
                <a:prstClr val="black"/>
              </a:solidFill>
            </a:endParaRPr>
          </a:p>
        </p:txBody>
      </p:sp>
      <p:sp>
        <p:nvSpPr>
          <p:cNvPr id="4" name="object 4"/>
          <p:cNvSpPr/>
          <p:nvPr/>
        </p:nvSpPr>
        <p:spPr>
          <a:xfrm>
            <a:off x="0" y="2630423"/>
            <a:ext cx="6452616" cy="4081272"/>
          </a:xfrm>
          <a:prstGeom prst="rect">
            <a:avLst/>
          </a:prstGeom>
          <a:blipFill>
            <a:blip r:embed="rId2" cstate="print"/>
            <a:stretch>
              <a:fillRect/>
            </a:stretch>
          </a:blipFill>
        </p:spPr>
        <p:txBody>
          <a:bodyPr wrap="square" lIns="0" tIns="0" rIns="0" bIns="0" rtlCol="0"/>
          <a:lstStyle/>
          <a:p>
            <a:endParaRPr smtClean="0">
              <a:solidFill>
                <a:prstClr val="black"/>
              </a:solidFill>
            </a:endParaRPr>
          </a:p>
        </p:txBody>
      </p:sp>
      <p:sp>
        <p:nvSpPr>
          <p:cNvPr id="5" name="object 5"/>
          <p:cNvSpPr/>
          <p:nvPr/>
        </p:nvSpPr>
        <p:spPr>
          <a:xfrm>
            <a:off x="3047" y="0"/>
            <a:ext cx="9141460" cy="2990215"/>
          </a:xfrm>
          <a:custGeom>
            <a:avLst/>
            <a:gdLst/>
            <a:ahLst/>
            <a:cxnLst/>
            <a:rect l="l" t="t" r="r" b="b"/>
            <a:pathLst>
              <a:path w="9141460" h="2990215">
                <a:moveTo>
                  <a:pt x="0" y="2990088"/>
                </a:moveTo>
                <a:lnTo>
                  <a:pt x="9140952" y="2990088"/>
                </a:lnTo>
                <a:lnTo>
                  <a:pt x="9140952" y="0"/>
                </a:lnTo>
                <a:lnTo>
                  <a:pt x="0" y="0"/>
                </a:lnTo>
                <a:lnTo>
                  <a:pt x="0" y="2990088"/>
                </a:lnTo>
                <a:close/>
              </a:path>
            </a:pathLst>
          </a:custGeom>
          <a:solidFill>
            <a:srgbClr val="13B1B4"/>
          </a:solidFill>
        </p:spPr>
        <p:txBody>
          <a:bodyPr wrap="square" lIns="0" tIns="0" rIns="0" bIns="0" rtlCol="0"/>
          <a:lstStyle/>
          <a:p>
            <a:endParaRPr smtClean="0">
              <a:solidFill>
                <a:prstClr val="black"/>
              </a:solidFill>
            </a:endParaRPr>
          </a:p>
        </p:txBody>
      </p:sp>
      <p:sp>
        <p:nvSpPr>
          <p:cNvPr id="6" name="object 6"/>
          <p:cNvSpPr txBox="1">
            <a:spLocks noGrp="1"/>
          </p:cNvSpPr>
          <p:nvPr>
            <p:ph type="title"/>
          </p:nvPr>
        </p:nvSpPr>
        <p:spPr>
          <a:xfrm>
            <a:off x="2707639" y="355244"/>
            <a:ext cx="3651885" cy="1489710"/>
          </a:xfrm>
          <a:prstGeom prst="rect">
            <a:avLst/>
          </a:prstGeom>
        </p:spPr>
        <p:txBody>
          <a:bodyPr vert="horz" wrap="square" lIns="0" tIns="13335" rIns="0" bIns="0" rtlCol="0">
            <a:spAutoFit/>
          </a:bodyPr>
          <a:lstStyle/>
          <a:p>
            <a:pPr marL="12700">
              <a:lnSpc>
                <a:spcPct val="100000"/>
              </a:lnSpc>
              <a:spcBef>
                <a:spcPts val="105"/>
              </a:spcBef>
            </a:pPr>
            <a:r>
              <a:rPr sz="9600" b="0" spc="-5" dirty="0">
                <a:solidFill>
                  <a:srgbClr val="FBA952"/>
                </a:solidFill>
                <a:latin typeface="Nirmala UI Semilight"/>
                <a:cs typeface="Nirmala UI Semilight"/>
              </a:rPr>
              <a:t>LISTEN</a:t>
            </a:r>
            <a:endParaRPr sz="9600">
              <a:latin typeface="Nirmala UI Semilight"/>
              <a:cs typeface="Nirmala UI Semilight"/>
            </a:endParaRPr>
          </a:p>
        </p:txBody>
      </p:sp>
      <p:sp>
        <p:nvSpPr>
          <p:cNvPr id="7" name="object 7"/>
          <p:cNvSpPr txBox="1"/>
          <p:nvPr/>
        </p:nvSpPr>
        <p:spPr>
          <a:xfrm>
            <a:off x="2689351" y="1664665"/>
            <a:ext cx="3694429" cy="757555"/>
          </a:xfrm>
          <a:prstGeom prst="rect">
            <a:avLst/>
          </a:prstGeom>
        </p:spPr>
        <p:txBody>
          <a:bodyPr vert="horz" wrap="square" lIns="0" tIns="12700" rIns="0" bIns="0" rtlCol="0">
            <a:spAutoFit/>
          </a:bodyPr>
          <a:lstStyle/>
          <a:p>
            <a:pPr marL="12700">
              <a:spcBef>
                <a:spcPts val="100"/>
              </a:spcBef>
            </a:pPr>
            <a:r>
              <a:rPr sz="4800" dirty="0">
                <a:solidFill>
                  <a:srgbClr val="FFFFFF"/>
                </a:solidFill>
                <a:latin typeface="Nirmala UI Semilight"/>
                <a:cs typeface="Nirmala UI Semilight"/>
              </a:rPr>
              <a:t>TO THE</a:t>
            </a:r>
            <a:r>
              <a:rPr sz="4800" spc="-100" dirty="0">
                <a:solidFill>
                  <a:srgbClr val="FFFFFF"/>
                </a:solidFill>
                <a:latin typeface="Nirmala UI Semilight"/>
                <a:cs typeface="Nirmala UI Semilight"/>
              </a:rPr>
              <a:t> </a:t>
            </a:r>
            <a:r>
              <a:rPr sz="4800" dirty="0">
                <a:solidFill>
                  <a:srgbClr val="FFFFFF"/>
                </a:solidFill>
                <a:latin typeface="Nirmala UI Semilight"/>
                <a:cs typeface="Nirmala UI Semilight"/>
              </a:rPr>
              <a:t>DATA</a:t>
            </a:r>
            <a:endParaRPr sz="4800">
              <a:solidFill>
                <a:prstClr val="black"/>
              </a:solidFill>
              <a:latin typeface="Nirmala UI Semilight"/>
              <a:cs typeface="Nirmala UI Semilight"/>
            </a:endParaRPr>
          </a:p>
        </p:txBody>
      </p:sp>
      <p:sp>
        <p:nvSpPr>
          <p:cNvPr id="8" name="object 8"/>
          <p:cNvSpPr/>
          <p:nvPr/>
        </p:nvSpPr>
        <p:spPr>
          <a:xfrm>
            <a:off x="496823" y="594359"/>
            <a:ext cx="1801368" cy="1801368"/>
          </a:xfrm>
          <a:prstGeom prst="rect">
            <a:avLst/>
          </a:prstGeom>
          <a:blipFill>
            <a:blip r:embed="rId3" cstate="print"/>
            <a:stretch>
              <a:fillRect/>
            </a:stretch>
          </a:blipFill>
        </p:spPr>
        <p:txBody>
          <a:bodyPr wrap="square" lIns="0" tIns="0" rIns="0" bIns="0" rtlCol="0"/>
          <a:lstStyle/>
          <a:p>
            <a:endParaRPr smtClean="0">
              <a:solidFill>
                <a:prstClr val="black"/>
              </a:solidFill>
            </a:endParaRPr>
          </a:p>
        </p:txBody>
      </p:sp>
      <p:sp>
        <p:nvSpPr>
          <p:cNvPr id="9" name="object 9"/>
          <p:cNvSpPr/>
          <p:nvPr/>
        </p:nvSpPr>
        <p:spPr>
          <a:xfrm>
            <a:off x="7427976" y="2587751"/>
            <a:ext cx="1716022" cy="347472"/>
          </a:xfrm>
          <a:prstGeom prst="rect">
            <a:avLst/>
          </a:prstGeom>
          <a:blipFill>
            <a:blip r:embed="rId4" cstate="print"/>
            <a:stretch>
              <a:fillRect/>
            </a:stretch>
          </a:blipFill>
        </p:spPr>
        <p:txBody>
          <a:bodyPr wrap="square" lIns="0" tIns="0" rIns="0" bIns="0" rtlCol="0"/>
          <a:lstStyle/>
          <a:p>
            <a:endParaRPr smtClean="0">
              <a:solidFill>
                <a:prstClr val="black"/>
              </a:solidFill>
            </a:endParaRPr>
          </a:p>
        </p:txBody>
      </p:sp>
      <p:sp>
        <p:nvSpPr>
          <p:cNvPr id="10" name="object 10"/>
          <p:cNvSpPr/>
          <p:nvPr/>
        </p:nvSpPr>
        <p:spPr>
          <a:xfrm>
            <a:off x="6452615" y="2990088"/>
            <a:ext cx="2691383" cy="1289304"/>
          </a:xfrm>
          <a:prstGeom prst="rect">
            <a:avLst/>
          </a:prstGeom>
          <a:blipFill>
            <a:blip r:embed="rId5" cstate="print"/>
            <a:stretch>
              <a:fillRect/>
            </a:stretch>
          </a:blipFill>
        </p:spPr>
        <p:txBody>
          <a:bodyPr wrap="square" lIns="0" tIns="0" rIns="0" bIns="0" rtlCol="0"/>
          <a:lstStyle/>
          <a:p>
            <a:endParaRPr smtClean="0">
              <a:solidFill>
                <a:prstClr val="black"/>
              </a:solidFill>
            </a:endParaRPr>
          </a:p>
        </p:txBody>
      </p:sp>
      <p:sp>
        <p:nvSpPr>
          <p:cNvPr id="11" name="object 11"/>
          <p:cNvSpPr/>
          <p:nvPr/>
        </p:nvSpPr>
        <p:spPr>
          <a:xfrm>
            <a:off x="6452615" y="4227576"/>
            <a:ext cx="2691384" cy="2484120"/>
          </a:xfrm>
          <a:prstGeom prst="rect">
            <a:avLst/>
          </a:prstGeom>
          <a:blipFill>
            <a:blip r:embed="rId6" cstate="print"/>
            <a:stretch>
              <a:fillRect/>
            </a:stretch>
          </a:blipFill>
        </p:spPr>
        <p:txBody>
          <a:bodyPr wrap="square" lIns="0" tIns="0" rIns="0" bIns="0" rtlCol="0"/>
          <a:lstStyle/>
          <a:p>
            <a:endParaRPr smtClean="0">
              <a:solidFill>
                <a:prstClr val="black"/>
              </a:solidFill>
            </a:endParaRP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905598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657600" y="0"/>
            <a:ext cx="5486400" cy="6858000"/>
          </a:xfrm>
          <a:custGeom>
            <a:avLst/>
            <a:gdLst/>
            <a:ahLst/>
            <a:cxnLst/>
            <a:rect l="l" t="t" r="r" b="b"/>
            <a:pathLst>
              <a:path w="5486400" h="6858000">
                <a:moveTo>
                  <a:pt x="0" y="6858000"/>
                </a:moveTo>
                <a:lnTo>
                  <a:pt x="5486400" y="6858000"/>
                </a:lnTo>
                <a:lnTo>
                  <a:pt x="5486400" y="0"/>
                </a:lnTo>
                <a:lnTo>
                  <a:pt x="0" y="0"/>
                </a:lnTo>
                <a:lnTo>
                  <a:pt x="0" y="6858000"/>
                </a:lnTo>
                <a:close/>
              </a:path>
            </a:pathLst>
          </a:custGeom>
          <a:solidFill>
            <a:srgbClr val="F7F7F7"/>
          </a:solidFill>
        </p:spPr>
        <p:txBody>
          <a:bodyPr wrap="square" lIns="0" tIns="0" rIns="0" bIns="0" rtlCol="0"/>
          <a:lstStyle/>
          <a:p>
            <a:endParaRPr smtClean="0">
              <a:solidFill>
                <a:prstClr val="black"/>
              </a:solidFill>
            </a:endParaRPr>
          </a:p>
        </p:txBody>
      </p:sp>
      <p:sp>
        <p:nvSpPr>
          <p:cNvPr id="3" name="object 3"/>
          <p:cNvSpPr/>
          <p:nvPr/>
        </p:nvSpPr>
        <p:spPr>
          <a:xfrm>
            <a:off x="0" y="0"/>
            <a:ext cx="3657600" cy="6858000"/>
          </a:xfrm>
          <a:custGeom>
            <a:avLst/>
            <a:gdLst/>
            <a:ahLst/>
            <a:cxnLst/>
            <a:rect l="l" t="t" r="r" b="b"/>
            <a:pathLst>
              <a:path w="3657600" h="6858000">
                <a:moveTo>
                  <a:pt x="0" y="6858000"/>
                </a:moveTo>
                <a:lnTo>
                  <a:pt x="3657600" y="6858000"/>
                </a:lnTo>
                <a:lnTo>
                  <a:pt x="3657600" y="0"/>
                </a:lnTo>
                <a:lnTo>
                  <a:pt x="0" y="0"/>
                </a:lnTo>
                <a:lnTo>
                  <a:pt x="0" y="6858000"/>
                </a:lnTo>
                <a:close/>
              </a:path>
            </a:pathLst>
          </a:custGeom>
          <a:solidFill>
            <a:srgbClr val="FBA952"/>
          </a:solidFill>
        </p:spPr>
        <p:txBody>
          <a:bodyPr wrap="square" lIns="0" tIns="0" rIns="0" bIns="0" rtlCol="0"/>
          <a:lstStyle/>
          <a:p>
            <a:endParaRPr smtClean="0">
              <a:solidFill>
                <a:prstClr val="black"/>
              </a:solidFill>
            </a:endParaRPr>
          </a:p>
        </p:txBody>
      </p:sp>
      <p:sp>
        <p:nvSpPr>
          <p:cNvPr id="4" name="object 4"/>
          <p:cNvSpPr/>
          <p:nvPr/>
        </p:nvSpPr>
        <p:spPr>
          <a:xfrm>
            <a:off x="1374647" y="1551432"/>
            <a:ext cx="917447" cy="917448"/>
          </a:xfrm>
          <a:prstGeom prst="rect">
            <a:avLst/>
          </a:prstGeom>
          <a:blipFill>
            <a:blip r:embed="rId2" cstate="print"/>
            <a:stretch>
              <a:fillRect/>
            </a:stretch>
          </a:blipFill>
        </p:spPr>
        <p:txBody>
          <a:bodyPr wrap="square" lIns="0" tIns="0" rIns="0" bIns="0" rtlCol="0"/>
          <a:lstStyle/>
          <a:p>
            <a:endParaRPr smtClean="0">
              <a:solidFill>
                <a:prstClr val="black"/>
              </a:solidFill>
            </a:endParaRPr>
          </a:p>
        </p:txBody>
      </p:sp>
      <p:sp>
        <p:nvSpPr>
          <p:cNvPr id="5" name="object 5"/>
          <p:cNvSpPr txBox="1"/>
          <p:nvPr/>
        </p:nvSpPr>
        <p:spPr>
          <a:xfrm>
            <a:off x="735888" y="2590546"/>
            <a:ext cx="2199640" cy="574040"/>
          </a:xfrm>
          <a:prstGeom prst="rect">
            <a:avLst/>
          </a:prstGeom>
        </p:spPr>
        <p:txBody>
          <a:bodyPr vert="horz" wrap="square" lIns="0" tIns="12700" rIns="0" bIns="0" rtlCol="0">
            <a:spAutoFit/>
          </a:bodyPr>
          <a:lstStyle/>
          <a:p>
            <a:pPr marL="12700">
              <a:spcBef>
                <a:spcPts val="100"/>
              </a:spcBef>
            </a:pPr>
            <a:r>
              <a:rPr sz="3600" dirty="0">
                <a:solidFill>
                  <a:srgbClr val="FFFFFF"/>
                </a:solidFill>
                <a:latin typeface="Nirmala UI Semilight"/>
                <a:cs typeface="Nirmala UI Semilight"/>
              </a:rPr>
              <a:t>WHAT</a:t>
            </a:r>
            <a:r>
              <a:rPr sz="3600" spc="-80" dirty="0">
                <a:solidFill>
                  <a:srgbClr val="FFFFFF"/>
                </a:solidFill>
                <a:latin typeface="Nirmala UI Semilight"/>
                <a:cs typeface="Nirmala UI Semilight"/>
              </a:rPr>
              <a:t> </a:t>
            </a:r>
            <a:r>
              <a:rPr sz="3600" spc="-5" dirty="0">
                <a:solidFill>
                  <a:srgbClr val="FFFFFF"/>
                </a:solidFill>
                <a:latin typeface="Nirmala UI Semilight"/>
                <a:cs typeface="Nirmala UI Semilight"/>
              </a:rPr>
              <a:t>THE</a:t>
            </a:r>
            <a:endParaRPr sz="3600">
              <a:solidFill>
                <a:prstClr val="black"/>
              </a:solidFill>
              <a:latin typeface="Nirmala UI Semilight"/>
              <a:cs typeface="Nirmala UI Semilight"/>
            </a:endParaRPr>
          </a:p>
        </p:txBody>
      </p:sp>
      <p:sp>
        <p:nvSpPr>
          <p:cNvPr id="6" name="object 6"/>
          <p:cNvSpPr txBox="1"/>
          <p:nvPr/>
        </p:nvSpPr>
        <p:spPr>
          <a:xfrm>
            <a:off x="191211" y="2970098"/>
            <a:ext cx="3242310" cy="695325"/>
          </a:xfrm>
          <a:prstGeom prst="rect">
            <a:avLst/>
          </a:prstGeom>
        </p:spPr>
        <p:txBody>
          <a:bodyPr vert="horz" wrap="square" lIns="0" tIns="12065" rIns="0" bIns="0" rtlCol="0">
            <a:spAutoFit/>
          </a:bodyPr>
          <a:lstStyle/>
          <a:p>
            <a:pPr marL="12700">
              <a:spcBef>
                <a:spcPts val="95"/>
              </a:spcBef>
            </a:pPr>
            <a:r>
              <a:rPr sz="6600" spc="37" baseline="-3787" dirty="0">
                <a:solidFill>
                  <a:srgbClr val="7E7E7E"/>
                </a:solidFill>
                <a:latin typeface="Nirmala UI Semilight"/>
                <a:cs typeface="Nirmala UI Semilight"/>
              </a:rPr>
              <a:t>DATA</a:t>
            </a:r>
            <a:r>
              <a:rPr sz="3600" spc="25" dirty="0">
                <a:solidFill>
                  <a:srgbClr val="FFFFFF"/>
                </a:solidFill>
                <a:latin typeface="Nirmala UI Semilight"/>
                <a:cs typeface="Nirmala UI Semilight"/>
              </a:rPr>
              <a:t>TELLS</a:t>
            </a:r>
            <a:r>
              <a:rPr sz="3600" spc="-65" dirty="0">
                <a:solidFill>
                  <a:srgbClr val="FFFFFF"/>
                </a:solidFill>
                <a:latin typeface="Nirmala UI Semilight"/>
                <a:cs typeface="Nirmala UI Semilight"/>
              </a:rPr>
              <a:t> </a:t>
            </a:r>
            <a:r>
              <a:rPr sz="3600" spc="-5" dirty="0">
                <a:solidFill>
                  <a:srgbClr val="FFFFFF"/>
                </a:solidFill>
                <a:latin typeface="Nirmala UI Semilight"/>
                <a:cs typeface="Nirmala UI Semilight"/>
              </a:rPr>
              <a:t>US</a:t>
            </a:r>
            <a:endParaRPr sz="3600">
              <a:solidFill>
                <a:prstClr val="black"/>
              </a:solidFill>
              <a:latin typeface="Nirmala UI Semilight"/>
              <a:cs typeface="Nirmala UI Semilight"/>
            </a:endParaRPr>
          </a:p>
        </p:txBody>
      </p:sp>
      <p:sp>
        <p:nvSpPr>
          <p:cNvPr id="7" name="object 7"/>
          <p:cNvSpPr/>
          <p:nvPr/>
        </p:nvSpPr>
        <p:spPr>
          <a:xfrm>
            <a:off x="6544056" y="1493519"/>
            <a:ext cx="2286000" cy="2286000"/>
          </a:xfrm>
          <a:custGeom>
            <a:avLst/>
            <a:gdLst/>
            <a:ahLst/>
            <a:cxnLst/>
            <a:rect l="l" t="t" r="r" b="b"/>
            <a:pathLst>
              <a:path w="2286000" h="2286000">
                <a:moveTo>
                  <a:pt x="1143000" y="0"/>
                </a:moveTo>
                <a:lnTo>
                  <a:pt x="1094679" y="1002"/>
                </a:lnTo>
                <a:lnTo>
                  <a:pt x="1046871" y="3984"/>
                </a:lnTo>
                <a:lnTo>
                  <a:pt x="999613" y="8904"/>
                </a:lnTo>
                <a:lnTo>
                  <a:pt x="952947" y="15724"/>
                </a:lnTo>
                <a:lnTo>
                  <a:pt x="906911" y="24404"/>
                </a:lnTo>
                <a:lnTo>
                  <a:pt x="861545" y="34904"/>
                </a:lnTo>
                <a:lnTo>
                  <a:pt x="816889" y="47185"/>
                </a:lnTo>
                <a:lnTo>
                  <a:pt x="772982" y="61207"/>
                </a:lnTo>
                <a:lnTo>
                  <a:pt x="729865" y="76930"/>
                </a:lnTo>
                <a:lnTo>
                  <a:pt x="687577" y="94314"/>
                </a:lnTo>
                <a:lnTo>
                  <a:pt x="646157" y="113320"/>
                </a:lnTo>
                <a:lnTo>
                  <a:pt x="605645" y="133909"/>
                </a:lnTo>
                <a:lnTo>
                  <a:pt x="566081" y="156040"/>
                </a:lnTo>
                <a:lnTo>
                  <a:pt x="527504" y="179674"/>
                </a:lnTo>
                <a:lnTo>
                  <a:pt x="489955" y="204772"/>
                </a:lnTo>
                <a:lnTo>
                  <a:pt x="453472" y="231293"/>
                </a:lnTo>
                <a:lnTo>
                  <a:pt x="418096" y="259198"/>
                </a:lnTo>
                <a:lnTo>
                  <a:pt x="383865" y="288448"/>
                </a:lnTo>
                <a:lnTo>
                  <a:pt x="350821" y="319002"/>
                </a:lnTo>
                <a:lnTo>
                  <a:pt x="319002" y="350821"/>
                </a:lnTo>
                <a:lnTo>
                  <a:pt x="288448" y="383865"/>
                </a:lnTo>
                <a:lnTo>
                  <a:pt x="259198" y="418096"/>
                </a:lnTo>
                <a:lnTo>
                  <a:pt x="231293" y="453472"/>
                </a:lnTo>
                <a:lnTo>
                  <a:pt x="204772" y="489955"/>
                </a:lnTo>
                <a:lnTo>
                  <a:pt x="179674" y="527504"/>
                </a:lnTo>
                <a:lnTo>
                  <a:pt x="156040" y="566081"/>
                </a:lnTo>
                <a:lnTo>
                  <a:pt x="133909" y="605645"/>
                </a:lnTo>
                <a:lnTo>
                  <a:pt x="113320" y="646157"/>
                </a:lnTo>
                <a:lnTo>
                  <a:pt x="94314" y="687577"/>
                </a:lnTo>
                <a:lnTo>
                  <a:pt x="76930" y="729865"/>
                </a:lnTo>
                <a:lnTo>
                  <a:pt x="61207" y="772982"/>
                </a:lnTo>
                <a:lnTo>
                  <a:pt x="47185" y="816889"/>
                </a:lnTo>
                <a:lnTo>
                  <a:pt x="34904" y="861545"/>
                </a:lnTo>
                <a:lnTo>
                  <a:pt x="24404" y="906911"/>
                </a:lnTo>
                <a:lnTo>
                  <a:pt x="15724" y="952947"/>
                </a:lnTo>
                <a:lnTo>
                  <a:pt x="8904" y="999613"/>
                </a:lnTo>
                <a:lnTo>
                  <a:pt x="3984" y="1046871"/>
                </a:lnTo>
                <a:lnTo>
                  <a:pt x="1002" y="1094679"/>
                </a:lnTo>
                <a:lnTo>
                  <a:pt x="0" y="1143000"/>
                </a:lnTo>
                <a:lnTo>
                  <a:pt x="1002" y="1191320"/>
                </a:lnTo>
                <a:lnTo>
                  <a:pt x="3984" y="1239128"/>
                </a:lnTo>
                <a:lnTo>
                  <a:pt x="8904" y="1286386"/>
                </a:lnTo>
                <a:lnTo>
                  <a:pt x="15724" y="1333052"/>
                </a:lnTo>
                <a:lnTo>
                  <a:pt x="24404" y="1379088"/>
                </a:lnTo>
                <a:lnTo>
                  <a:pt x="34904" y="1424454"/>
                </a:lnTo>
                <a:lnTo>
                  <a:pt x="47185" y="1469110"/>
                </a:lnTo>
                <a:lnTo>
                  <a:pt x="61207" y="1513017"/>
                </a:lnTo>
                <a:lnTo>
                  <a:pt x="76930" y="1556134"/>
                </a:lnTo>
                <a:lnTo>
                  <a:pt x="94314" y="1598422"/>
                </a:lnTo>
                <a:lnTo>
                  <a:pt x="113320" y="1639842"/>
                </a:lnTo>
                <a:lnTo>
                  <a:pt x="133909" y="1680354"/>
                </a:lnTo>
                <a:lnTo>
                  <a:pt x="156040" y="1719918"/>
                </a:lnTo>
                <a:lnTo>
                  <a:pt x="179674" y="1758495"/>
                </a:lnTo>
                <a:lnTo>
                  <a:pt x="204772" y="1796044"/>
                </a:lnTo>
                <a:lnTo>
                  <a:pt x="231293" y="1832527"/>
                </a:lnTo>
                <a:lnTo>
                  <a:pt x="259198" y="1867903"/>
                </a:lnTo>
                <a:lnTo>
                  <a:pt x="288448" y="1902134"/>
                </a:lnTo>
                <a:lnTo>
                  <a:pt x="319002" y="1935178"/>
                </a:lnTo>
                <a:lnTo>
                  <a:pt x="350821" y="1966997"/>
                </a:lnTo>
                <a:lnTo>
                  <a:pt x="383865" y="1997551"/>
                </a:lnTo>
                <a:lnTo>
                  <a:pt x="418096" y="2026801"/>
                </a:lnTo>
                <a:lnTo>
                  <a:pt x="453472" y="2054706"/>
                </a:lnTo>
                <a:lnTo>
                  <a:pt x="489955" y="2081227"/>
                </a:lnTo>
                <a:lnTo>
                  <a:pt x="527504" y="2106325"/>
                </a:lnTo>
                <a:lnTo>
                  <a:pt x="566081" y="2129959"/>
                </a:lnTo>
                <a:lnTo>
                  <a:pt x="605645" y="2152090"/>
                </a:lnTo>
                <a:lnTo>
                  <a:pt x="646157" y="2172679"/>
                </a:lnTo>
                <a:lnTo>
                  <a:pt x="687577" y="2191685"/>
                </a:lnTo>
                <a:lnTo>
                  <a:pt x="729865" y="2209069"/>
                </a:lnTo>
                <a:lnTo>
                  <a:pt x="772982" y="2224792"/>
                </a:lnTo>
                <a:lnTo>
                  <a:pt x="816889" y="2238814"/>
                </a:lnTo>
                <a:lnTo>
                  <a:pt x="861545" y="2251095"/>
                </a:lnTo>
                <a:lnTo>
                  <a:pt x="906911" y="2261595"/>
                </a:lnTo>
                <a:lnTo>
                  <a:pt x="952947" y="2270275"/>
                </a:lnTo>
                <a:lnTo>
                  <a:pt x="999613" y="2277095"/>
                </a:lnTo>
                <a:lnTo>
                  <a:pt x="1046871" y="2282015"/>
                </a:lnTo>
                <a:lnTo>
                  <a:pt x="1094679" y="2284997"/>
                </a:lnTo>
                <a:lnTo>
                  <a:pt x="1143000" y="2285999"/>
                </a:lnTo>
                <a:lnTo>
                  <a:pt x="1191320" y="2284997"/>
                </a:lnTo>
                <a:lnTo>
                  <a:pt x="1239128" y="2282015"/>
                </a:lnTo>
                <a:lnTo>
                  <a:pt x="1286386" y="2277095"/>
                </a:lnTo>
                <a:lnTo>
                  <a:pt x="1333052" y="2270275"/>
                </a:lnTo>
                <a:lnTo>
                  <a:pt x="1379088" y="2261595"/>
                </a:lnTo>
                <a:lnTo>
                  <a:pt x="1424454" y="2251095"/>
                </a:lnTo>
                <a:lnTo>
                  <a:pt x="1469110" y="2238814"/>
                </a:lnTo>
                <a:lnTo>
                  <a:pt x="1513017" y="2224792"/>
                </a:lnTo>
                <a:lnTo>
                  <a:pt x="1556134" y="2209069"/>
                </a:lnTo>
                <a:lnTo>
                  <a:pt x="1598422" y="2191685"/>
                </a:lnTo>
                <a:lnTo>
                  <a:pt x="1639842" y="2172679"/>
                </a:lnTo>
                <a:lnTo>
                  <a:pt x="1680354" y="2152090"/>
                </a:lnTo>
                <a:lnTo>
                  <a:pt x="1719918" y="2129959"/>
                </a:lnTo>
                <a:lnTo>
                  <a:pt x="1758495" y="2106325"/>
                </a:lnTo>
                <a:lnTo>
                  <a:pt x="1796044" y="2081227"/>
                </a:lnTo>
                <a:lnTo>
                  <a:pt x="1832527" y="2054706"/>
                </a:lnTo>
                <a:lnTo>
                  <a:pt x="1867903" y="2026801"/>
                </a:lnTo>
                <a:lnTo>
                  <a:pt x="1902134" y="1997551"/>
                </a:lnTo>
                <a:lnTo>
                  <a:pt x="1935178" y="1966997"/>
                </a:lnTo>
                <a:lnTo>
                  <a:pt x="1966997" y="1935178"/>
                </a:lnTo>
                <a:lnTo>
                  <a:pt x="1997551" y="1902134"/>
                </a:lnTo>
                <a:lnTo>
                  <a:pt x="2026801" y="1867903"/>
                </a:lnTo>
                <a:lnTo>
                  <a:pt x="2054706" y="1832527"/>
                </a:lnTo>
                <a:lnTo>
                  <a:pt x="2081227" y="1796044"/>
                </a:lnTo>
                <a:lnTo>
                  <a:pt x="2106325" y="1758495"/>
                </a:lnTo>
                <a:lnTo>
                  <a:pt x="2129959" y="1719918"/>
                </a:lnTo>
                <a:lnTo>
                  <a:pt x="2152090" y="1680354"/>
                </a:lnTo>
                <a:lnTo>
                  <a:pt x="2172679" y="1639842"/>
                </a:lnTo>
                <a:lnTo>
                  <a:pt x="2191685" y="1598422"/>
                </a:lnTo>
                <a:lnTo>
                  <a:pt x="2209069" y="1556134"/>
                </a:lnTo>
                <a:lnTo>
                  <a:pt x="2224792" y="1513017"/>
                </a:lnTo>
                <a:lnTo>
                  <a:pt x="2238814" y="1469110"/>
                </a:lnTo>
                <a:lnTo>
                  <a:pt x="2251095" y="1424454"/>
                </a:lnTo>
                <a:lnTo>
                  <a:pt x="2261595" y="1379088"/>
                </a:lnTo>
                <a:lnTo>
                  <a:pt x="2270275" y="1333052"/>
                </a:lnTo>
                <a:lnTo>
                  <a:pt x="2277095" y="1286386"/>
                </a:lnTo>
                <a:lnTo>
                  <a:pt x="2282015" y="1239128"/>
                </a:lnTo>
                <a:lnTo>
                  <a:pt x="2284997" y="1191320"/>
                </a:lnTo>
                <a:lnTo>
                  <a:pt x="2286000" y="1143000"/>
                </a:lnTo>
                <a:lnTo>
                  <a:pt x="2284997" y="1094679"/>
                </a:lnTo>
                <a:lnTo>
                  <a:pt x="2282015" y="1046871"/>
                </a:lnTo>
                <a:lnTo>
                  <a:pt x="2277095" y="999613"/>
                </a:lnTo>
                <a:lnTo>
                  <a:pt x="2270275" y="952947"/>
                </a:lnTo>
                <a:lnTo>
                  <a:pt x="2261595" y="906911"/>
                </a:lnTo>
                <a:lnTo>
                  <a:pt x="2251095" y="861545"/>
                </a:lnTo>
                <a:lnTo>
                  <a:pt x="2238814" y="816889"/>
                </a:lnTo>
                <a:lnTo>
                  <a:pt x="2224792" y="772982"/>
                </a:lnTo>
                <a:lnTo>
                  <a:pt x="2209069" y="729865"/>
                </a:lnTo>
                <a:lnTo>
                  <a:pt x="2191685" y="687577"/>
                </a:lnTo>
                <a:lnTo>
                  <a:pt x="2172679" y="646157"/>
                </a:lnTo>
                <a:lnTo>
                  <a:pt x="2152090" y="605645"/>
                </a:lnTo>
                <a:lnTo>
                  <a:pt x="2129959" y="566081"/>
                </a:lnTo>
                <a:lnTo>
                  <a:pt x="2106325" y="527504"/>
                </a:lnTo>
                <a:lnTo>
                  <a:pt x="2081227" y="489955"/>
                </a:lnTo>
                <a:lnTo>
                  <a:pt x="2054706" y="453472"/>
                </a:lnTo>
                <a:lnTo>
                  <a:pt x="2026801" y="418096"/>
                </a:lnTo>
                <a:lnTo>
                  <a:pt x="1997551" y="383865"/>
                </a:lnTo>
                <a:lnTo>
                  <a:pt x="1966997" y="350821"/>
                </a:lnTo>
                <a:lnTo>
                  <a:pt x="1935178" y="319002"/>
                </a:lnTo>
                <a:lnTo>
                  <a:pt x="1902134" y="288448"/>
                </a:lnTo>
                <a:lnTo>
                  <a:pt x="1867903" y="259198"/>
                </a:lnTo>
                <a:lnTo>
                  <a:pt x="1832527" y="231293"/>
                </a:lnTo>
                <a:lnTo>
                  <a:pt x="1796044" y="204772"/>
                </a:lnTo>
                <a:lnTo>
                  <a:pt x="1758495" y="179674"/>
                </a:lnTo>
                <a:lnTo>
                  <a:pt x="1719918" y="156040"/>
                </a:lnTo>
                <a:lnTo>
                  <a:pt x="1680354" y="133909"/>
                </a:lnTo>
                <a:lnTo>
                  <a:pt x="1639842" y="113320"/>
                </a:lnTo>
                <a:lnTo>
                  <a:pt x="1598422" y="94314"/>
                </a:lnTo>
                <a:lnTo>
                  <a:pt x="1556134" y="76930"/>
                </a:lnTo>
                <a:lnTo>
                  <a:pt x="1513017" y="61207"/>
                </a:lnTo>
                <a:lnTo>
                  <a:pt x="1469110" y="47185"/>
                </a:lnTo>
                <a:lnTo>
                  <a:pt x="1424454" y="34904"/>
                </a:lnTo>
                <a:lnTo>
                  <a:pt x="1379088" y="24404"/>
                </a:lnTo>
                <a:lnTo>
                  <a:pt x="1333052" y="15724"/>
                </a:lnTo>
                <a:lnTo>
                  <a:pt x="1286386" y="8904"/>
                </a:lnTo>
                <a:lnTo>
                  <a:pt x="1239128" y="3984"/>
                </a:lnTo>
                <a:lnTo>
                  <a:pt x="1191320" y="1002"/>
                </a:lnTo>
                <a:lnTo>
                  <a:pt x="1143000" y="0"/>
                </a:lnTo>
                <a:close/>
              </a:path>
            </a:pathLst>
          </a:custGeom>
          <a:solidFill>
            <a:srgbClr val="13B1B4"/>
          </a:solidFill>
        </p:spPr>
        <p:txBody>
          <a:bodyPr wrap="square" lIns="0" tIns="0" rIns="0" bIns="0" rtlCol="0"/>
          <a:lstStyle/>
          <a:p>
            <a:endParaRPr smtClean="0">
              <a:solidFill>
                <a:prstClr val="black"/>
              </a:solidFill>
            </a:endParaRPr>
          </a:p>
        </p:txBody>
      </p:sp>
      <p:sp>
        <p:nvSpPr>
          <p:cNvPr id="8" name="object 8"/>
          <p:cNvSpPr/>
          <p:nvPr/>
        </p:nvSpPr>
        <p:spPr>
          <a:xfrm>
            <a:off x="3913632" y="1551432"/>
            <a:ext cx="2286000" cy="2286000"/>
          </a:xfrm>
          <a:custGeom>
            <a:avLst/>
            <a:gdLst/>
            <a:ahLst/>
            <a:cxnLst/>
            <a:rect l="l" t="t" r="r" b="b"/>
            <a:pathLst>
              <a:path w="2286000" h="2286000">
                <a:moveTo>
                  <a:pt x="1143000" y="0"/>
                </a:moveTo>
                <a:lnTo>
                  <a:pt x="1094679" y="1002"/>
                </a:lnTo>
                <a:lnTo>
                  <a:pt x="1046871" y="3984"/>
                </a:lnTo>
                <a:lnTo>
                  <a:pt x="999613" y="8904"/>
                </a:lnTo>
                <a:lnTo>
                  <a:pt x="952947" y="15724"/>
                </a:lnTo>
                <a:lnTo>
                  <a:pt x="906911" y="24404"/>
                </a:lnTo>
                <a:lnTo>
                  <a:pt x="861545" y="34904"/>
                </a:lnTo>
                <a:lnTo>
                  <a:pt x="816889" y="47185"/>
                </a:lnTo>
                <a:lnTo>
                  <a:pt x="772982" y="61207"/>
                </a:lnTo>
                <a:lnTo>
                  <a:pt x="729865" y="76930"/>
                </a:lnTo>
                <a:lnTo>
                  <a:pt x="687577" y="94314"/>
                </a:lnTo>
                <a:lnTo>
                  <a:pt x="646157" y="113320"/>
                </a:lnTo>
                <a:lnTo>
                  <a:pt x="605645" y="133909"/>
                </a:lnTo>
                <a:lnTo>
                  <a:pt x="566081" y="156040"/>
                </a:lnTo>
                <a:lnTo>
                  <a:pt x="527504" y="179674"/>
                </a:lnTo>
                <a:lnTo>
                  <a:pt x="489955" y="204772"/>
                </a:lnTo>
                <a:lnTo>
                  <a:pt x="453472" y="231293"/>
                </a:lnTo>
                <a:lnTo>
                  <a:pt x="418096" y="259198"/>
                </a:lnTo>
                <a:lnTo>
                  <a:pt x="383865" y="288448"/>
                </a:lnTo>
                <a:lnTo>
                  <a:pt x="350821" y="319002"/>
                </a:lnTo>
                <a:lnTo>
                  <a:pt x="319002" y="350821"/>
                </a:lnTo>
                <a:lnTo>
                  <a:pt x="288448" y="383865"/>
                </a:lnTo>
                <a:lnTo>
                  <a:pt x="259198" y="418096"/>
                </a:lnTo>
                <a:lnTo>
                  <a:pt x="231293" y="453472"/>
                </a:lnTo>
                <a:lnTo>
                  <a:pt x="204772" y="489955"/>
                </a:lnTo>
                <a:lnTo>
                  <a:pt x="179674" y="527504"/>
                </a:lnTo>
                <a:lnTo>
                  <a:pt x="156040" y="566081"/>
                </a:lnTo>
                <a:lnTo>
                  <a:pt x="133909" y="605645"/>
                </a:lnTo>
                <a:lnTo>
                  <a:pt x="113320" y="646157"/>
                </a:lnTo>
                <a:lnTo>
                  <a:pt x="94314" y="687577"/>
                </a:lnTo>
                <a:lnTo>
                  <a:pt x="76930" y="729865"/>
                </a:lnTo>
                <a:lnTo>
                  <a:pt x="61207" y="772982"/>
                </a:lnTo>
                <a:lnTo>
                  <a:pt x="47185" y="816889"/>
                </a:lnTo>
                <a:lnTo>
                  <a:pt x="34904" y="861545"/>
                </a:lnTo>
                <a:lnTo>
                  <a:pt x="24404" y="906911"/>
                </a:lnTo>
                <a:lnTo>
                  <a:pt x="15724" y="952947"/>
                </a:lnTo>
                <a:lnTo>
                  <a:pt x="8904" y="999613"/>
                </a:lnTo>
                <a:lnTo>
                  <a:pt x="3984" y="1046871"/>
                </a:lnTo>
                <a:lnTo>
                  <a:pt x="1002" y="1094679"/>
                </a:lnTo>
                <a:lnTo>
                  <a:pt x="0" y="1143000"/>
                </a:lnTo>
                <a:lnTo>
                  <a:pt x="1002" y="1191320"/>
                </a:lnTo>
                <a:lnTo>
                  <a:pt x="3984" y="1239128"/>
                </a:lnTo>
                <a:lnTo>
                  <a:pt x="8904" y="1286386"/>
                </a:lnTo>
                <a:lnTo>
                  <a:pt x="15724" y="1333052"/>
                </a:lnTo>
                <a:lnTo>
                  <a:pt x="24404" y="1379088"/>
                </a:lnTo>
                <a:lnTo>
                  <a:pt x="34904" y="1424454"/>
                </a:lnTo>
                <a:lnTo>
                  <a:pt x="47185" y="1469110"/>
                </a:lnTo>
                <a:lnTo>
                  <a:pt x="61207" y="1513017"/>
                </a:lnTo>
                <a:lnTo>
                  <a:pt x="76930" y="1556134"/>
                </a:lnTo>
                <a:lnTo>
                  <a:pt x="94314" y="1598422"/>
                </a:lnTo>
                <a:lnTo>
                  <a:pt x="113320" y="1639842"/>
                </a:lnTo>
                <a:lnTo>
                  <a:pt x="133909" y="1680354"/>
                </a:lnTo>
                <a:lnTo>
                  <a:pt x="156040" y="1719918"/>
                </a:lnTo>
                <a:lnTo>
                  <a:pt x="179674" y="1758495"/>
                </a:lnTo>
                <a:lnTo>
                  <a:pt x="204772" y="1796044"/>
                </a:lnTo>
                <a:lnTo>
                  <a:pt x="231293" y="1832527"/>
                </a:lnTo>
                <a:lnTo>
                  <a:pt x="259198" y="1867903"/>
                </a:lnTo>
                <a:lnTo>
                  <a:pt x="288448" y="1902134"/>
                </a:lnTo>
                <a:lnTo>
                  <a:pt x="319002" y="1935178"/>
                </a:lnTo>
                <a:lnTo>
                  <a:pt x="350821" y="1966997"/>
                </a:lnTo>
                <a:lnTo>
                  <a:pt x="383865" y="1997551"/>
                </a:lnTo>
                <a:lnTo>
                  <a:pt x="418096" y="2026801"/>
                </a:lnTo>
                <a:lnTo>
                  <a:pt x="453472" y="2054706"/>
                </a:lnTo>
                <a:lnTo>
                  <a:pt x="489955" y="2081227"/>
                </a:lnTo>
                <a:lnTo>
                  <a:pt x="527504" y="2106325"/>
                </a:lnTo>
                <a:lnTo>
                  <a:pt x="566081" y="2129959"/>
                </a:lnTo>
                <a:lnTo>
                  <a:pt x="605645" y="2152090"/>
                </a:lnTo>
                <a:lnTo>
                  <a:pt x="646157" y="2172679"/>
                </a:lnTo>
                <a:lnTo>
                  <a:pt x="687577" y="2191685"/>
                </a:lnTo>
                <a:lnTo>
                  <a:pt x="729865" y="2209069"/>
                </a:lnTo>
                <a:lnTo>
                  <a:pt x="772982" y="2224792"/>
                </a:lnTo>
                <a:lnTo>
                  <a:pt x="816889" y="2238814"/>
                </a:lnTo>
                <a:lnTo>
                  <a:pt x="861545" y="2251095"/>
                </a:lnTo>
                <a:lnTo>
                  <a:pt x="906911" y="2261595"/>
                </a:lnTo>
                <a:lnTo>
                  <a:pt x="952947" y="2270275"/>
                </a:lnTo>
                <a:lnTo>
                  <a:pt x="999613" y="2277095"/>
                </a:lnTo>
                <a:lnTo>
                  <a:pt x="1046871" y="2282015"/>
                </a:lnTo>
                <a:lnTo>
                  <a:pt x="1094679" y="2284997"/>
                </a:lnTo>
                <a:lnTo>
                  <a:pt x="1143000" y="2285999"/>
                </a:lnTo>
                <a:lnTo>
                  <a:pt x="1191320" y="2284997"/>
                </a:lnTo>
                <a:lnTo>
                  <a:pt x="1239128" y="2282015"/>
                </a:lnTo>
                <a:lnTo>
                  <a:pt x="1286386" y="2277095"/>
                </a:lnTo>
                <a:lnTo>
                  <a:pt x="1333052" y="2270275"/>
                </a:lnTo>
                <a:lnTo>
                  <a:pt x="1379088" y="2261595"/>
                </a:lnTo>
                <a:lnTo>
                  <a:pt x="1424454" y="2251095"/>
                </a:lnTo>
                <a:lnTo>
                  <a:pt x="1469110" y="2238814"/>
                </a:lnTo>
                <a:lnTo>
                  <a:pt x="1513017" y="2224792"/>
                </a:lnTo>
                <a:lnTo>
                  <a:pt x="1556134" y="2209069"/>
                </a:lnTo>
                <a:lnTo>
                  <a:pt x="1598422" y="2191685"/>
                </a:lnTo>
                <a:lnTo>
                  <a:pt x="1639842" y="2172679"/>
                </a:lnTo>
                <a:lnTo>
                  <a:pt x="1680354" y="2152090"/>
                </a:lnTo>
                <a:lnTo>
                  <a:pt x="1719918" y="2129959"/>
                </a:lnTo>
                <a:lnTo>
                  <a:pt x="1758495" y="2106325"/>
                </a:lnTo>
                <a:lnTo>
                  <a:pt x="1796044" y="2081227"/>
                </a:lnTo>
                <a:lnTo>
                  <a:pt x="1832527" y="2054706"/>
                </a:lnTo>
                <a:lnTo>
                  <a:pt x="1867903" y="2026801"/>
                </a:lnTo>
                <a:lnTo>
                  <a:pt x="1902134" y="1997551"/>
                </a:lnTo>
                <a:lnTo>
                  <a:pt x="1935178" y="1966997"/>
                </a:lnTo>
                <a:lnTo>
                  <a:pt x="1966997" y="1935178"/>
                </a:lnTo>
                <a:lnTo>
                  <a:pt x="1997551" y="1902134"/>
                </a:lnTo>
                <a:lnTo>
                  <a:pt x="2026801" y="1867903"/>
                </a:lnTo>
                <a:lnTo>
                  <a:pt x="2054706" y="1832527"/>
                </a:lnTo>
                <a:lnTo>
                  <a:pt x="2081227" y="1796044"/>
                </a:lnTo>
                <a:lnTo>
                  <a:pt x="2106325" y="1758495"/>
                </a:lnTo>
                <a:lnTo>
                  <a:pt x="2129959" y="1719918"/>
                </a:lnTo>
                <a:lnTo>
                  <a:pt x="2152090" y="1680354"/>
                </a:lnTo>
                <a:lnTo>
                  <a:pt x="2172679" y="1639842"/>
                </a:lnTo>
                <a:lnTo>
                  <a:pt x="2191685" y="1598422"/>
                </a:lnTo>
                <a:lnTo>
                  <a:pt x="2209069" y="1556134"/>
                </a:lnTo>
                <a:lnTo>
                  <a:pt x="2224792" y="1513017"/>
                </a:lnTo>
                <a:lnTo>
                  <a:pt x="2238814" y="1469110"/>
                </a:lnTo>
                <a:lnTo>
                  <a:pt x="2251095" y="1424454"/>
                </a:lnTo>
                <a:lnTo>
                  <a:pt x="2261595" y="1379088"/>
                </a:lnTo>
                <a:lnTo>
                  <a:pt x="2270275" y="1333052"/>
                </a:lnTo>
                <a:lnTo>
                  <a:pt x="2277095" y="1286386"/>
                </a:lnTo>
                <a:lnTo>
                  <a:pt x="2282015" y="1239128"/>
                </a:lnTo>
                <a:lnTo>
                  <a:pt x="2284997" y="1191320"/>
                </a:lnTo>
                <a:lnTo>
                  <a:pt x="2286000" y="1143000"/>
                </a:lnTo>
                <a:lnTo>
                  <a:pt x="2284997" y="1094679"/>
                </a:lnTo>
                <a:lnTo>
                  <a:pt x="2282015" y="1046871"/>
                </a:lnTo>
                <a:lnTo>
                  <a:pt x="2277095" y="999613"/>
                </a:lnTo>
                <a:lnTo>
                  <a:pt x="2270275" y="952947"/>
                </a:lnTo>
                <a:lnTo>
                  <a:pt x="2261595" y="906911"/>
                </a:lnTo>
                <a:lnTo>
                  <a:pt x="2251095" y="861545"/>
                </a:lnTo>
                <a:lnTo>
                  <a:pt x="2238814" y="816889"/>
                </a:lnTo>
                <a:lnTo>
                  <a:pt x="2224792" y="772982"/>
                </a:lnTo>
                <a:lnTo>
                  <a:pt x="2209069" y="729865"/>
                </a:lnTo>
                <a:lnTo>
                  <a:pt x="2191685" y="687577"/>
                </a:lnTo>
                <a:lnTo>
                  <a:pt x="2172679" y="646157"/>
                </a:lnTo>
                <a:lnTo>
                  <a:pt x="2152090" y="605645"/>
                </a:lnTo>
                <a:lnTo>
                  <a:pt x="2129959" y="566081"/>
                </a:lnTo>
                <a:lnTo>
                  <a:pt x="2106325" y="527504"/>
                </a:lnTo>
                <a:lnTo>
                  <a:pt x="2081227" y="489955"/>
                </a:lnTo>
                <a:lnTo>
                  <a:pt x="2054706" y="453472"/>
                </a:lnTo>
                <a:lnTo>
                  <a:pt x="2026801" y="418096"/>
                </a:lnTo>
                <a:lnTo>
                  <a:pt x="1997551" y="383865"/>
                </a:lnTo>
                <a:lnTo>
                  <a:pt x="1966997" y="350821"/>
                </a:lnTo>
                <a:lnTo>
                  <a:pt x="1935178" y="319002"/>
                </a:lnTo>
                <a:lnTo>
                  <a:pt x="1902134" y="288448"/>
                </a:lnTo>
                <a:lnTo>
                  <a:pt x="1867903" y="259198"/>
                </a:lnTo>
                <a:lnTo>
                  <a:pt x="1832527" y="231293"/>
                </a:lnTo>
                <a:lnTo>
                  <a:pt x="1796044" y="204772"/>
                </a:lnTo>
                <a:lnTo>
                  <a:pt x="1758495" y="179674"/>
                </a:lnTo>
                <a:lnTo>
                  <a:pt x="1719918" y="156040"/>
                </a:lnTo>
                <a:lnTo>
                  <a:pt x="1680354" y="133909"/>
                </a:lnTo>
                <a:lnTo>
                  <a:pt x="1639842" y="113320"/>
                </a:lnTo>
                <a:lnTo>
                  <a:pt x="1598422" y="94314"/>
                </a:lnTo>
                <a:lnTo>
                  <a:pt x="1556134" y="76930"/>
                </a:lnTo>
                <a:lnTo>
                  <a:pt x="1513017" y="61207"/>
                </a:lnTo>
                <a:lnTo>
                  <a:pt x="1469110" y="47185"/>
                </a:lnTo>
                <a:lnTo>
                  <a:pt x="1424454" y="34904"/>
                </a:lnTo>
                <a:lnTo>
                  <a:pt x="1379088" y="24404"/>
                </a:lnTo>
                <a:lnTo>
                  <a:pt x="1333052" y="15724"/>
                </a:lnTo>
                <a:lnTo>
                  <a:pt x="1286386" y="8904"/>
                </a:lnTo>
                <a:lnTo>
                  <a:pt x="1239128" y="3984"/>
                </a:lnTo>
                <a:lnTo>
                  <a:pt x="1191320" y="1002"/>
                </a:lnTo>
                <a:lnTo>
                  <a:pt x="1143000" y="0"/>
                </a:lnTo>
                <a:close/>
              </a:path>
            </a:pathLst>
          </a:custGeom>
          <a:solidFill>
            <a:srgbClr val="925FC9"/>
          </a:solidFill>
        </p:spPr>
        <p:txBody>
          <a:bodyPr wrap="square" lIns="0" tIns="0" rIns="0" bIns="0" rtlCol="0"/>
          <a:lstStyle/>
          <a:p>
            <a:endParaRPr smtClean="0">
              <a:solidFill>
                <a:prstClr val="black"/>
              </a:solidFill>
            </a:endParaRPr>
          </a:p>
        </p:txBody>
      </p:sp>
      <p:sp>
        <p:nvSpPr>
          <p:cNvPr id="9" name="object 9"/>
          <p:cNvSpPr/>
          <p:nvPr/>
        </p:nvSpPr>
        <p:spPr>
          <a:xfrm>
            <a:off x="5253559" y="3952901"/>
            <a:ext cx="2396490" cy="2892425"/>
          </a:xfrm>
          <a:custGeom>
            <a:avLst/>
            <a:gdLst/>
            <a:ahLst/>
            <a:cxnLst/>
            <a:rect l="l" t="t" r="r" b="b"/>
            <a:pathLst>
              <a:path w="2396490" h="2892425">
                <a:moveTo>
                  <a:pt x="1152594" y="0"/>
                </a:moveTo>
                <a:lnTo>
                  <a:pt x="1107789" y="956"/>
                </a:lnTo>
                <a:lnTo>
                  <a:pt x="1063091" y="3584"/>
                </a:lnTo>
                <a:lnTo>
                  <a:pt x="1018553" y="7884"/>
                </a:lnTo>
                <a:lnTo>
                  <a:pt x="974223" y="13856"/>
                </a:lnTo>
                <a:lnTo>
                  <a:pt x="930153" y="21502"/>
                </a:lnTo>
                <a:lnTo>
                  <a:pt x="886394" y="30822"/>
                </a:lnTo>
                <a:lnTo>
                  <a:pt x="842996" y="41816"/>
                </a:lnTo>
                <a:lnTo>
                  <a:pt x="800010" y="54487"/>
                </a:lnTo>
                <a:lnTo>
                  <a:pt x="757485" y="68834"/>
                </a:lnTo>
                <a:lnTo>
                  <a:pt x="715474" y="84859"/>
                </a:lnTo>
                <a:lnTo>
                  <a:pt x="674026" y="102561"/>
                </a:lnTo>
                <a:lnTo>
                  <a:pt x="633192" y="121943"/>
                </a:lnTo>
                <a:lnTo>
                  <a:pt x="593022" y="143005"/>
                </a:lnTo>
                <a:lnTo>
                  <a:pt x="553568" y="165747"/>
                </a:lnTo>
                <a:lnTo>
                  <a:pt x="514879" y="190171"/>
                </a:lnTo>
                <a:lnTo>
                  <a:pt x="477007" y="216276"/>
                </a:lnTo>
                <a:lnTo>
                  <a:pt x="440002" y="244065"/>
                </a:lnTo>
                <a:lnTo>
                  <a:pt x="403915" y="273538"/>
                </a:lnTo>
                <a:lnTo>
                  <a:pt x="368795" y="304696"/>
                </a:lnTo>
                <a:lnTo>
                  <a:pt x="334694" y="337539"/>
                </a:lnTo>
                <a:lnTo>
                  <a:pt x="301974" y="371739"/>
                </a:lnTo>
                <a:lnTo>
                  <a:pt x="270942" y="406953"/>
                </a:lnTo>
                <a:lnTo>
                  <a:pt x="241597" y="443131"/>
                </a:lnTo>
                <a:lnTo>
                  <a:pt x="213939" y="480220"/>
                </a:lnTo>
                <a:lnTo>
                  <a:pt x="187967" y="518172"/>
                </a:lnTo>
                <a:lnTo>
                  <a:pt x="163679" y="556935"/>
                </a:lnTo>
                <a:lnTo>
                  <a:pt x="141075" y="596459"/>
                </a:lnTo>
                <a:lnTo>
                  <a:pt x="120154" y="636693"/>
                </a:lnTo>
                <a:lnTo>
                  <a:pt x="100914" y="677586"/>
                </a:lnTo>
                <a:lnTo>
                  <a:pt x="83355" y="719088"/>
                </a:lnTo>
                <a:lnTo>
                  <a:pt x="67476" y="761149"/>
                </a:lnTo>
                <a:lnTo>
                  <a:pt x="53276" y="803717"/>
                </a:lnTo>
                <a:lnTo>
                  <a:pt x="40754" y="846742"/>
                </a:lnTo>
                <a:lnTo>
                  <a:pt x="29909" y="890173"/>
                </a:lnTo>
                <a:lnTo>
                  <a:pt x="20739" y="933961"/>
                </a:lnTo>
                <a:lnTo>
                  <a:pt x="13245" y="978053"/>
                </a:lnTo>
                <a:lnTo>
                  <a:pt x="7425" y="1022401"/>
                </a:lnTo>
                <a:lnTo>
                  <a:pt x="3278" y="1066952"/>
                </a:lnTo>
                <a:lnTo>
                  <a:pt x="803" y="1111656"/>
                </a:lnTo>
                <a:lnTo>
                  <a:pt x="0" y="1156464"/>
                </a:lnTo>
                <a:lnTo>
                  <a:pt x="866" y="1201323"/>
                </a:lnTo>
                <a:lnTo>
                  <a:pt x="3402" y="1246184"/>
                </a:lnTo>
                <a:lnTo>
                  <a:pt x="7606" y="1290996"/>
                </a:lnTo>
                <a:lnTo>
                  <a:pt x="13477" y="1335708"/>
                </a:lnTo>
                <a:lnTo>
                  <a:pt x="21015" y="1380270"/>
                </a:lnTo>
                <a:lnTo>
                  <a:pt x="30218" y="1424632"/>
                </a:lnTo>
                <a:lnTo>
                  <a:pt x="41086" y="1468741"/>
                </a:lnTo>
                <a:lnTo>
                  <a:pt x="53617" y="1512549"/>
                </a:lnTo>
                <a:lnTo>
                  <a:pt x="67810" y="1556004"/>
                </a:lnTo>
                <a:lnTo>
                  <a:pt x="83666" y="1599055"/>
                </a:lnTo>
                <a:lnTo>
                  <a:pt x="101181" y="1641653"/>
                </a:lnTo>
                <a:lnTo>
                  <a:pt x="120357" y="1683746"/>
                </a:lnTo>
                <a:lnTo>
                  <a:pt x="141191" y="1725284"/>
                </a:lnTo>
                <a:lnTo>
                  <a:pt x="163683" y="1766216"/>
                </a:lnTo>
                <a:lnTo>
                  <a:pt x="187831" y="1806492"/>
                </a:lnTo>
                <a:lnTo>
                  <a:pt x="213636" y="1846060"/>
                </a:lnTo>
                <a:lnTo>
                  <a:pt x="241095" y="1884872"/>
                </a:lnTo>
                <a:lnTo>
                  <a:pt x="270208" y="1922875"/>
                </a:lnTo>
                <a:lnTo>
                  <a:pt x="300974" y="1960019"/>
                </a:lnTo>
                <a:lnTo>
                  <a:pt x="333392" y="1996253"/>
                </a:lnTo>
                <a:lnTo>
                  <a:pt x="367460" y="2031528"/>
                </a:lnTo>
                <a:lnTo>
                  <a:pt x="1230933" y="2892059"/>
                </a:lnTo>
                <a:lnTo>
                  <a:pt x="2061640" y="2058541"/>
                </a:lnTo>
                <a:lnTo>
                  <a:pt x="2094361" y="2024330"/>
                </a:lnTo>
                <a:lnTo>
                  <a:pt x="2125393" y="1989105"/>
                </a:lnTo>
                <a:lnTo>
                  <a:pt x="2154738" y="1952918"/>
                </a:lnTo>
                <a:lnTo>
                  <a:pt x="2182396" y="1915819"/>
                </a:lnTo>
                <a:lnTo>
                  <a:pt x="2208368" y="1877859"/>
                </a:lnTo>
                <a:lnTo>
                  <a:pt x="2232656" y="1839087"/>
                </a:lnTo>
                <a:lnTo>
                  <a:pt x="2255260" y="1799556"/>
                </a:lnTo>
                <a:lnTo>
                  <a:pt x="2276181" y="1759315"/>
                </a:lnTo>
                <a:lnTo>
                  <a:pt x="2295421" y="1718415"/>
                </a:lnTo>
                <a:lnTo>
                  <a:pt x="2312980" y="1676906"/>
                </a:lnTo>
                <a:lnTo>
                  <a:pt x="2328859" y="1634840"/>
                </a:lnTo>
                <a:lnTo>
                  <a:pt x="2343059" y="1592266"/>
                </a:lnTo>
                <a:lnTo>
                  <a:pt x="2355581" y="1549236"/>
                </a:lnTo>
                <a:lnTo>
                  <a:pt x="2366426" y="1505800"/>
                </a:lnTo>
                <a:lnTo>
                  <a:pt x="2375595" y="1462009"/>
                </a:lnTo>
                <a:lnTo>
                  <a:pt x="2383090" y="1417912"/>
                </a:lnTo>
                <a:lnTo>
                  <a:pt x="2388910" y="1373562"/>
                </a:lnTo>
                <a:lnTo>
                  <a:pt x="2393057" y="1329008"/>
                </a:lnTo>
                <a:lnTo>
                  <a:pt x="2395532" y="1284301"/>
                </a:lnTo>
                <a:lnTo>
                  <a:pt x="2396335" y="1239492"/>
                </a:lnTo>
                <a:lnTo>
                  <a:pt x="2395469" y="1194631"/>
                </a:lnTo>
                <a:lnTo>
                  <a:pt x="2392933" y="1149768"/>
                </a:lnTo>
                <a:lnTo>
                  <a:pt x="2388729" y="1104956"/>
                </a:lnTo>
                <a:lnTo>
                  <a:pt x="2382858" y="1060243"/>
                </a:lnTo>
                <a:lnTo>
                  <a:pt x="2375320" y="1015681"/>
                </a:lnTo>
                <a:lnTo>
                  <a:pt x="2366117" y="971320"/>
                </a:lnTo>
                <a:lnTo>
                  <a:pt x="2355249" y="927210"/>
                </a:lnTo>
                <a:lnTo>
                  <a:pt x="2342718" y="883404"/>
                </a:lnTo>
                <a:lnTo>
                  <a:pt x="2328524" y="839950"/>
                </a:lnTo>
                <a:lnTo>
                  <a:pt x="2312669" y="796900"/>
                </a:lnTo>
                <a:lnTo>
                  <a:pt x="2295153" y="754304"/>
                </a:lnTo>
                <a:lnTo>
                  <a:pt x="2275978" y="712214"/>
                </a:lnTo>
                <a:lnTo>
                  <a:pt x="2255144" y="670678"/>
                </a:lnTo>
                <a:lnTo>
                  <a:pt x="2232652" y="629749"/>
                </a:lnTo>
                <a:lnTo>
                  <a:pt x="2208504" y="589476"/>
                </a:lnTo>
                <a:lnTo>
                  <a:pt x="2182699" y="549910"/>
                </a:lnTo>
                <a:lnTo>
                  <a:pt x="2155240" y="511103"/>
                </a:lnTo>
                <a:lnTo>
                  <a:pt x="2126127" y="473104"/>
                </a:lnTo>
                <a:lnTo>
                  <a:pt x="2095361" y="435963"/>
                </a:lnTo>
                <a:lnTo>
                  <a:pt x="2062943" y="399733"/>
                </a:lnTo>
                <a:lnTo>
                  <a:pt x="2028874" y="364463"/>
                </a:lnTo>
                <a:lnTo>
                  <a:pt x="1993486" y="330516"/>
                </a:lnTo>
                <a:lnTo>
                  <a:pt x="1957144" y="298224"/>
                </a:lnTo>
                <a:lnTo>
                  <a:pt x="1919898" y="267586"/>
                </a:lnTo>
                <a:lnTo>
                  <a:pt x="1881798" y="238604"/>
                </a:lnTo>
                <a:lnTo>
                  <a:pt x="1842896" y="211278"/>
                </a:lnTo>
                <a:lnTo>
                  <a:pt x="1803242" y="185610"/>
                </a:lnTo>
                <a:lnTo>
                  <a:pt x="1762887" y="161600"/>
                </a:lnTo>
                <a:lnTo>
                  <a:pt x="1721880" y="139248"/>
                </a:lnTo>
                <a:lnTo>
                  <a:pt x="1680274" y="118556"/>
                </a:lnTo>
                <a:lnTo>
                  <a:pt x="1638118" y="99525"/>
                </a:lnTo>
                <a:lnTo>
                  <a:pt x="1595463" y="82154"/>
                </a:lnTo>
                <a:lnTo>
                  <a:pt x="1552359" y="66446"/>
                </a:lnTo>
                <a:lnTo>
                  <a:pt x="1508858" y="52401"/>
                </a:lnTo>
                <a:lnTo>
                  <a:pt x="1465009" y="40020"/>
                </a:lnTo>
                <a:lnTo>
                  <a:pt x="1420863" y="29302"/>
                </a:lnTo>
                <a:lnTo>
                  <a:pt x="1376472" y="20251"/>
                </a:lnTo>
                <a:lnTo>
                  <a:pt x="1331885" y="12865"/>
                </a:lnTo>
                <a:lnTo>
                  <a:pt x="1287153" y="7146"/>
                </a:lnTo>
                <a:lnTo>
                  <a:pt x="1242327" y="3095"/>
                </a:lnTo>
                <a:lnTo>
                  <a:pt x="1197457" y="713"/>
                </a:lnTo>
                <a:lnTo>
                  <a:pt x="1152594" y="0"/>
                </a:lnTo>
                <a:close/>
              </a:path>
            </a:pathLst>
          </a:custGeom>
          <a:solidFill>
            <a:srgbClr val="7E7E7E"/>
          </a:solidFill>
        </p:spPr>
        <p:txBody>
          <a:bodyPr wrap="square" lIns="0" tIns="0" rIns="0" bIns="0" rtlCol="0"/>
          <a:lstStyle/>
          <a:p>
            <a:endParaRPr smtClean="0">
              <a:solidFill>
                <a:prstClr val="black"/>
              </a:solidFill>
            </a:endParaRPr>
          </a:p>
        </p:txBody>
      </p:sp>
      <p:sp>
        <p:nvSpPr>
          <p:cNvPr id="10" name="object 10"/>
          <p:cNvSpPr/>
          <p:nvPr/>
        </p:nvSpPr>
        <p:spPr>
          <a:xfrm>
            <a:off x="6193154" y="4176267"/>
            <a:ext cx="558800" cy="421005"/>
          </a:xfrm>
          <a:custGeom>
            <a:avLst/>
            <a:gdLst/>
            <a:ahLst/>
            <a:cxnLst/>
            <a:rect l="l" t="t" r="r" b="b"/>
            <a:pathLst>
              <a:path w="558800" h="421004">
                <a:moveTo>
                  <a:pt x="137795" y="0"/>
                </a:moveTo>
                <a:lnTo>
                  <a:pt x="92200" y="8090"/>
                </a:lnTo>
                <a:lnTo>
                  <a:pt x="53451" y="31289"/>
                </a:lnTo>
                <a:lnTo>
                  <a:pt x="27890" y="66018"/>
                </a:lnTo>
                <a:lnTo>
                  <a:pt x="19097" y="104012"/>
                </a:lnTo>
                <a:lnTo>
                  <a:pt x="19124" y="105663"/>
                </a:lnTo>
                <a:lnTo>
                  <a:pt x="33782" y="153034"/>
                </a:lnTo>
                <a:lnTo>
                  <a:pt x="64142" y="182806"/>
                </a:lnTo>
                <a:lnTo>
                  <a:pt x="77978" y="190880"/>
                </a:lnTo>
                <a:lnTo>
                  <a:pt x="58449" y="201737"/>
                </a:lnTo>
                <a:lnTo>
                  <a:pt x="28480" y="225700"/>
                </a:lnTo>
                <a:lnTo>
                  <a:pt x="4492" y="267255"/>
                </a:lnTo>
                <a:lnTo>
                  <a:pt x="0" y="299084"/>
                </a:lnTo>
                <a:lnTo>
                  <a:pt x="2143" y="321466"/>
                </a:lnTo>
                <a:lnTo>
                  <a:pt x="19288" y="363325"/>
                </a:lnTo>
                <a:lnTo>
                  <a:pt x="53510" y="399426"/>
                </a:lnTo>
                <a:lnTo>
                  <a:pt x="103905" y="418389"/>
                </a:lnTo>
                <a:lnTo>
                  <a:pt x="135128" y="420750"/>
                </a:lnTo>
                <a:lnTo>
                  <a:pt x="167608" y="418056"/>
                </a:lnTo>
                <a:lnTo>
                  <a:pt x="196087" y="409955"/>
                </a:lnTo>
                <a:lnTo>
                  <a:pt x="220567" y="396426"/>
                </a:lnTo>
                <a:lnTo>
                  <a:pt x="235154" y="382904"/>
                </a:lnTo>
                <a:lnTo>
                  <a:pt x="135509" y="382904"/>
                </a:lnTo>
                <a:lnTo>
                  <a:pt x="121818" y="382240"/>
                </a:lnTo>
                <a:lnTo>
                  <a:pt x="75576" y="366480"/>
                </a:lnTo>
                <a:lnTo>
                  <a:pt x="47083" y="332164"/>
                </a:lnTo>
                <a:lnTo>
                  <a:pt x="40386" y="300481"/>
                </a:lnTo>
                <a:lnTo>
                  <a:pt x="42126" y="283144"/>
                </a:lnTo>
                <a:lnTo>
                  <a:pt x="68325" y="237870"/>
                </a:lnTo>
                <a:lnTo>
                  <a:pt x="117832" y="212760"/>
                </a:lnTo>
                <a:lnTo>
                  <a:pt x="137668" y="211073"/>
                </a:lnTo>
                <a:lnTo>
                  <a:pt x="228380" y="211073"/>
                </a:lnTo>
                <a:lnTo>
                  <a:pt x="214437" y="201334"/>
                </a:lnTo>
                <a:lnTo>
                  <a:pt x="195580" y="190880"/>
                </a:lnTo>
                <a:lnTo>
                  <a:pt x="208984" y="182788"/>
                </a:lnTo>
                <a:lnTo>
                  <a:pt x="219402" y="174878"/>
                </a:lnTo>
                <a:lnTo>
                  <a:pt x="137160" y="174878"/>
                </a:lnTo>
                <a:lnTo>
                  <a:pt x="122110" y="173521"/>
                </a:lnTo>
                <a:lnTo>
                  <a:pt x="82677" y="153161"/>
                </a:lnTo>
                <a:lnTo>
                  <a:pt x="60888" y="117925"/>
                </a:lnTo>
                <a:lnTo>
                  <a:pt x="59520" y="105663"/>
                </a:lnTo>
                <a:lnTo>
                  <a:pt x="59528" y="104012"/>
                </a:lnTo>
                <a:lnTo>
                  <a:pt x="81153" y="58419"/>
                </a:lnTo>
                <a:lnTo>
                  <a:pt x="119979" y="40203"/>
                </a:lnTo>
                <a:lnTo>
                  <a:pt x="135762" y="38988"/>
                </a:lnTo>
                <a:lnTo>
                  <a:pt x="226620" y="38988"/>
                </a:lnTo>
                <a:lnTo>
                  <a:pt x="219630" y="31480"/>
                </a:lnTo>
                <a:lnTo>
                  <a:pt x="182211" y="8143"/>
                </a:lnTo>
                <a:lnTo>
                  <a:pt x="153169" y="902"/>
                </a:lnTo>
                <a:lnTo>
                  <a:pt x="137795" y="0"/>
                </a:lnTo>
                <a:close/>
              </a:path>
              <a:path w="558800" h="421004">
                <a:moveTo>
                  <a:pt x="228380" y="211073"/>
                </a:moveTo>
                <a:lnTo>
                  <a:pt x="137668" y="211073"/>
                </a:lnTo>
                <a:lnTo>
                  <a:pt x="156291" y="212695"/>
                </a:lnTo>
                <a:lnTo>
                  <a:pt x="173497" y="217566"/>
                </a:lnTo>
                <a:lnTo>
                  <a:pt x="215636" y="250557"/>
                </a:lnTo>
                <a:lnTo>
                  <a:pt x="231012" y="296544"/>
                </a:lnTo>
                <a:lnTo>
                  <a:pt x="229393" y="313332"/>
                </a:lnTo>
                <a:lnTo>
                  <a:pt x="205105" y="357123"/>
                </a:lnTo>
                <a:lnTo>
                  <a:pt x="156295" y="381287"/>
                </a:lnTo>
                <a:lnTo>
                  <a:pt x="135509" y="382904"/>
                </a:lnTo>
                <a:lnTo>
                  <a:pt x="235154" y="382904"/>
                </a:lnTo>
                <a:lnTo>
                  <a:pt x="263731" y="339375"/>
                </a:lnTo>
                <a:lnTo>
                  <a:pt x="271272" y="295782"/>
                </a:lnTo>
                <a:lnTo>
                  <a:pt x="270176" y="279755"/>
                </a:lnTo>
                <a:lnTo>
                  <a:pt x="253746" y="236981"/>
                </a:lnTo>
                <a:lnTo>
                  <a:pt x="230425" y="212502"/>
                </a:lnTo>
                <a:lnTo>
                  <a:pt x="228380" y="211073"/>
                </a:lnTo>
                <a:close/>
              </a:path>
              <a:path w="558800" h="421004">
                <a:moveTo>
                  <a:pt x="226620" y="38988"/>
                </a:moveTo>
                <a:lnTo>
                  <a:pt x="135762" y="38988"/>
                </a:lnTo>
                <a:lnTo>
                  <a:pt x="153334" y="40255"/>
                </a:lnTo>
                <a:lnTo>
                  <a:pt x="168703" y="44068"/>
                </a:lnTo>
                <a:lnTo>
                  <a:pt x="201380" y="69865"/>
                </a:lnTo>
                <a:lnTo>
                  <a:pt x="212471" y="104012"/>
                </a:lnTo>
                <a:lnTo>
                  <a:pt x="211851" y="112583"/>
                </a:lnTo>
                <a:lnTo>
                  <a:pt x="190611" y="153447"/>
                </a:lnTo>
                <a:lnTo>
                  <a:pt x="156527" y="172418"/>
                </a:lnTo>
                <a:lnTo>
                  <a:pt x="137160" y="174878"/>
                </a:lnTo>
                <a:lnTo>
                  <a:pt x="219402" y="174878"/>
                </a:lnTo>
                <a:lnTo>
                  <a:pt x="244746" y="143150"/>
                </a:lnTo>
                <a:lnTo>
                  <a:pt x="252730" y="105663"/>
                </a:lnTo>
                <a:lnTo>
                  <a:pt x="251797" y="92207"/>
                </a:lnTo>
                <a:lnTo>
                  <a:pt x="248983" y="79073"/>
                </a:lnTo>
                <a:lnTo>
                  <a:pt x="244264" y="66248"/>
                </a:lnTo>
                <a:lnTo>
                  <a:pt x="237617" y="53720"/>
                </a:lnTo>
                <a:lnTo>
                  <a:pt x="229356" y="41927"/>
                </a:lnTo>
                <a:lnTo>
                  <a:pt x="226620" y="38988"/>
                </a:lnTo>
                <a:close/>
              </a:path>
              <a:path w="558800" h="421004">
                <a:moveTo>
                  <a:pt x="329565" y="303402"/>
                </a:moveTo>
                <a:lnTo>
                  <a:pt x="290449" y="303402"/>
                </a:lnTo>
                <a:lnTo>
                  <a:pt x="297209" y="330525"/>
                </a:lnTo>
                <a:lnTo>
                  <a:pt x="319827" y="374340"/>
                </a:lnTo>
                <a:lnTo>
                  <a:pt x="353992" y="404034"/>
                </a:lnTo>
                <a:lnTo>
                  <a:pt x="397132" y="418893"/>
                </a:lnTo>
                <a:lnTo>
                  <a:pt x="421894" y="420750"/>
                </a:lnTo>
                <a:lnTo>
                  <a:pt x="440660" y="419701"/>
                </a:lnTo>
                <a:lnTo>
                  <a:pt x="491363" y="403859"/>
                </a:lnTo>
                <a:lnTo>
                  <a:pt x="520603" y="381888"/>
                </a:lnTo>
                <a:lnTo>
                  <a:pt x="422528" y="381888"/>
                </a:lnTo>
                <a:lnTo>
                  <a:pt x="404145" y="380507"/>
                </a:lnTo>
                <a:lnTo>
                  <a:pt x="359283" y="359790"/>
                </a:lnTo>
                <a:lnTo>
                  <a:pt x="335351" y="321571"/>
                </a:lnTo>
                <a:lnTo>
                  <a:pt x="329565" y="303402"/>
                </a:lnTo>
                <a:close/>
              </a:path>
              <a:path w="558800" h="421004">
                <a:moveTo>
                  <a:pt x="511026" y="38988"/>
                </a:moveTo>
                <a:lnTo>
                  <a:pt x="421131" y="38988"/>
                </a:lnTo>
                <a:lnTo>
                  <a:pt x="436368" y="40179"/>
                </a:lnTo>
                <a:lnTo>
                  <a:pt x="450246" y="43751"/>
                </a:lnTo>
                <a:lnTo>
                  <a:pt x="482931" y="68014"/>
                </a:lnTo>
                <a:lnTo>
                  <a:pt x="494646" y="103504"/>
                </a:lnTo>
                <a:lnTo>
                  <a:pt x="494024" y="111940"/>
                </a:lnTo>
                <a:lnTo>
                  <a:pt x="471154" y="149590"/>
                </a:lnTo>
                <a:lnTo>
                  <a:pt x="427831" y="167782"/>
                </a:lnTo>
                <a:lnTo>
                  <a:pt x="401574" y="170179"/>
                </a:lnTo>
                <a:lnTo>
                  <a:pt x="401574" y="207009"/>
                </a:lnTo>
                <a:lnTo>
                  <a:pt x="442023" y="211423"/>
                </a:lnTo>
                <a:lnTo>
                  <a:pt x="480853" y="225621"/>
                </a:lnTo>
                <a:lnTo>
                  <a:pt x="511474" y="260953"/>
                </a:lnTo>
                <a:lnTo>
                  <a:pt x="518922" y="294385"/>
                </a:lnTo>
                <a:lnTo>
                  <a:pt x="517276" y="311435"/>
                </a:lnTo>
                <a:lnTo>
                  <a:pt x="492505" y="355726"/>
                </a:lnTo>
                <a:lnTo>
                  <a:pt x="443249" y="380247"/>
                </a:lnTo>
                <a:lnTo>
                  <a:pt x="422528" y="381888"/>
                </a:lnTo>
                <a:lnTo>
                  <a:pt x="520603" y="381888"/>
                </a:lnTo>
                <a:lnTo>
                  <a:pt x="548292" y="340467"/>
                </a:lnTo>
                <a:lnTo>
                  <a:pt x="558419" y="291210"/>
                </a:lnTo>
                <a:lnTo>
                  <a:pt x="556777" y="271897"/>
                </a:lnTo>
                <a:lnTo>
                  <a:pt x="532256" y="219836"/>
                </a:lnTo>
                <a:lnTo>
                  <a:pt x="498645" y="192047"/>
                </a:lnTo>
                <a:lnTo>
                  <a:pt x="484886" y="185546"/>
                </a:lnTo>
                <a:lnTo>
                  <a:pt x="507388" y="169066"/>
                </a:lnTo>
                <a:lnTo>
                  <a:pt x="523462" y="149907"/>
                </a:lnTo>
                <a:lnTo>
                  <a:pt x="533106" y="128057"/>
                </a:lnTo>
                <a:lnTo>
                  <a:pt x="536321" y="103504"/>
                </a:lnTo>
                <a:lnTo>
                  <a:pt x="535392" y="90408"/>
                </a:lnTo>
                <a:lnTo>
                  <a:pt x="532606" y="77596"/>
                </a:lnTo>
                <a:lnTo>
                  <a:pt x="527962" y="65071"/>
                </a:lnTo>
                <a:lnTo>
                  <a:pt x="521462" y="52831"/>
                </a:lnTo>
                <a:lnTo>
                  <a:pt x="513270" y="41354"/>
                </a:lnTo>
                <a:lnTo>
                  <a:pt x="511026" y="38988"/>
                </a:lnTo>
                <a:close/>
              </a:path>
              <a:path w="558800" h="421004">
                <a:moveTo>
                  <a:pt x="421131" y="0"/>
                </a:moveTo>
                <a:lnTo>
                  <a:pt x="380936" y="6667"/>
                </a:lnTo>
                <a:lnTo>
                  <a:pt x="346455" y="26669"/>
                </a:lnTo>
                <a:lnTo>
                  <a:pt x="320024" y="59118"/>
                </a:lnTo>
                <a:lnTo>
                  <a:pt x="303784" y="102996"/>
                </a:lnTo>
                <a:lnTo>
                  <a:pt x="344550" y="102996"/>
                </a:lnTo>
                <a:lnTo>
                  <a:pt x="351478" y="86828"/>
                </a:lnTo>
                <a:lnTo>
                  <a:pt x="359108" y="73183"/>
                </a:lnTo>
                <a:lnTo>
                  <a:pt x="397017" y="42608"/>
                </a:lnTo>
                <a:lnTo>
                  <a:pt x="421131" y="38988"/>
                </a:lnTo>
                <a:lnTo>
                  <a:pt x="511026" y="38988"/>
                </a:lnTo>
                <a:lnTo>
                  <a:pt x="503554" y="31114"/>
                </a:lnTo>
                <a:lnTo>
                  <a:pt x="465744" y="8090"/>
                </a:lnTo>
                <a:lnTo>
                  <a:pt x="436510" y="902"/>
                </a:lnTo>
                <a:lnTo>
                  <a:pt x="421131" y="0"/>
                </a:lnTo>
                <a:close/>
              </a:path>
            </a:pathLst>
          </a:custGeom>
          <a:solidFill>
            <a:srgbClr val="FBA952"/>
          </a:solidFill>
        </p:spPr>
        <p:txBody>
          <a:bodyPr wrap="square" lIns="0" tIns="0" rIns="0" bIns="0" rtlCol="0"/>
          <a:lstStyle/>
          <a:p>
            <a:endParaRPr smtClean="0">
              <a:solidFill>
                <a:prstClr val="black"/>
              </a:solidFill>
            </a:endParaRPr>
          </a:p>
        </p:txBody>
      </p:sp>
      <p:sp>
        <p:nvSpPr>
          <p:cNvPr id="11" name="object 11"/>
          <p:cNvSpPr/>
          <p:nvPr/>
        </p:nvSpPr>
        <p:spPr>
          <a:xfrm>
            <a:off x="6227445" y="4381246"/>
            <a:ext cx="202819" cy="184022"/>
          </a:xfrm>
          <a:prstGeom prst="rect">
            <a:avLst/>
          </a:prstGeom>
          <a:blipFill>
            <a:blip r:embed="rId3" cstate="print"/>
            <a:stretch>
              <a:fillRect/>
            </a:stretch>
          </a:blipFill>
        </p:spPr>
        <p:txBody>
          <a:bodyPr wrap="square" lIns="0" tIns="0" rIns="0" bIns="0" rtlCol="0"/>
          <a:lstStyle/>
          <a:p>
            <a:endParaRPr smtClean="0">
              <a:solidFill>
                <a:prstClr val="black"/>
              </a:solidFill>
            </a:endParaRPr>
          </a:p>
        </p:txBody>
      </p:sp>
      <p:sp>
        <p:nvSpPr>
          <p:cNvPr id="12" name="object 12"/>
          <p:cNvSpPr/>
          <p:nvPr/>
        </p:nvSpPr>
        <p:spPr>
          <a:xfrm>
            <a:off x="6246495" y="4209160"/>
            <a:ext cx="165227" cy="148081"/>
          </a:xfrm>
          <a:prstGeom prst="rect">
            <a:avLst/>
          </a:prstGeom>
          <a:blipFill>
            <a:blip r:embed="rId4" cstate="print"/>
            <a:stretch>
              <a:fillRect/>
            </a:stretch>
          </a:blipFill>
        </p:spPr>
        <p:txBody>
          <a:bodyPr wrap="square" lIns="0" tIns="0" rIns="0" bIns="0" rtlCol="0"/>
          <a:lstStyle/>
          <a:p>
            <a:endParaRPr smtClean="0">
              <a:solidFill>
                <a:prstClr val="black"/>
              </a:solidFill>
            </a:endParaRPr>
          </a:p>
        </p:txBody>
      </p:sp>
      <p:sp>
        <p:nvSpPr>
          <p:cNvPr id="13" name="object 13"/>
          <p:cNvSpPr/>
          <p:nvPr/>
        </p:nvSpPr>
        <p:spPr>
          <a:xfrm>
            <a:off x="6483603" y="4176267"/>
            <a:ext cx="267970" cy="421005"/>
          </a:xfrm>
          <a:custGeom>
            <a:avLst/>
            <a:gdLst/>
            <a:ahLst/>
            <a:cxnLst/>
            <a:rect l="l" t="t" r="r" b="b"/>
            <a:pathLst>
              <a:path w="267970" h="421004">
                <a:moveTo>
                  <a:pt x="130682" y="0"/>
                </a:moveTo>
                <a:lnTo>
                  <a:pt x="175295" y="8090"/>
                </a:lnTo>
                <a:lnTo>
                  <a:pt x="213105" y="31114"/>
                </a:lnTo>
                <a:lnTo>
                  <a:pt x="237513" y="65071"/>
                </a:lnTo>
                <a:lnTo>
                  <a:pt x="245872" y="103504"/>
                </a:lnTo>
                <a:lnTo>
                  <a:pt x="242657" y="128057"/>
                </a:lnTo>
                <a:lnTo>
                  <a:pt x="233013" y="149907"/>
                </a:lnTo>
                <a:lnTo>
                  <a:pt x="216939" y="169066"/>
                </a:lnTo>
                <a:lnTo>
                  <a:pt x="194437" y="185546"/>
                </a:lnTo>
                <a:lnTo>
                  <a:pt x="208196" y="192047"/>
                </a:lnTo>
                <a:lnTo>
                  <a:pt x="241807" y="219836"/>
                </a:lnTo>
                <a:lnTo>
                  <a:pt x="261413" y="253571"/>
                </a:lnTo>
                <a:lnTo>
                  <a:pt x="267970" y="291210"/>
                </a:lnTo>
                <a:lnTo>
                  <a:pt x="266848" y="307994"/>
                </a:lnTo>
                <a:lnTo>
                  <a:pt x="249936" y="356107"/>
                </a:lnTo>
                <a:lnTo>
                  <a:pt x="215628" y="394577"/>
                </a:lnTo>
                <a:lnTo>
                  <a:pt x="168036" y="416544"/>
                </a:lnTo>
                <a:lnTo>
                  <a:pt x="131445" y="420750"/>
                </a:lnTo>
                <a:lnTo>
                  <a:pt x="106683" y="418893"/>
                </a:lnTo>
                <a:lnTo>
                  <a:pt x="63543" y="404034"/>
                </a:lnTo>
                <a:lnTo>
                  <a:pt x="29378" y="374340"/>
                </a:lnTo>
                <a:lnTo>
                  <a:pt x="6760" y="330525"/>
                </a:lnTo>
                <a:lnTo>
                  <a:pt x="0" y="303402"/>
                </a:lnTo>
                <a:lnTo>
                  <a:pt x="39116" y="303402"/>
                </a:lnTo>
                <a:lnTo>
                  <a:pt x="44902" y="321571"/>
                </a:lnTo>
                <a:lnTo>
                  <a:pt x="51784" y="337026"/>
                </a:lnTo>
                <a:lnTo>
                  <a:pt x="82073" y="369458"/>
                </a:lnTo>
                <a:lnTo>
                  <a:pt x="132079" y="381888"/>
                </a:lnTo>
                <a:lnTo>
                  <a:pt x="152800" y="380247"/>
                </a:lnTo>
                <a:lnTo>
                  <a:pt x="202056" y="355726"/>
                </a:lnTo>
                <a:lnTo>
                  <a:pt x="226827" y="311435"/>
                </a:lnTo>
                <a:lnTo>
                  <a:pt x="228473" y="294385"/>
                </a:lnTo>
                <a:lnTo>
                  <a:pt x="227641" y="282860"/>
                </a:lnTo>
                <a:lnTo>
                  <a:pt x="208121" y="241000"/>
                </a:lnTo>
                <a:lnTo>
                  <a:pt x="167239" y="215118"/>
                </a:lnTo>
                <a:lnTo>
                  <a:pt x="111125" y="207009"/>
                </a:lnTo>
                <a:lnTo>
                  <a:pt x="111125" y="170179"/>
                </a:lnTo>
                <a:lnTo>
                  <a:pt x="149594" y="164768"/>
                </a:lnTo>
                <a:lnTo>
                  <a:pt x="188148" y="143079"/>
                </a:lnTo>
                <a:lnTo>
                  <a:pt x="204216" y="103250"/>
                </a:lnTo>
                <a:lnTo>
                  <a:pt x="202908" y="90632"/>
                </a:lnTo>
                <a:lnTo>
                  <a:pt x="172295" y="49704"/>
                </a:lnTo>
                <a:lnTo>
                  <a:pt x="130682" y="38988"/>
                </a:lnTo>
                <a:lnTo>
                  <a:pt x="118179" y="39893"/>
                </a:lnTo>
                <a:lnTo>
                  <a:pt x="76979" y="62063"/>
                </a:lnTo>
                <a:lnTo>
                  <a:pt x="54101" y="102996"/>
                </a:lnTo>
                <a:lnTo>
                  <a:pt x="13335" y="102996"/>
                </a:lnTo>
                <a:lnTo>
                  <a:pt x="29575" y="59118"/>
                </a:lnTo>
                <a:lnTo>
                  <a:pt x="56006" y="26669"/>
                </a:lnTo>
                <a:lnTo>
                  <a:pt x="90487" y="6667"/>
                </a:lnTo>
                <a:lnTo>
                  <a:pt x="109870" y="1666"/>
                </a:lnTo>
                <a:lnTo>
                  <a:pt x="130682" y="0"/>
                </a:lnTo>
                <a:close/>
              </a:path>
            </a:pathLst>
          </a:custGeom>
          <a:ln w="12192">
            <a:solidFill>
              <a:srgbClr val="FBA952"/>
            </a:solidFill>
          </a:ln>
        </p:spPr>
        <p:txBody>
          <a:bodyPr wrap="square" lIns="0" tIns="0" rIns="0" bIns="0" rtlCol="0"/>
          <a:lstStyle/>
          <a:p>
            <a:endParaRPr smtClean="0">
              <a:solidFill>
                <a:prstClr val="black"/>
              </a:solidFill>
            </a:endParaRPr>
          </a:p>
        </p:txBody>
      </p:sp>
      <p:sp>
        <p:nvSpPr>
          <p:cNvPr id="14" name="object 14"/>
          <p:cNvSpPr/>
          <p:nvPr/>
        </p:nvSpPr>
        <p:spPr>
          <a:xfrm>
            <a:off x="6193154" y="4176267"/>
            <a:ext cx="271780" cy="421005"/>
          </a:xfrm>
          <a:custGeom>
            <a:avLst/>
            <a:gdLst/>
            <a:ahLst/>
            <a:cxnLst/>
            <a:rect l="l" t="t" r="r" b="b"/>
            <a:pathLst>
              <a:path w="271779" h="421004">
                <a:moveTo>
                  <a:pt x="137795" y="0"/>
                </a:moveTo>
                <a:lnTo>
                  <a:pt x="182211" y="8143"/>
                </a:lnTo>
                <a:lnTo>
                  <a:pt x="219630" y="31480"/>
                </a:lnTo>
                <a:lnTo>
                  <a:pt x="244264" y="66248"/>
                </a:lnTo>
                <a:lnTo>
                  <a:pt x="252730" y="105663"/>
                </a:lnTo>
                <a:lnTo>
                  <a:pt x="251846" y="118905"/>
                </a:lnTo>
                <a:lnTo>
                  <a:pt x="230459" y="164413"/>
                </a:lnTo>
                <a:lnTo>
                  <a:pt x="195580" y="190880"/>
                </a:lnTo>
                <a:lnTo>
                  <a:pt x="214437" y="201334"/>
                </a:lnTo>
                <a:lnTo>
                  <a:pt x="253746" y="236981"/>
                </a:lnTo>
                <a:lnTo>
                  <a:pt x="270176" y="279755"/>
                </a:lnTo>
                <a:lnTo>
                  <a:pt x="271272" y="295782"/>
                </a:lnTo>
                <a:lnTo>
                  <a:pt x="269388" y="318258"/>
                </a:lnTo>
                <a:lnTo>
                  <a:pt x="254287" y="359112"/>
                </a:lnTo>
                <a:lnTo>
                  <a:pt x="220567" y="396426"/>
                </a:lnTo>
                <a:lnTo>
                  <a:pt x="167608" y="418056"/>
                </a:lnTo>
                <a:lnTo>
                  <a:pt x="135128" y="420750"/>
                </a:lnTo>
                <a:lnTo>
                  <a:pt x="103905" y="418389"/>
                </a:lnTo>
                <a:lnTo>
                  <a:pt x="53510" y="399426"/>
                </a:lnTo>
                <a:lnTo>
                  <a:pt x="19288" y="363325"/>
                </a:lnTo>
                <a:lnTo>
                  <a:pt x="2143" y="321466"/>
                </a:lnTo>
                <a:lnTo>
                  <a:pt x="0" y="299084"/>
                </a:lnTo>
                <a:lnTo>
                  <a:pt x="1121" y="282747"/>
                </a:lnTo>
                <a:lnTo>
                  <a:pt x="18034" y="238759"/>
                </a:lnTo>
                <a:lnTo>
                  <a:pt x="58449" y="201737"/>
                </a:lnTo>
                <a:lnTo>
                  <a:pt x="77978" y="190880"/>
                </a:lnTo>
                <a:lnTo>
                  <a:pt x="64142" y="182806"/>
                </a:lnTo>
                <a:lnTo>
                  <a:pt x="33782" y="153034"/>
                </a:lnTo>
                <a:lnTo>
                  <a:pt x="19976" y="117334"/>
                </a:lnTo>
                <a:lnTo>
                  <a:pt x="19050" y="104647"/>
                </a:lnTo>
                <a:lnTo>
                  <a:pt x="20028" y="91596"/>
                </a:lnTo>
                <a:lnTo>
                  <a:pt x="34798" y="53466"/>
                </a:lnTo>
                <a:lnTo>
                  <a:pt x="65033" y="22159"/>
                </a:lnTo>
                <a:lnTo>
                  <a:pt x="106854" y="3603"/>
                </a:lnTo>
                <a:lnTo>
                  <a:pt x="122056" y="902"/>
                </a:lnTo>
                <a:lnTo>
                  <a:pt x="137795" y="0"/>
                </a:lnTo>
                <a:close/>
              </a:path>
            </a:pathLst>
          </a:custGeom>
          <a:ln w="12192">
            <a:solidFill>
              <a:srgbClr val="FBA952"/>
            </a:solidFill>
          </a:ln>
        </p:spPr>
        <p:txBody>
          <a:bodyPr wrap="square" lIns="0" tIns="0" rIns="0" bIns="0" rtlCol="0"/>
          <a:lstStyle/>
          <a:p>
            <a:endParaRPr smtClean="0">
              <a:solidFill>
                <a:prstClr val="black"/>
              </a:solidFill>
            </a:endParaRPr>
          </a:p>
        </p:txBody>
      </p:sp>
      <p:sp>
        <p:nvSpPr>
          <p:cNvPr id="15" name="object 15"/>
          <p:cNvSpPr txBox="1"/>
          <p:nvPr/>
        </p:nvSpPr>
        <p:spPr>
          <a:xfrm>
            <a:off x="5506339" y="5367273"/>
            <a:ext cx="1917700" cy="514350"/>
          </a:xfrm>
          <a:prstGeom prst="rect">
            <a:avLst/>
          </a:prstGeom>
        </p:spPr>
        <p:txBody>
          <a:bodyPr vert="horz" wrap="square" lIns="0" tIns="13335" rIns="0" bIns="0" rtlCol="0">
            <a:spAutoFit/>
          </a:bodyPr>
          <a:lstStyle/>
          <a:p>
            <a:pPr marL="12700" marR="5080" indent="109220">
              <a:spcBef>
                <a:spcPts val="105"/>
              </a:spcBef>
            </a:pPr>
            <a:r>
              <a:rPr sz="1600" dirty="0">
                <a:solidFill>
                  <a:srgbClr val="FFFFFF"/>
                </a:solidFill>
                <a:latin typeface="Nirmala UI"/>
                <a:cs typeface="Nirmala UI"/>
              </a:rPr>
              <a:t>CLIENTS HAVE NO  SOURCE OF</a:t>
            </a:r>
            <a:r>
              <a:rPr sz="1600" spc="-85" dirty="0">
                <a:solidFill>
                  <a:srgbClr val="FFFFFF"/>
                </a:solidFill>
                <a:latin typeface="Nirmala UI"/>
                <a:cs typeface="Nirmala UI"/>
              </a:rPr>
              <a:t> </a:t>
            </a:r>
            <a:r>
              <a:rPr sz="1600" dirty="0">
                <a:solidFill>
                  <a:srgbClr val="FFFFFF"/>
                </a:solidFill>
                <a:latin typeface="Nirmala UI"/>
                <a:cs typeface="Nirmala UI"/>
              </a:rPr>
              <a:t>INCOME</a:t>
            </a:r>
            <a:endParaRPr sz="1600">
              <a:solidFill>
                <a:prstClr val="black"/>
              </a:solidFill>
              <a:latin typeface="Nirmala UI"/>
              <a:cs typeface="Nirmala UI"/>
            </a:endParaRPr>
          </a:p>
        </p:txBody>
      </p:sp>
      <p:sp>
        <p:nvSpPr>
          <p:cNvPr id="16" name="object 16"/>
          <p:cNvSpPr/>
          <p:nvPr/>
        </p:nvSpPr>
        <p:spPr>
          <a:xfrm>
            <a:off x="4593463" y="2123694"/>
            <a:ext cx="872490" cy="345440"/>
          </a:xfrm>
          <a:custGeom>
            <a:avLst/>
            <a:gdLst/>
            <a:ahLst/>
            <a:cxnLst/>
            <a:rect l="l" t="t" r="r" b="b"/>
            <a:pathLst>
              <a:path w="872489" h="345439">
                <a:moveTo>
                  <a:pt x="337565" y="0"/>
                </a:moveTo>
                <a:lnTo>
                  <a:pt x="237871" y="148716"/>
                </a:lnTo>
                <a:lnTo>
                  <a:pt x="213546" y="190490"/>
                </a:lnTo>
                <a:lnTo>
                  <a:pt x="201035" y="234330"/>
                </a:lnTo>
                <a:lnTo>
                  <a:pt x="200533" y="244475"/>
                </a:lnTo>
                <a:lnTo>
                  <a:pt x="201358" y="257857"/>
                </a:lnTo>
                <a:lnTo>
                  <a:pt x="213613" y="295147"/>
                </a:lnTo>
                <a:lnTo>
                  <a:pt x="239027" y="324687"/>
                </a:lnTo>
                <a:lnTo>
                  <a:pt x="274065" y="341677"/>
                </a:lnTo>
                <a:lnTo>
                  <a:pt x="300100" y="344931"/>
                </a:lnTo>
                <a:lnTo>
                  <a:pt x="313864" y="344096"/>
                </a:lnTo>
                <a:lnTo>
                  <a:pt x="352298" y="331469"/>
                </a:lnTo>
                <a:lnTo>
                  <a:pt x="376092" y="313054"/>
                </a:lnTo>
                <a:lnTo>
                  <a:pt x="301498" y="313054"/>
                </a:lnTo>
                <a:lnTo>
                  <a:pt x="287714" y="311792"/>
                </a:lnTo>
                <a:lnTo>
                  <a:pt x="252602" y="292861"/>
                </a:lnTo>
                <a:lnTo>
                  <a:pt x="233672" y="257857"/>
                </a:lnTo>
                <a:lnTo>
                  <a:pt x="232433" y="243839"/>
                </a:lnTo>
                <a:lnTo>
                  <a:pt x="233672" y="230183"/>
                </a:lnTo>
                <a:lnTo>
                  <a:pt x="252602" y="195071"/>
                </a:lnTo>
                <a:lnTo>
                  <a:pt x="287714" y="176141"/>
                </a:lnTo>
                <a:lnTo>
                  <a:pt x="301498" y="174878"/>
                </a:lnTo>
                <a:lnTo>
                  <a:pt x="376173" y="174878"/>
                </a:lnTo>
                <a:lnTo>
                  <a:pt x="375665" y="174243"/>
                </a:lnTo>
                <a:lnTo>
                  <a:pt x="361305" y="161909"/>
                </a:lnTo>
                <a:lnTo>
                  <a:pt x="345455" y="153098"/>
                </a:lnTo>
                <a:lnTo>
                  <a:pt x="341913" y="152018"/>
                </a:lnTo>
                <a:lnTo>
                  <a:pt x="275716" y="152018"/>
                </a:lnTo>
                <a:lnTo>
                  <a:pt x="364616" y="17652"/>
                </a:lnTo>
                <a:lnTo>
                  <a:pt x="337565" y="0"/>
                </a:lnTo>
                <a:close/>
              </a:path>
              <a:path w="872489" h="345439">
                <a:moveTo>
                  <a:pt x="376173" y="174878"/>
                </a:moveTo>
                <a:lnTo>
                  <a:pt x="301498" y="174878"/>
                </a:lnTo>
                <a:lnTo>
                  <a:pt x="315263" y="176141"/>
                </a:lnTo>
                <a:lnTo>
                  <a:pt x="327993" y="179927"/>
                </a:lnTo>
                <a:lnTo>
                  <a:pt x="359227" y="205696"/>
                </a:lnTo>
                <a:lnTo>
                  <a:pt x="370562" y="243839"/>
                </a:lnTo>
                <a:lnTo>
                  <a:pt x="370551" y="244475"/>
                </a:lnTo>
                <a:lnTo>
                  <a:pt x="359227" y="282241"/>
                </a:lnTo>
                <a:lnTo>
                  <a:pt x="327993" y="308006"/>
                </a:lnTo>
                <a:lnTo>
                  <a:pt x="301498" y="313054"/>
                </a:lnTo>
                <a:lnTo>
                  <a:pt x="376092" y="313054"/>
                </a:lnTo>
                <a:lnTo>
                  <a:pt x="399653" y="270811"/>
                </a:lnTo>
                <a:lnTo>
                  <a:pt x="402971" y="243839"/>
                </a:lnTo>
                <a:lnTo>
                  <a:pt x="401258" y="223982"/>
                </a:lnTo>
                <a:lnTo>
                  <a:pt x="396128" y="205755"/>
                </a:lnTo>
                <a:lnTo>
                  <a:pt x="387594" y="189172"/>
                </a:lnTo>
                <a:lnTo>
                  <a:pt x="376173" y="174878"/>
                </a:lnTo>
                <a:close/>
              </a:path>
              <a:path w="872489" h="345439">
                <a:moveTo>
                  <a:pt x="309245" y="146050"/>
                </a:moveTo>
                <a:lnTo>
                  <a:pt x="301291" y="146429"/>
                </a:lnTo>
                <a:lnTo>
                  <a:pt x="293052" y="147558"/>
                </a:lnTo>
                <a:lnTo>
                  <a:pt x="284527" y="149425"/>
                </a:lnTo>
                <a:lnTo>
                  <a:pt x="275716" y="152018"/>
                </a:lnTo>
                <a:lnTo>
                  <a:pt x="341913" y="152018"/>
                </a:lnTo>
                <a:lnTo>
                  <a:pt x="328106" y="147812"/>
                </a:lnTo>
                <a:lnTo>
                  <a:pt x="309245" y="146050"/>
                </a:lnTo>
                <a:close/>
              </a:path>
              <a:path w="872489" h="345439">
                <a:moveTo>
                  <a:pt x="691261" y="257175"/>
                </a:moveTo>
                <a:lnTo>
                  <a:pt x="657606" y="257175"/>
                </a:lnTo>
                <a:lnTo>
                  <a:pt x="661654" y="275703"/>
                </a:lnTo>
                <a:lnTo>
                  <a:pt x="690372" y="320547"/>
                </a:lnTo>
                <a:lnTo>
                  <a:pt x="738592" y="343407"/>
                </a:lnTo>
                <a:lnTo>
                  <a:pt x="757809" y="344931"/>
                </a:lnTo>
                <a:lnTo>
                  <a:pt x="774072" y="344029"/>
                </a:lnTo>
                <a:lnTo>
                  <a:pt x="816863" y="330580"/>
                </a:lnTo>
                <a:lnTo>
                  <a:pt x="838265" y="314325"/>
                </a:lnTo>
                <a:lnTo>
                  <a:pt x="759840" y="314325"/>
                </a:lnTo>
                <a:lnTo>
                  <a:pt x="751649" y="313872"/>
                </a:lnTo>
                <a:lnTo>
                  <a:pt x="714676" y="298703"/>
                </a:lnTo>
                <a:lnTo>
                  <a:pt x="693497" y="266247"/>
                </a:lnTo>
                <a:lnTo>
                  <a:pt x="691261" y="257175"/>
                </a:lnTo>
                <a:close/>
              </a:path>
              <a:path w="872489" h="345439">
                <a:moveTo>
                  <a:pt x="844084" y="153796"/>
                </a:moveTo>
                <a:lnTo>
                  <a:pt x="761619" y="153796"/>
                </a:lnTo>
                <a:lnTo>
                  <a:pt x="778263" y="155104"/>
                </a:lnTo>
                <a:lnTo>
                  <a:pt x="793146" y="159019"/>
                </a:lnTo>
                <a:lnTo>
                  <a:pt x="826793" y="185717"/>
                </a:lnTo>
                <a:lnTo>
                  <a:pt x="838581" y="228472"/>
                </a:lnTo>
                <a:lnTo>
                  <a:pt x="837148" y="246147"/>
                </a:lnTo>
                <a:lnTo>
                  <a:pt x="815466" y="289813"/>
                </a:lnTo>
                <a:lnTo>
                  <a:pt x="775462" y="312799"/>
                </a:lnTo>
                <a:lnTo>
                  <a:pt x="759840" y="314325"/>
                </a:lnTo>
                <a:lnTo>
                  <a:pt x="838265" y="314325"/>
                </a:lnTo>
                <a:lnTo>
                  <a:pt x="863951" y="275320"/>
                </a:lnTo>
                <a:lnTo>
                  <a:pt x="872363" y="229742"/>
                </a:lnTo>
                <a:lnTo>
                  <a:pt x="870551" y="207359"/>
                </a:lnTo>
                <a:lnTo>
                  <a:pt x="865108" y="187070"/>
                </a:lnTo>
                <a:lnTo>
                  <a:pt x="856021" y="168878"/>
                </a:lnTo>
                <a:lnTo>
                  <a:pt x="844084" y="153796"/>
                </a:lnTo>
                <a:close/>
              </a:path>
              <a:path w="872489" h="345439">
                <a:moveTo>
                  <a:pt x="863853" y="8254"/>
                </a:moveTo>
                <a:lnTo>
                  <a:pt x="721613" y="8254"/>
                </a:lnTo>
                <a:lnTo>
                  <a:pt x="691261" y="171450"/>
                </a:lnTo>
                <a:lnTo>
                  <a:pt x="711166" y="163762"/>
                </a:lnTo>
                <a:lnTo>
                  <a:pt x="729535" y="158241"/>
                </a:lnTo>
                <a:lnTo>
                  <a:pt x="746357" y="154912"/>
                </a:lnTo>
                <a:lnTo>
                  <a:pt x="761619" y="153796"/>
                </a:lnTo>
                <a:lnTo>
                  <a:pt x="844084" y="153796"/>
                </a:lnTo>
                <a:lnTo>
                  <a:pt x="843279" y="152780"/>
                </a:lnTo>
                <a:lnTo>
                  <a:pt x="827730" y="139686"/>
                </a:lnTo>
                <a:lnTo>
                  <a:pt x="810228" y="130317"/>
                </a:lnTo>
                <a:lnTo>
                  <a:pt x="806223" y="129158"/>
                </a:lnTo>
                <a:lnTo>
                  <a:pt x="730758" y="129158"/>
                </a:lnTo>
                <a:lnTo>
                  <a:pt x="747140" y="39496"/>
                </a:lnTo>
                <a:lnTo>
                  <a:pt x="863853" y="39496"/>
                </a:lnTo>
                <a:lnTo>
                  <a:pt x="863853" y="8254"/>
                </a:lnTo>
                <a:close/>
              </a:path>
              <a:path w="872489" h="345439">
                <a:moveTo>
                  <a:pt x="769365" y="122808"/>
                </a:moveTo>
                <a:lnTo>
                  <a:pt x="760458" y="123211"/>
                </a:lnTo>
                <a:lnTo>
                  <a:pt x="751062" y="124412"/>
                </a:lnTo>
                <a:lnTo>
                  <a:pt x="741166" y="126398"/>
                </a:lnTo>
                <a:lnTo>
                  <a:pt x="730758" y="129158"/>
                </a:lnTo>
                <a:lnTo>
                  <a:pt x="806223" y="129158"/>
                </a:lnTo>
                <a:lnTo>
                  <a:pt x="790773" y="124688"/>
                </a:lnTo>
                <a:lnTo>
                  <a:pt x="769365" y="122808"/>
                </a:lnTo>
                <a:close/>
              </a:path>
              <a:path w="872489" h="345439">
                <a:moveTo>
                  <a:pt x="553465" y="8254"/>
                </a:moveTo>
                <a:lnTo>
                  <a:pt x="488950" y="8254"/>
                </a:lnTo>
                <a:lnTo>
                  <a:pt x="469391" y="40385"/>
                </a:lnTo>
                <a:lnTo>
                  <a:pt x="520953" y="40385"/>
                </a:lnTo>
                <a:lnTo>
                  <a:pt x="520953" y="336676"/>
                </a:lnTo>
                <a:lnTo>
                  <a:pt x="553465" y="336676"/>
                </a:lnTo>
                <a:lnTo>
                  <a:pt x="553465" y="8254"/>
                </a:lnTo>
                <a:close/>
              </a:path>
              <a:path w="872489" h="345439">
                <a:moveTo>
                  <a:pt x="84074" y="8254"/>
                </a:moveTo>
                <a:lnTo>
                  <a:pt x="19558" y="8254"/>
                </a:lnTo>
                <a:lnTo>
                  <a:pt x="0" y="40385"/>
                </a:lnTo>
                <a:lnTo>
                  <a:pt x="51562" y="40385"/>
                </a:lnTo>
                <a:lnTo>
                  <a:pt x="51562" y="336676"/>
                </a:lnTo>
                <a:lnTo>
                  <a:pt x="84074" y="336676"/>
                </a:lnTo>
                <a:lnTo>
                  <a:pt x="84074" y="8254"/>
                </a:lnTo>
                <a:close/>
              </a:path>
            </a:pathLst>
          </a:custGeom>
          <a:solidFill>
            <a:srgbClr val="FBA952"/>
          </a:solidFill>
        </p:spPr>
        <p:txBody>
          <a:bodyPr wrap="square" lIns="0" tIns="0" rIns="0" bIns="0" rtlCol="0"/>
          <a:lstStyle/>
          <a:p>
            <a:endParaRPr smtClean="0">
              <a:solidFill>
                <a:prstClr val="black"/>
              </a:solidFill>
            </a:endParaRPr>
          </a:p>
        </p:txBody>
      </p:sp>
      <p:sp>
        <p:nvSpPr>
          <p:cNvPr id="17" name="object 17"/>
          <p:cNvSpPr/>
          <p:nvPr/>
        </p:nvSpPr>
        <p:spPr>
          <a:xfrm>
            <a:off x="4819777" y="2292476"/>
            <a:ext cx="150368" cy="150368"/>
          </a:xfrm>
          <a:prstGeom prst="rect">
            <a:avLst/>
          </a:prstGeom>
          <a:blipFill>
            <a:blip r:embed="rId5" cstate="print"/>
            <a:stretch>
              <a:fillRect/>
            </a:stretch>
          </a:blipFill>
        </p:spPr>
        <p:txBody>
          <a:bodyPr wrap="square" lIns="0" tIns="0" rIns="0" bIns="0" rtlCol="0"/>
          <a:lstStyle/>
          <a:p>
            <a:endParaRPr smtClean="0">
              <a:solidFill>
                <a:prstClr val="black"/>
              </a:solidFill>
            </a:endParaRPr>
          </a:p>
        </p:txBody>
      </p:sp>
      <p:sp>
        <p:nvSpPr>
          <p:cNvPr id="18" name="object 18"/>
          <p:cNvSpPr/>
          <p:nvPr/>
        </p:nvSpPr>
        <p:spPr>
          <a:xfrm>
            <a:off x="5251069" y="2131948"/>
            <a:ext cx="215265" cy="337185"/>
          </a:xfrm>
          <a:custGeom>
            <a:avLst/>
            <a:gdLst/>
            <a:ahLst/>
            <a:cxnLst/>
            <a:rect l="l" t="t" r="r" b="b"/>
            <a:pathLst>
              <a:path w="215264" h="337185">
                <a:moveTo>
                  <a:pt x="64007" y="0"/>
                </a:moveTo>
                <a:lnTo>
                  <a:pt x="206247" y="0"/>
                </a:lnTo>
                <a:lnTo>
                  <a:pt x="206247" y="31241"/>
                </a:lnTo>
                <a:lnTo>
                  <a:pt x="89534" y="31241"/>
                </a:lnTo>
                <a:lnTo>
                  <a:pt x="73151" y="120903"/>
                </a:lnTo>
                <a:lnTo>
                  <a:pt x="83560" y="118143"/>
                </a:lnTo>
                <a:lnTo>
                  <a:pt x="93456" y="116157"/>
                </a:lnTo>
                <a:lnTo>
                  <a:pt x="102852" y="114956"/>
                </a:lnTo>
                <a:lnTo>
                  <a:pt x="111759" y="114553"/>
                </a:lnTo>
                <a:lnTo>
                  <a:pt x="133167" y="116433"/>
                </a:lnTo>
                <a:lnTo>
                  <a:pt x="170124" y="131431"/>
                </a:lnTo>
                <a:lnTo>
                  <a:pt x="198415" y="160623"/>
                </a:lnTo>
                <a:lnTo>
                  <a:pt x="212945" y="199104"/>
                </a:lnTo>
                <a:lnTo>
                  <a:pt x="214756" y="221487"/>
                </a:lnTo>
                <a:lnTo>
                  <a:pt x="213826" y="237347"/>
                </a:lnTo>
                <a:lnTo>
                  <a:pt x="199770" y="280924"/>
                </a:lnTo>
                <a:lnTo>
                  <a:pt x="171374" y="314303"/>
                </a:lnTo>
                <a:lnTo>
                  <a:pt x="131730" y="333073"/>
                </a:lnTo>
                <a:lnTo>
                  <a:pt x="100202" y="336676"/>
                </a:lnTo>
                <a:lnTo>
                  <a:pt x="80986" y="335152"/>
                </a:lnTo>
                <a:lnTo>
                  <a:pt x="32765" y="312292"/>
                </a:lnTo>
                <a:lnTo>
                  <a:pt x="4048" y="267448"/>
                </a:lnTo>
                <a:lnTo>
                  <a:pt x="0" y="248920"/>
                </a:lnTo>
                <a:lnTo>
                  <a:pt x="33654" y="248920"/>
                </a:lnTo>
                <a:lnTo>
                  <a:pt x="35891" y="257992"/>
                </a:lnTo>
                <a:lnTo>
                  <a:pt x="38782" y="266160"/>
                </a:lnTo>
                <a:lnTo>
                  <a:pt x="70611" y="298830"/>
                </a:lnTo>
                <a:lnTo>
                  <a:pt x="102234" y="306070"/>
                </a:lnTo>
                <a:lnTo>
                  <a:pt x="117855" y="304544"/>
                </a:lnTo>
                <a:lnTo>
                  <a:pt x="157860" y="281559"/>
                </a:lnTo>
                <a:lnTo>
                  <a:pt x="179542" y="237892"/>
                </a:lnTo>
                <a:lnTo>
                  <a:pt x="180975" y="220217"/>
                </a:lnTo>
                <a:lnTo>
                  <a:pt x="179665" y="204410"/>
                </a:lnTo>
                <a:lnTo>
                  <a:pt x="160019" y="166370"/>
                </a:lnTo>
                <a:lnTo>
                  <a:pt x="120657" y="146849"/>
                </a:lnTo>
                <a:lnTo>
                  <a:pt x="104012" y="145541"/>
                </a:lnTo>
                <a:lnTo>
                  <a:pt x="88751" y="146657"/>
                </a:lnTo>
                <a:lnTo>
                  <a:pt x="71929" y="149987"/>
                </a:lnTo>
                <a:lnTo>
                  <a:pt x="53560" y="155507"/>
                </a:lnTo>
                <a:lnTo>
                  <a:pt x="33654" y="163195"/>
                </a:lnTo>
                <a:lnTo>
                  <a:pt x="64007" y="0"/>
                </a:lnTo>
                <a:close/>
              </a:path>
            </a:pathLst>
          </a:custGeom>
          <a:ln w="12192">
            <a:solidFill>
              <a:srgbClr val="FBA952"/>
            </a:solidFill>
          </a:ln>
        </p:spPr>
        <p:txBody>
          <a:bodyPr wrap="square" lIns="0" tIns="0" rIns="0" bIns="0" rtlCol="0"/>
          <a:lstStyle/>
          <a:p>
            <a:endParaRPr smtClean="0">
              <a:solidFill>
                <a:prstClr val="black"/>
              </a:solidFill>
            </a:endParaRPr>
          </a:p>
        </p:txBody>
      </p:sp>
      <p:sp>
        <p:nvSpPr>
          <p:cNvPr id="19" name="object 19"/>
          <p:cNvSpPr/>
          <p:nvPr/>
        </p:nvSpPr>
        <p:spPr>
          <a:xfrm>
            <a:off x="5062854" y="2131948"/>
            <a:ext cx="84455" cy="328930"/>
          </a:xfrm>
          <a:custGeom>
            <a:avLst/>
            <a:gdLst/>
            <a:ahLst/>
            <a:cxnLst/>
            <a:rect l="l" t="t" r="r" b="b"/>
            <a:pathLst>
              <a:path w="84454" h="328930">
                <a:moveTo>
                  <a:pt x="19558" y="0"/>
                </a:moveTo>
                <a:lnTo>
                  <a:pt x="84074" y="0"/>
                </a:lnTo>
                <a:lnTo>
                  <a:pt x="84074" y="328422"/>
                </a:lnTo>
                <a:lnTo>
                  <a:pt x="51562" y="328422"/>
                </a:lnTo>
                <a:lnTo>
                  <a:pt x="51562" y="32130"/>
                </a:lnTo>
                <a:lnTo>
                  <a:pt x="0" y="32130"/>
                </a:lnTo>
                <a:lnTo>
                  <a:pt x="19558" y="0"/>
                </a:lnTo>
                <a:close/>
              </a:path>
            </a:pathLst>
          </a:custGeom>
          <a:ln w="12191">
            <a:solidFill>
              <a:srgbClr val="FBA952"/>
            </a:solidFill>
          </a:ln>
        </p:spPr>
        <p:txBody>
          <a:bodyPr wrap="square" lIns="0" tIns="0" rIns="0" bIns="0" rtlCol="0"/>
          <a:lstStyle/>
          <a:p>
            <a:endParaRPr smtClean="0">
              <a:solidFill>
                <a:prstClr val="black"/>
              </a:solidFill>
            </a:endParaRPr>
          </a:p>
        </p:txBody>
      </p:sp>
      <p:sp>
        <p:nvSpPr>
          <p:cNvPr id="20" name="object 20"/>
          <p:cNvSpPr/>
          <p:nvPr/>
        </p:nvSpPr>
        <p:spPr>
          <a:xfrm>
            <a:off x="4593463" y="2131948"/>
            <a:ext cx="84455" cy="328930"/>
          </a:xfrm>
          <a:custGeom>
            <a:avLst/>
            <a:gdLst/>
            <a:ahLst/>
            <a:cxnLst/>
            <a:rect l="l" t="t" r="r" b="b"/>
            <a:pathLst>
              <a:path w="84454" h="328930">
                <a:moveTo>
                  <a:pt x="19558" y="0"/>
                </a:moveTo>
                <a:lnTo>
                  <a:pt x="84074" y="0"/>
                </a:lnTo>
                <a:lnTo>
                  <a:pt x="84074" y="328422"/>
                </a:lnTo>
                <a:lnTo>
                  <a:pt x="51562" y="328422"/>
                </a:lnTo>
                <a:lnTo>
                  <a:pt x="51562" y="32130"/>
                </a:lnTo>
                <a:lnTo>
                  <a:pt x="0" y="32130"/>
                </a:lnTo>
                <a:lnTo>
                  <a:pt x="19558" y="0"/>
                </a:lnTo>
                <a:close/>
              </a:path>
            </a:pathLst>
          </a:custGeom>
          <a:ln w="12191">
            <a:solidFill>
              <a:srgbClr val="FBA952"/>
            </a:solidFill>
          </a:ln>
        </p:spPr>
        <p:txBody>
          <a:bodyPr wrap="square" lIns="0" tIns="0" rIns="0" bIns="0" rtlCol="0"/>
          <a:lstStyle/>
          <a:p>
            <a:endParaRPr smtClean="0">
              <a:solidFill>
                <a:prstClr val="black"/>
              </a:solidFill>
            </a:endParaRPr>
          </a:p>
        </p:txBody>
      </p:sp>
      <p:sp>
        <p:nvSpPr>
          <p:cNvPr id="21" name="object 21"/>
          <p:cNvSpPr/>
          <p:nvPr/>
        </p:nvSpPr>
        <p:spPr>
          <a:xfrm>
            <a:off x="4793996" y="2123694"/>
            <a:ext cx="202565" cy="345440"/>
          </a:xfrm>
          <a:custGeom>
            <a:avLst/>
            <a:gdLst/>
            <a:ahLst/>
            <a:cxnLst/>
            <a:rect l="l" t="t" r="r" b="b"/>
            <a:pathLst>
              <a:path w="202564" h="345439">
                <a:moveTo>
                  <a:pt x="137032" y="0"/>
                </a:moveTo>
                <a:lnTo>
                  <a:pt x="164083" y="17652"/>
                </a:lnTo>
                <a:lnTo>
                  <a:pt x="75183" y="152018"/>
                </a:lnTo>
                <a:lnTo>
                  <a:pt x="83994" y="149425"/>
                </a:lnTo>
                <a:lnTo>
                  <a:pt x="92519" y="147558"/>
                </a:lnTo>
                <a:lnTo>
                  <a:pt x="100758" y="146429"/>
                </a:lnTo>
                <a:lnTo>
                  <a:pt x="108712" y="146050"/>
                </a:lnTo>
                <a:lnTo>
                  <a:pt x="127573" y="147812"/>
                </a:lnTo>
                <a:lnTo>
                  <a:pt x="175132" y="174243"/>
                </a:lnTo>
                <a:lnTo>
                  <a:pt x="200725" y="223982"/>
                </a:lnTo>
                <a:lnTo>
                  <a:pt x="202437" y="243839"/>
                </a:lnTo>
                <a:lnTo>
                  <a:pt x="201606" y="257677"/>
                </a:lnTo>
                <a:lnTo>
                  <a:pt x="189229" y="295020"/>
                </a:lnTo>
                <a:lnTo>
                  <a:pt x="163244" y="324113"/>
                </a:lnTo>
                <a:lnTo>
                  <a:pt x="126618" y="341582"/>
                </a:lnTo>
                <a:lnTo>
                  <a:pt x="99567" y="344931"/>
                </a:lnTo>
                <a:lnTo>
                  <a:pt x="86300" y="344120"/>
                </a:lnTo>
                <a:lnTo>
                  <a:pt x="49402" y="331850"/>
                </a:lnTo>
                <a:lnTo>
                  <a:pt x="20345" y="306312"/>
                </a:lnTo>
                <a:lnTo>
                  <a:pt x="3254" y="270668"/>
                </a:lnTo>
                <a:lnTo>
                  <a:pt x="0" y="244475"/>
                </a:lnTo>
                <a:lnTo>
                  <a:pt x="502" y="234330"/>
                </a:lnTo>
                <a:lnTo>
                  <a:pt x="13013" y="190490"/>
                </a:lnTo>
                <a:lnTo>
                  <a:pt x="37337" y="148716"/>
                </a:lnTo>
                <a:lnTo>
                  <a:pt x="137032" y="0"/>
                </a:lnTo>
                <a:close/>
              </a:path>
            </a:pathLst>
          </a:custGeom>
          <a:ln w="12192">
            <a:solidFill>
              <a:srgbClr val="FBA952"/>
            </a:solidFill>
          </a:ln>
        </p:spPr>
        <p:txBody>
          <a:bodyPr wrap="square" lIns="0" tIns="0" rIns="0" bIns="0" rtlCol="0"/>
          <a:lstStyle/>
          <a:p>
            <a:endParaRPr smtClean="0">
              <a:solidFill>
                <a:prstClr val="black"/>
              </a:solidFill>
            </a:endParaRPr>
          </a:p>
        </p:txBody>
      </p:sp>
      <p:sp>
        <p:nvSpPr>
          <p:cNvPr id="22" name="object 22"/>
          <p:cNvSpPr txBox="1"/>
          <p:nvPr/>
        </p:nvSpPr>
        <p:spPr>
          <a:xfrm>
            <a:off x="4399915" y="2659506"/>
            <a:ext cx="1449705" cy="270510"/>
          </a:xfrm>
          <a:prstGeom prst="rect">
            <a:avLst/>
          </a:prstGeom>
        </p:spPr>
        <p:txBody>
          <a:bodyPr vert="horz" wrap="square" lIns="0" tIns="13335" rIns="0" bIns="0" rtlCol="0">
            <a:spAutoFit/>
          </a:bodyPr>
          <a:lstStyle/>
          <a:p>
            <a:pPr marL="12700">
              <a:spcBef>
                <a:spcPts val="105"/>
              </a:spcBef>
            </a:pPr>
            <a:r>
              <a:rPr sz="1600" dirty="0">
                <a:solidFill>
                  <a:srgbClr val="FFFFFF"/>
                </a:solidFill>
                <a:latin typeface="Nirmala UI"/>
                <a:cs typeface="Nirmala UI"/>
              </a:rPr>
              <a:t>HOTLINE</a:t>
            </a:r>
            <a:r>
              <a:rPr sz="1600" spc="-90" dirty="0">
                <a:solidFill>
                  <a:srgbClr val="FFFFFF"/>
                </a:solidFill>
                <a:latin typeface="Nirmala UI"/>
                <a:cs typeface="Nirmala UI"/>
              </a:rPr>
              <a:t> </a:t>
            </a:r>
            <a:r>
              <a:rPr sz="1600" dirty="0">
                <a:solidFill>
                  <a:srgbClr val="FFFFFF"/>
                </a:solidFill>
                <a:latin typeface="Nirmala UI"/>
                <a:cs typeface="Nirmala UI"/>
              </a:rPr>
              <a:t>CALLS</a:t>
            </a:r>
            <a:endParaRPr sz="1600">
              <a:solidFill>
                <a:prstClr val="black"/>
              </a:solidFill>
              <a:latin typeface="Nirmala UI"/>
              <a:cs typeface="Nirmala UI"/>
            </a:endParaRPr>
          </a:p>
        </p:txBody>
      </p:sp>
      <p:sp>
        <p:nvSpPr>
          <p:cNvPr id="23" name="object 23"/>
          <p:cNvSpPr/>
          <p:nvPr/>
        </p:nvSpPr>
        <p:spPr>
          <a:xfrm>
            <a:off x="7337806" y="1980183"/>
            <a:ext cx="800100" cy="365760"/>
          </a:xfrm>
          <a:custGeom>
            <a:avLst/>
            <a:gdLst/>
            <a:ahLst/>
            <a:cxnLst/>
            <a:rect l="l" t="t" r="r" b="b"/>
            <a:pathLst>
              <a:path w="800100" h="365760">
                <a:moveTo>
                  <a:pt x="742950" y="32512"/>
                </a:moveTo>
                <a:lnTo>
                  <a:pt x="713232" y="32512"/>
                </a:lnTo>
                <a:lnTo>
                  <a:pt x="495046" y="365378"/>
                </a:lnTo>
                <a:lnTo>
                  <a:pt x="524510" y="365378"/>
                </a:lnTo>
                <a:lnTo>
                  <a:pt x="742950" y="32512"/>
                </a:lnTo>
                <a:close/>
              </a:path>
              <a:path w="800100" h="365760">
                <a:moveTo>
                  <a:pt x="722884" y="197738"/>
                </a:moveTo>
                <a:lnTo>
                  <a:pt x="680307" y="210544"/>
                </a:lnTo>
                <a:lnTo>
                  <a:pt x="651430" y="245443"/>
                </a:lnTo>
                <a:lnTo>
                  <a:pt x="645795" y="275081"/>
                </a:lnTo>
                <a:lnTo>
                  <a:pt x="647201" y="290510"/>
                </a:lnTo>
                <a:lnTo>
                  <a:pt x="668401" y="329818"/>
                </a:lnTo>
                <a:lnTo>
                  <a:pt x="707548" y="351018"/>
                </a:lnTo>
                <a:lnTo>
                  <a:pt x="722884" y="352425"/>
                </a:lnTo>
                <a:lnTo>
                  <a:pt x="738290" y="351018"/>
                </a:lnTo>
                <a:lnTo>
                  <a:pt x="752506" y="346789"/>
                </a:lnTo>
                <a:lnTo>
                  <a:pt x="765532" y="339726"/>
                </a:lnTo>
                <a:lnTo>
                  <a:pt x="777367" y="329818"/>
                </a:lnTo>
                <a:lnTo>
                  <a:pt x="782123" y="324103"/>
                </a:lnTo>
                <a:lnTo>
                  <a:pt x="722757" y="324103"/>
                </a:lnTo>
                <a:lnTo>
                  <a:pt x="713019" y="323201"/>
                </a:lnTo>
                <a:lnTo>
                  <a:pt x="677465" y="293941"/>
                </a:lnTo>
                <a:lnTo>
                  <a:pt x="673862" y="275081"/>
                </a:lnTo>
                <a:lnTo>
                  <a:pt x="674764" y="265271"/>
                </a:lnTo>
                <a:lnTo>
                  <a:pt x="704008" y="229663"/>
                </a:lnTo>
                <a:lnTo>
                  <a:pt x="722757" y="226060"/>
                </a:lnTo>
                <a:lnTo>
                  <a:pt x="782025" y="226060"/>
                </a:lnTo>
                <a:lnTo>
                  <a:pt x="777367" y="220471"/>
                </a:lnTo>
                <a:lnTo>
                  <a:pt x="765532" y="210544"/>
                </a:lnTo>
                <a:lnTo>
                  <a:pt x="752506" y="203438"/>
                </a:lnTo>
                <a:lnTo>
                  <a:pt x="738290" y="199165"/>
                </a:lnTo>
                <a:lnTo>
                  <a:pt x="722884" y="197738"/>
                </a:lnTo>
                <a:close/>
              </a:path>
              <a:path w="800100" h="365760">
                <a:moveTo>
                  <a:pt x="782025" y="226060"/>
                </a:moveTo>
                <a:lnTo>
                  <a:pt x="722757" y="226060"/>
                </a:lnTo>
                <a:lnTo>
                  <a:pt x="732569" y="226962"/>
                </a:lnTo>
                <a:lnTo>
                  <a:pt x="741632" y="229663"/>
                </a:lnTo>
                <a:lnTo>
                  <a:pt x="771003" y="265271"/>
                </a:lnTo>
                <a:lnTo>
                  <a:pt x="771905" y="275081"/>
                </a:lnTo>
                <a:lnTo>
                  <a:pt x="771003" y="284892"/>
                </a:lnTo>
                <a:lnTo>
                  <a:pt x="741632" y="320500"/>
                </a:lnTo>
                <a:lnTo>
                  <a:pt x="722757" y="324103"/>
                </a:lnTo>
                <a:lnTo>
                  <a:pt x="782123" y="324103"/>
                </a:lnTo>
                <a:lnTo>
                  <a:pt x="787294" y="317890"/>
                </a:lnTo>
                <a:lnTo>
                  <a:pt x="794400" y="304784"/>
                </a:lnTo>
                <a:lnTo>
                  <a:pt x="798673" y="290510"/>
                </a:lnTo>
                <a:lnTo>
                  <a:pt x="800100" y="275081"/>
                </a:lnTo>
                <a:lnTo>
                  <a:pt x="798673" y="259673"/>
                </a:lnTo>
                <a:lnTo>
                  <a:pt x="794400" y="245443"/>
                </a:lnTo>
                <a:lnTo>
                  <a:pt x="787294" y="232380"/>
                </a:lnTo>
                <a:lnTo>
                  <a:pt x="782025" y="226060"/>
                </a:lnTo>
                <a:close/>
              </a:path>
              <a:path w="800100" h="365760">
                <a:moveTo>
                  <a:pt x="542671" y="6223"/>
                </a:moveTo>
                <a:lnTo>
                  <a:pt x="504698" y="16890"/>
                </a:lnTo>
                <a:lnTo>
                  <a:pt x="476123" y="45212"/>
                </a:lnTo>
                <a:lnTo>
                  <a:pt x="466090" y="84074"/>
                </a:lnTo>
                <a:lnTo>
                  <a:pt x="467471" y="99554"/>
                </a:lnTo>
                <a:lnTo>
                  <a:pt x="488188" y="138683"/>
                </a:lnTo>
                <a:lnTo>
                  <a:pt x="527014" y="159758"/>
                </a:lnTo>
                <a:lnTo>
                  <a:pt x="542544" y="161162"/>
                </a:lnTo>
                <a:lnTo>
                  <a:pt x="559286" y="159660"/>
                </a:lnTo>
                <a:lnTo>
                  <a:pt x="574278" y="155146"/>
                </a:lnTo>
                <a:lnTo>
                  <a:pt x="587531" y="147607"/>
                </a:lnTo>
                <a:lnTo>
                  <a:pt x="599059" y="137032"/>
                </a:lnTo>
                <a:lnTo>
                  <a:pt x="602383" y="132587"/>
                </a:lnTo>
                <a:lnTo>
                  <a:pt x="543051" y="132587"/>
                </a:lnTo>
                <a:lnTo>
                  <a:pt x="533314" y="131685"/>
                </a:lnTo>
                <a:lnTo>
                  <a:pt x="497760" y="102488"/>
                </a:lnTo>
                <a:lnTo>
                  <a:pt x="494157" y="83692"/>
                </a:lnTo>
                <a:lnTo>
                  <a:pt x="495059" y="73882"/>
                </a:lnTo>
                <a:lnTo>
                  <a:pt x="524303" y="38163"/>
                </a:lnTo>
                <a:lnTo>
                  <a:pt x="543051" y="34543"/>
                </a:lnTo>
                <a:lnTo>
                  <a:pt x="703065" y="34543"/>
                </a:lnTo>
                <a:lnTo>
                  <a:pt x="713232" y="32512"/>
                </a:lnTo>
                <a:lnTo>
                  <a:pt x="742950" y="32512"/>
                </a:lnTo>
                <a:lnTo>
                  <a:pt x="753451" y="16510"/>
                </a:lnTo>
                <a:lnTo>
                  <a:pt x="632968" y="16510"/>
                </a:lnTo>
                <a:lnTo>
                  <a:pt x="616303" y="16109"/>
                </a:lnTo>
                <a:lnTo>
                  <a:pt x="600233" y="14922"/>
                </a:lnTo>
                <a:lnTo>
                  <a:pt x="584783" y="12973"/>
                </a:lnTo>
                <a:lnTo>
                  <a:pt x="569976" y="10287"/>
                </a:lnTo>
                <a:lnTo>
                  <a:pt x="561137" y="8473"/>
                </a:lnTo>
                <a:lnTo>
                  <a:pt x="553656" y="7207"/>
                </a:lnTo>
                <a:lnTo>
                  <a:pt x="547508" y="6465"/>
                </a:lnTo>
                <a:lnTo>
                  <a:pt x="542671" y="6223"/>
                </a:lnTo>
                <a:close/>
              </a:path>
              <a:path w="800100" h="365760">
                <a:moveTo>
                  <a:pt x="703065" y="34543"/>
                </a:moveTo>
                <a:lnTo>
                  <a:pt x="543051" y="34543"/>
                </a:lnTo>
                <a:lnTo>
                  <a:pt x="552864" y="35448"/>
                </a:lnTo>
                <a:lnTo>
                  <a:pt x="561927" y="38163"/>
                </a:lnTo>
                <a:lnTo>
                  <a:pt x="591298" y="73882"/>
                </a:lnTo>
                <a:lnTo>
                  <a:pt x="592165" y="84074"/>
                </a:lnTo>
                <a:lnTo>
                  <a:pt x="591298" y="93483"/>
                </a:lnTo>
                <a:lnTo>
                  <a:pt x="561927" y="128984"/>
                </a:lnTo>
                <a:lnTo>
                  <a:pt x="543051" y="132587"/>
                </a:lnTo>
                <a:lnTo>
                  <a:pt x="602383" y="132587"/>
                </a:lnTo>
                <a:lnTo>
                  <a:pt x="608420" y="124497"/>
                </a:lnTo>
                <a:lnTo>
                  <a:pt x="615061" y="111283"/>
                </a:lnTo>
                <a:lnTo>
                  <a:pt x="619061" y="97206"/>
                </a:lnTo>
                <a:lnTo>
                  <a:pt x="620395" y="82295"/>
                </a:lnTo>
                <a:lnTo>
                  <a:pt x="619517" y="71749"/>
                </a:lnTo>
                <a:lnTo>
                  <a:pt x="616902" y="61452"/>
                </a:lnTo>
                <a:lnTo>
                  <a:pt x="612572" y="51417"/>
                </a:lnTo>
                <a:lnTo>
                  <a:pt x="606551" y="41655"/>
                </a:lnTo>
                <a:lnTo>
                  <a:pt x="630010" y="41655"/>
                </a:lnTo>
                <a:lnTo>
                  <a:pt x="645402" y="41316"/>
                </a:lnTo>
                <a:lnTo>
                  <a:pt x="670147" y="39544"/>
                </a:lnTo>
                <a:lnTo>
                  <a:pt x="692749" y="36605"/>
                </a:lnTo>
                <a:lnTo>
                  <a:pt x="703065" y="34543"/>
                </a:lnTo>
                <a:close/>
              </a:path>
              <a:path w="800100" h="365760">
                <a:moveTo>
                  <a:pt x="630010" y="41655"/>
                </a:moveTo>
                <a:lnTo>
                  <a:pt x="606551" y="41655"/>
                </a:lnTo>
                <a:lnTo>
                  <a:pt x="618490" y="41910"/>
                </a:lnTo>
                <a:lnTo>
                  <a:pt x="630010" y="41655"/>
                </a:lnTo>
                <a:close/>
              </a:path>
              <a:path w="800100" h="365760">
                <a:moveTo>
                  <a:pt x="764286" y="0"/>
                </a:moveTo>
                <a:lnTo>
                  <a:pt x="737997" y="0"/>
                </a:lnTo>
                <a:lnTo>
                  <a:pt x="721038" y="4546"/>
                </a:lnTo>
                <a:lnTo>
                  <a:pt x="705770" y="8270"/>
                </a:lnTo>
                <a:lnTo>
                  <a:pt x="657256" y="15668"/>
                </a:lnTo>
                <a:lnTo>
                  <a:pt x="632968" y="16510"/>
                </a:lnTo>
                <a:lnTo>
                  <a:pt x="753451" y="16510"/>
                </a:lnTo>
                <a:lnTo>
                  <a:pt x="764286" y="0"/>
                </a:lnTo>
                <a:close/>
              </a:path>
              <a:path w="800100" h="365760">
                <a:moveTo>
                  <a:pt x="422528" y="266573"/>
                </a:moveTo>
                <a:lnTo>
                  <a:pt x="389890" y="266573"/>
                </a:lnTo>
                <a:lnTo>
                  <a:pt x="389890" y="342900"/>
                </a:lnTo>
                <a:lnTo>
                  <a:pt x="422528" y="342900"/>
                </a:lnTo>
                <a:lnTo>
                  <a:pt x="422528" y="266573"/>
                </a:lnTo>
                <a:close/>
              </a:path>
              <a:path w="800100" h="365760">
                <a:moveTo>
                  <a:pt x="422528" y="6223"/>
                </a:moveTo>
                <a:lnTo>
                  <a:pt x="415798" y="6223"/>
                </a:lnTo>
                <a:lnTo>
                  <a:pt x="232664" y="266573"/>
                </a:lnTo>
                <a:lnTo>
                  <a:pt x="462152" y="266573"/>
                </a:lnTo>
                <a:lnTo>
                  <a:pt x="462152" y="235203"/>
                </a:lnTo>
                <a:lnTo>
                  <a:pt x="292608" y="235203"/>
                </a:lnTo>
                <a:lnTo>
                  <a:pt x="389890" y="97281"/>
                </a:lnTo>
                <a:lnTo>
                  <a:pt x="422528" y="97281"/>
                </a:lnTo>
                <a:lnTo>
                  <a:pt x="422528" y="6223"/>
                </a:lnTo>
                <a:close/>
              </a:path>
              <a:path w="800100" h="365760">
                <a:moveTo>
                  <a:pt x="422528" y="97281"/>
                </a:moveTo>
                <a:lnTo>
                  <a:pt x="389890" y="97281"/>
                </a:lnTo>
                <a:lnTo>
                  <a:pt x="389890" y="235203"/>
                </a:lnTo>
                <a:lnTo>
                  <a:pt x="422528" y="235203"/>
                </a:lnTo>
                <a:lnTo>
                  <a:pt x="422528" y="97281"/>
                </a:lnTo>
                <a:close/>
              </a:path>
              <a:path w="800100" h="365760">
                <a:moveTo>
                  <a:pt x="192048" y="37211"/>
                </a:moveTo>
                <a:lnTo>
                  <a:pt x="115443" y="37211"/>
                </a:lnTo>
                <a:lnTo>
                  <a:pt x="129823" y="38471"/>
                </a:lnTo>
                <a:lnTo>
                  <a:pt x="143049" y="42243"/>
                </a:lnTo>
                <a:lnTo>
                  <a:pt x="175063" y="67754"/>
                </a:lnTo>
                <a:lnTo>
                  <a:pt x="186690" y="104901"/>
                </a:lnTo>
                <a:lnTo>
                  <a:pt x="185973" y="115732"/>
                </a:lnTo>
                <a:lnTo>
                  <a:pt x="167749" y="157775"/>
                </a:lnTo>
                <a:lnTo>
                  <a:pt x="142932" y="188116"/>
                </a:lnTo>
                <a:lnTo>
                  <a:pt x="0" y="342900"/>
                </a:lnTo>
                <a:lnTo>
                  <a:pt x="223012" y="342900"/>
                </a:lnTo>
                <a:lnTo>
                  <a:pt x="223012" y="311150"/>
                </a:lnTo>
                <a:lnTo>
                  <a:pt x="71500" y="311150"/>
                </a:lnTo>
                <a:lnTo>
                  <a:pt x="153416" y="223138"/>
                </a:lnTo>
                <a:lnTo>
                  <a:pt x="185610" y="185610"/>
                </a:lnTo>
                <a:lnTo>
                  <a:pt x="211066" y="144418"/>
                </a:lnTo>
                <a:lnTo>
                  <a:pt x="218567" y="104520"/>
                </a:lnTo>
                <a:lnTo>
                  <a:pt x="216826" y="85278"/>
                </a:lnTo>
                <a:lnTo>
                  <a:pt x="211597" y="67357"/>
                </a:lnTo>
                <a:lnTo>
                  <a:pt x="202868" y="50746"/>
                </a:lnTo>
                <a:lnTo>
                  <a:pt x="192048" y="37211"/>
                </a:lnTo>
                <a:close/>
              </a:path>
              <a:path w="800100" h="365760">
                <a:moveTo>
                  <a:pt x="117221" y="6223"/>
                </a:moveTo>
                <a:lnTo>
                  <a:pt x="75136" y="14033"/>
                </a:lnTo>
                <a:lnTo>
                  <a:pt x="40386" y="37464"/>
                </a:lnTo>
                <a:lnTo>
                  <a:pt x="16652" y="72961"/>
                </a:lnTo>
                <a:lnTo>
                  <a:pt x="7874" y="117220"/>
                </a:lnTo>
                <a:lnTo>
                  <a:pt x="39370" y="117220"/>
                </a:lnTo>
                <a:lnTo>
                  <a:pt x="41919" y="99262"/>
                </a:lnTo>
                <a:lnTo>
                  <a:pt x="46720" y="83470"/>
                </a:lnTo>
                <a:lnTo>
                  <a:pt x="74187" y="49051"/>
                </a:lnTo>
                <a:lnTo>
                  <a:pt x="115443" y="37211"/>
                </a:lnTo>
                <a:lnTo>
                  <a:pt x="192048" y="37211"/>
                </a:lnTo>
                <a:lnTo>
                  <a:pt x="190626" y="35432"/>
                </a:lnTo>
                <a:lnTo>
                  <a:pt x="175478" y="22671"/>
                </a:lnTo>
                <a:lnTo>
                  <a:pt x="158210" y="13541"/>
                </a:lnTo>
                <a:lnTo>
                  <a:pt x="138799" y="8054"/>
                </a:lnTo>
                <a:lnTo>
                  <a:pt x="117221" y="6223"/>
                </a:lnTo>
                <a:close/>
              </a:path>
            </a:pathLst>
          </a:custGeom>
          <a:solidFill>
            <a:srgbClr val="FBA952"/>
          </a:solidFill>
        </p:spPr>
        <p:txBody>
          <a:bodyPr wrap="square" lIns="0" tIns="0" rIns="0" bIns="0" rtlCol="0"/>
          <a:lstStyle/>
          <a:p>
            <a:endParaRPr smtClean="0">
              <a:solidFill>
                <a:prstClr val="black"/>
              </a:solidFill>
            </a:endParaRPr>
          </a:p>
        </p:txBody>
      </p:sp>
      <p:sp>
        <p:nvSpPr>
          <p:cNvPr id="24" name="object 24"/>
          <p:cNvSpPr/>
          <p:nvPr/>
        </p:nvSpPr>
        <p:spPr>
          <a:xfrm>
            <a:off x="7977505" y="2171826"/>
            <a:ext cx="166497" cy="166878"/>
          </a:xfrm>
          <a:prstGeom prst="rect">
            <a:avLst/>
          </a:prstGeom>
          <a:blipFill>
            <a:blip r:embed="rId6" cstate="print"/>
            <a:stretch>
              <a:fillRect/>
            </a:stretch>
          </a:blipFill>
        </p:spPr>
        <p:txBody>
          <a:bodyPr wrap="square" lIns="0" tIns="0" rIns="0" bIns="0" rtlCol="0"/>
          <a:lstStyle/>
          <a:p>
            <a:endParaRPr smtClean="0">
              <a:solidFill>
                <a:prstClr val="black"/>
              </a:solidFill>
            </a:endParaRPr>
          </a:p>
        </p:txBody>
      </p:sp>
      <p:sp>
        <p:nvSpPr>
          <p:cNvPr id="25" name="object 25"/>
          <p:cNvSpPr/>
          <p:nvPr/>
        </p:nvSpPr>
        <p:spPr>
          <a:xfrm>
            <a:off x="7630414" y="2077466"/>
            <a:ext cx="97790" cy="138430"/>
          </a:xfrm>
          <a:custGeom>
            <a:avLst/>
            <a:gdLst/>
            <a:ahLst/>
            <a:cxnLst/>
            <a:rect l="l" t="t" r="r" b="b"/>
            <a:pathLst>
              <a:path w="97790" h="138430">
                <a:moveTo>
                  <a:pt x="97281" y="0"/>
                </a:moveTo>
                <a:lnTo>
                  <a:pt x="0" y="137922"/>
                </a:lnTo>
                <a:lnTo>
                  <a:pt x="97281" y="137922"/>
                </a:lnTo>
                <a:lnTo>
                  <a:pt x="97281" y="0"/>
                </a:lnTo>
                <a:close/>
              </a:path>
            </a:pathLst>
          </a:custGeom>
          <a:ln w="12192">
            <a:solidFill>
              <a:srgbClr val="FBA952"/>
            </a:solidFill>
          </a:ln>
        </p:spPr>
        <p:txBody>
          <a:bodyPr wrap="square" lIns="0" tIns="0" rIns="0" bIns="0" rtlCol="0"/>
          <a:lstStyle/>
          <a:p>
            <a:endParaRPr smtClean="0">
              <a:solidFill>
                <a:prstClr val="black"/>
              </a:solidFill>
            </a:endParaRPr>
          </a:p>
        </p:txBody>
      </p:sp>
      <p:sp>
        <p:nvSpPr>
          <p:cNvPr id="26" name="object 26"/>
          <p:cNvSpPr/>
          <p:nvPr/>
        </p:nvSpPr>
        <p:spPr>
          <a:xfrm>
            <a:off x="7825867" y="2008632"/>
            <a:ext cx="110235" cy="110236"/>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27" name="object 27"/>
          <p:cNvSpPr/>
          <p:nvPr/>
        </p:nvSpPr>
        <p:spPr>
          <a:xfrm>
            <a:off x="7570469" y="1986407"/>
            <a:ext cx="229870" cy="337185"/>
          </a:xfrm>
          <a:custGeom>
            <a:avLst/>
            <a:gdLst/>
            <a:ahLst/>
            <a:cxnLst/>
            <a:rect l="l" t="t" r="r" b="b"/>
            <a:pathLst>
              <a:path w="229870" h="337185">
                <a:moveTo>
                  <a:pt x="183133" y="0"/>
                </a:moveTo>
                <a:lnTo>
                  <a:pt x="189864" y="0"/>
                </a:lnTo>
                <a:lnTo>
                  <a:pt x="189864" y="228980"/>
                </a:lnTo>
                <a:lnTo>
                  <a:pt x="229488" y="228980"/>
                </a:lnTo>
                <a:lnTo>
                  <a:pt x="229488" y="260350"/>
                </a:lnTo>
                <a:lnTo>
                  <a:pt x="189864" y="260350"/>
                </a:lnTo>
                <a:lnTo>
                  <a:pt x="189864" y="336676"/>
                </a:lnTo>
                <a:lnTo>
                  <a:pt x="157225" y="336676"/>
                </a:lnTo>
                <a:lnTo>
                  <a:pt x="157225" y="260350"/>
                </a:lnTo>
                <a:lnTo>
                  <a:pt x="0" y="260350"/>
                </a:lnTo>
                <a:lnTo>
                  <a:pt x="183133" y="0"/>
                </a:lnTo>
                <a:close/>
              </a:path>
            </a:pathLst>
          </a:custGeom>
          <a:ln w="12192">
            <a:solidFill>
              <a:srgbClr val="FBA952"/>
            </a:solidFill>
          </a:ln>
        </p:spPr>
        <p:txBody>
          <a:bodyPr wrap="square" lIns="0" tIns="0" rIns="0" bIns="0" rtlCol="0"/>
          <a:lstStyle/>
          <a:p>
            <a:endParaRPr smtClean="0">
              <a:solidFill>
                <a:prstClr val="black"/>
              </a:solidFill>
            </a:endParaRPr>
          </a:p>
        </p:txBody>
      </p:sp>
      <p:sp>
        <p:nvSpPr>
          <p:cNvPr id="28" name="object 28"/>
          <p:cNvSpPr/>
          <p:nvPr/>
        </p:nvSpPr>
        <p:spPr>
          <a:xfrm>
            <a:off x="7337806" y="1986407"/>
            <a:ext cx="223520" cy="337185"/>
          </a:xfrm>
          <a:custGeom>
            <a:avLst/>
            <a:gdLst/>
            <a:ahLst/>
            <a:cxnLst/>
            <a:rect l="l" t="t" r="r" b="b"/>
            <a:pathLst>
              <a:path w="223520" h="337185">
                <a:moveTo>
                  <a:pt x="117221" y="0"/>
                </a:moveTo>
                <a:lnTo>
                  <a:pt x="158210" y="7318"/>
                </a:lnTo>
                <a:lnTo>
                  <a:pt x="190626" y="29209"/>
                </a:lnTo>
                <a:lnTo>
                  <a:pt x="211597" y="61134"/>
                </a:lnTo>
                <a:lnTo>
                  <a:pt x="218567" y="98297"/>
                </a:lnTo>
                <a:lnTo>
                  <a:pt x="217733" y="112010"/>
                </a:lnTo>
                <a:lnTo>
                  <a:pt x="205232" y="150621"/>
                </a:lnTo>
                <a:lnTo>
                  <a:pt x="171084" y="197056"/>
                </a:lnTo>
                <a:lnTo>
                  <a:pt x="71500" y="304926"/>
                </a:lnTo>
                <a:lnTo>
                  <a:pt x="223012" y="304926"/>
                </a:lnTo>
                <a:lnTo>
                  <a:pt x="223012" y="336676"/>
                </a:lnTo>
                <a:lnTo>
                  <a:pt x="0" y="336676"/>
                </a:lnTo>
                <a:lnTo>
                  <a:pt x="125475" y="201040"/>
                </a:lnTo>
                <a:lnTo>
                  <a:pt x="142932" y="181893"/>
                </a:lnTo>
                <a:lnTo>
                  <a:pt x="167749" y="151552"/>
                </a:lnTo>
                <a:lnTo>
                  <a:pt x="185973" y="109509"/>
                </a:lnTo>
                <a:lnTo>
                  <a:pt x="186690" y="98678"/>
                </a:lnTo>
                <a:lnTo>
                  <a:pt x="185402" y="85343"/>
                </a:lnTo>
                <a:lnTo>
                  <a:pt x="165989" y="51053"/>
                </a:lnTo>
                <a:lnTo>
                  <a:pt x="129823" y="32248"/>
                </a:lnTo>
                <a:lnTo>
                  <a:pt x="115443" y="30987"/>
                </a:lnTo>
                <a:lnTo>
                  <a:pt x="100373" y="32299"/>
                </a:lnTo>
                <a:lnTo>
                  <a:pt x="63119" y="52069"/>
                </a:lnTo>
                <a:lnTo>
                  <a:pt x="41919" y="93039"/>
                </a:lnTo>
                <a:lnTo>
                  <a:pt x="39370" y="110997"/>
                </a:lnTo>
                <a:lnTo>
                  <a:pt x="7874" y="110997"/>
                </a:lnTo>
                <a:lnTo>
                  <a:pt x="16652" y="66738"/>
                </a:lnTo>
                <a:lnTo>
                  <a:pt x="40386" y="31241"/>
                </a:lnTo>
                <a:lnTo>
                  <a:pt x="75136" y="7810"/>
                </a:lnTo>
                <a:lnTo>
                  <a:pt x="95267" y="1952"/>
                </a:lnTo>
                <a:lnTo>
                  <a:pt x="117221" y="0"/>
                </a:lnTo>
                <a:close/>
              </a:path>
            </a:pathLst>
          </a:custGeom>
          <a:ln w="12192">
            <a:solidFill>
              <a:srgbClr val="FBA952"/>
            </a:solidFill>
          </a:ln>
        </p:spPr>
        <p:txBody>
          <a:bodyPr wrap="square" lIns="0" tIns="0" rIns="0" bIns="0" rtlCol="0"/>
          <a:lstStyle/>
          <a:p>
            <a:endParaRPr smtClean="0">
              <a:solidFill>
                <a:prstClr val="black"/>
              </a:solidFill>
            </a:endParaRPr>
          </a:p>
        </p:txBody>
      </p:sp>
      <p:sp>
        <p:nvSpPr>
          <p:cNvPr id="29" name="object 29"/>
          <p:cNvSpPr/>
          <p:nvPr/>
        </p:nvSpPr>
        <p:spPr>
          <a:xfrm>
            <a:off x="7803895" y="1980183"/>
            <a:ext cx="298450" cy="365760"/>
          </a:xfrm>
          <a:custGeom>
            <a:avLst/>
            <a:gdLst/>
            <a:ahLst/>
            <a:cxnLst/>
            <a:rect l="l" t="t" r="r" b="b"/>
            <a:pathLst>
              <a:path w="298450" h="365760">
                <a:moveTo>
                  <a:pt x="271906" y="0"/>
                </a:moveTo>
                <a:lnTo>
                  <a:pt x="298196" y="0"/>
                </a:lnTo>
                <a:lnTo>
                  <a:pt x="58420" y="365378"/>
                </a:lnTo>
                <a:lnTo>
                  <a:pt x="28955" y="365378"/>
                </a:lnTo>
                <a:lnTo>
                  <a:pt x="247142" y="32512"/>
                </a:lnTo>
                <a:lnTo>
                  <a:pt x="226659" y="36605"/>
                </a:lnTo>
                <a:lnTo>
                  <a:pt x="204057" y="39544"/>
                </a:lnTo>
                <a:lnTo>
                  <a:pt x="179312" y="41316"/>
                </a:lnTo>
                <a:lnTo>
                  <a:pt x="152400" y="41910"/>
                </a:lnTo>
                <a:lnTo>
                  <a:pt x="140461" y="41655"/>
                </a:lnTo>
                <a:lnTo>
                  <a:pt x="146482" y="51417"/>
                </a:lnTo>
                <a:lnTo>
                  <a:pt x="150812" y="61452"/>
                </a:lnTo>
                <a:lnTo>
                  <a:pt x="153427" y="71749"/>
                </a:lnTo>
                <a:lnTo>
                  <a:pt x="154304" y="82295"/>
                </a:lnTo>
                <a:lnTo>
                  <a:pt x="152971" y="97206"/>
                </a:lnTo>
                <a:lnTo>
                  <a:pt x="132969" y="137032"/>
                </a:lnTo>
                <a:lnTo>
                  <a:pt x="93196" y="159660"/>
                </a:lnTo>
                <a:lnTo>
                  <a:pt x="76453" y="161162"/>
                </a:lnTo>
                <a:lnTo>
                  <a:pt x="60924" y="159758"/>
                </a:lnTo>
                <a:lnTo>
                  <a:pt x="22098" y="138683"/>
                </a:lnTo>
                <a:lnTo>
                  <a:pt x="1381" y="99554"/>
                </a:lnTo>
                <a:lnTo>
                  <a:pt x="0" y="84074"/>
                </a:lnTo>
                <a:lnTo>
                  <a:pt x="621" y="73644"/>
                </a:lnTo>
                <a:lnTo>
                  <a:pt x="15605" y="36875"/>
                </a:lnTo>
                <a:lnTo>
                  <a:pt x="47970" y="12223"/>
                </a:lnTo>
                <a:lnTo>
                  <a:pt x="76580" y="6223"/>
                </a:lnTo>
                <a:lnTo>
                  <a:pt x="81418" y="6465"/>
                </a:lnTo>
                <a:lnTo>
                  <a:pt x="87566" y="7207"/>
                </a:lnTo>
                <a:lnTo>
                  <a:pt x="95047" y="8473"/>
                </a:lnTo>
                <a:lnTo>
                  <a:pt x="103885" y="10287"/>
                </a:lnTo>
                <a:lnTo>
                  <a:pt x="118693" y="12973"/>
                </a:lnTo>
                <a:lnTo>
                  <a:pt x="134143" y="14922"/>
                </a:lnTo>
                <a:lnTo>
                  <a:pt x="150213" y="16109"/>
                </a:lnTo>
                <a:lnTo>
                  <a:pt x="166877" y="16510"/>
                </a:lnTo>
                <a:lnTo>
                  <a:pt x="179189" y="16297"/>
                </a:lnTo>
                <a:lnTo>
                  <a:pt x="226079" y="11162"/>
                </a:lnTo>
                <a:lnTo>
                  <a:pt x="254948" y="4546"/>
                </a:lnTo>
                <a:lnTo>
                  <a:pt x="271906" y="0"/>
                </a:lnTo>
                <a:close/>
              </a:path>
            </a:pathLst>
          </a:custGeom>
          <a:ln w="12192">
            <a:solidFill>
              <a:srgbClr val="FBA952"/>
            </a:solidFill>
          </a:ln>
        </p:spPr>
        <p:txBody>
          <a:bodyPr wrap="square" lIns="0" tIns="0" rIns="0" bIns="0" rtlCol="0"/>
          <a:lstStyle/>
          <a:p>
            <a:endParaRPr smtClean="0">
              <a:solidFill>
                <a:prstClr val="black"/>
              </a:solidFill>
            </a:endParaRPr>
          </a:p>
        </p:txBody>
      </p:sp>
      <p:sp>
        <p:nvSpPr>
          <p:cNvPr id="30" name="object 30"/>
          <p:cNvSpPr txBox="1"/>
          <p:nvPr/>
        </p:nvSpPr>
        <p:spPr>
          <a:xfrm>
            <a:off x="6943725" y="2582925"/>
            <a:ext cx="1567815" cy="514984"/>
          </a:xfrm>
          <a:prstGeom prst="rect">
            <a:avLst/>
          </a:prstGeom>
        </p:spPr>
        <p:txBody>
          <a:bodyPr vert="horz" wrap="square" lIns="0" tIns="13335" rIns="0" bIns="0" rtlCol="0">
            <a:spAutoFit/>
          </a:bodyPr>
          <a:lstStyle/>
          <a:p>
            <a:pPr algn="ctr">
              <a:spcBef>
                <a:spcPts val="105"/>
              </a:spcBef>
            </a:pPr>
            <a:r>
              <a:rPr sz="1600" dirty="0">
                <a:solidFill>
                  <a:srgbClr val="FFFFFF"/>
                </a:solidFill>
                <a:latin typeface="Nirmala UI"/>
                <a:cs typeface="Nirmala UI"/>
              </a:rPr>
              <a:t>HAVE</a:t>
            </a:r>
            <a:r>
              <a:rPr sz="1600" spc="-40" dirty="0">
                <a:solidFill>
                  <a:srgbClr val="FFFFFF"/>
                </a:solidFill>
                <a:latin typeface="Nirmala UI"/>
                <a:cs typeface="Nirmala UI"/>
              </a:rPr>
              <a:t> </a:t>
            </a:r>
            <a:r>
              <a:rPr sz="1600" spc="-5" dirty="0">
                <a:solidFill>
                  <a:srgbClr val="FFFFFF"/>
                </a:solidFill>
                <a:latin typeface="Nirmala UI"/>
                <a:cs typeface="Nirmala UI"/>
              </a:rPr>
              <a:t>7+</a:t>
            </a:r>
            <a:endParaRPr sz="1600">
              <a:solidFill>
                <a:prstClr val="black"/>
              </a:solidFill>
              <a:latin typeface="Nirmala UI"/>
              <a:cs typeface="Nirmala UI"/>
            </a:endParaRPr>
          </a:p>
          <a:p>
            <a:pPr algn="ctr"/>
            <a:r>
              <a:rPr sz="1600" dirty="0">
                <a:solidFill>
                  <a:srgbClr val="FFFFFF"/>
                </a:solidFill>
                <a:latin typeface="Nirmala UI"/>
                <a:cs typeface="Nirmala UI"/>
              </a:rPr>
              <a:t>YEARS OF</a:t>
            </a:r>
            <a:r>
              <a:rPr sz="1600" spc="-100" dirty="0">
                <a:solidFill>
                  <a:srgbClr val="FFFFFF"/>
                </a:solidFill>
                <a:latin typeface="Nirmala UI"/>
                <a:cs typeface="Nirmala UI"/>
              </a:rPr>
              <a:t> </a:t>
            </a:r>
            <a:r>
              <a:rPr sz="1600" dirty="0">
                <a:solidFill>
                  <a:srgbClr val="FFFFFF"/>
                </a:solidFill>
                <a:latin typeface="Nirmala UI"/>
                <a:cs typeface="Nirmala UI"/>
              </a:rPr>
              <a:t>ABUSE</a:t>
            </a:r>
            <a:endParaRPr sz="1600">
              <a:solidFill>
                <a:prstClr val="black"/>
              </a:solidFill>
              <a:latin typeface="Nirmala UI"/>
              <a:cs typeface="Nirmala UI"/>
            </a:endParaRPr>
          </a:p>
        </p:txBody>
      </p:sp>
      <p:sp>
        <p:nvSpPr>
          <p:cNvPr id="31" name="object 31"/>
          <p:cNvSpPr/>
          <p:nvPr/>
        </p:nvSpPr>
        <p:spPr>
          <a:xfrm>
            <a:off x="36576" y="6507479"/>
            <a:ext cx="1716024" cy="350519"/>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32" name="object 32"/>
          <p:cNvSpPr/>
          <p:nvPr/>
        </p:nvSpPr>
        <p:spPr>
          <a:xfrm>
            <a:off x="5544311" y="4689347"/>
            <a:ext cx="1737360" cy="0"/>
          </a:xfrm>
          <a:custGeom>
            <a:avLst/>
            <a:gdLst/>
            <a:ahLst/>
            <a:cxnLst/>
            <a:rect l="l" t="t" r="r" b="b"/>
            <a:pathLst>
              <a:path w="1737359">
                <a:moveTo>
                  <a:pt x="0" y="0"/>
                </a:moveTo>
                <a:lnTo>
                  <a:pt x="1737360" y="0"/>
                </a:lnTo>
              </a:path>
            </a:pathLst>
          </a:custGeom>
          <a:ln w="51816">
            <a:solidFill>
              <a:srgbClr val="FBA952"/>
            </a:solidFill>
          </a:ln>
        </p:spPr>
        <p:txBody>
          <a:bodyPr wrap="square" lIns="0" tIns="0" rIns="0" bIns="0" rtlCol="0"/>
          <a:lstStyle/>
          <a:p>
            <a:endParaRPr smtClean="0">
              <a:solidFill>
                <a:prstClr val="black"/>
              </a:solidFill>
            </a:endParaRPr>
          </a:p>
        </p:txBody>
      </p:sp>
      <p:sp>
        <p:nvSpPr>
          <p:cNvPr id="33" name="object 33"/>
          <p:cNvSpPr/>
          <p:nvPr/>
        </p:nvSpPr>
        <p:spPr>
          <a:xfrm>
            <a:off x="5993003" y="4839842"/>
            <a:ext cx="857250" cy="421005"/>
          </a:xfrm>
          <a:custGeom>
            <a:avLst/>
            <a:gdLst/>
            <a:ahLst/>
            <a:cxnLst/>
            <a:rect l="l" t="t" r="r" b="b"/>
            <a:pathLst>
              <a:path w="857250" h="421004">
                <a:moveTo>
                  <a:pt x="477774" y="0"/>
                </a:moveTo>
                <a:lnTo>
                  <a:pt x="356108" y="181482"/>
                </a:lnTo>
                <a:lnTo>
                  <a:pt x="334375" y="216820"/>
                </a:lnTo>
                <a:lnTo>
                  <a:pt x="316140" y="260014"/>
                </a:lnTo>
                <a:lnTo>
                  <a:pt x="310514" y="298322"/>
                </a:lnTo>
                <a:lnTo>
                  <a:pt x="311534" y="314539"/>
                </a:lnTo>
                <a:lnTo>
                  <a:pt x="326644" y="360044"/>
                </a:lnTo>
                <a:lnTo>
                  <a:pt x="357612" y="396138"/>
                </a:lnTo>
                <a:lnTo>
                  <a:pt x="400383" y="416877"/>
                </a:lnTo>
                <a:lnTo>
                  <a:pt x="432181" y="420877"/>
                </a:lnTo>
                <a:lnTo>
                  <a:pt x="448945" y="419834"/>
                </a:lnTo>
                <a:lnTo>
                  <a:pt x="495808" y="404367"/>
                </a:lnTo>
                <a:lnTo>
                  <a:pt x="524792" y="381888"/>
                </a:lnTo>
                <a:lnTo>
                  <a:pt x="433832" y="381888"/>
                </a:lnTo>
                <a:lnTo>
                  <a:pt x="416968" y="380343"/>
                </a:lnTo>
                <a:lnTo>
                  <a:pt x="374142" y="357250"/>
                </a:lnTo>
                <a:lnTo>
                  <a:pt x="351062" y="314539"/>
                </a:lnTo>
                <a:lnTo>
                  <a:pt x="349527" y="297433"/>
                </a:lnTo>
                <a:lnTo>
                  <a:pt x="351049" y="280806"/>
                </a:lnTo>
                <a:lnTo>
                  <a:pt x="374142" y="237997"/>
                </a:lnTo>
                <a:lnTo>
                  <a:pt x="416968" y="214887"/>
                </a:lnTo>
                <a:lnTo>
                  <a:pt x="433832" y="213359"/>
                </a:lnTo>
                <a:lnTo>
                  <a:pt x="524864" y="213359"/>
                </a:lnTo>
                <a:lnTo>
                  <a:pt x="524255" y="212597"/>
                </a:lnTo>
                <a:lnTo>
                  <a:pt x="506755" y="197522"/>
                </a:lnTo>
                <a:lnTo>
                  <a:pt x="487410" y="186769"/>
                </a:lnTo>
                <a:lnTo>
                  <a:pt x="483392" y="185546"/>
                </a:lnTo>
                <a:lnTo>
                  <a:pt x="402463" y="185546"/>
                </a:lnTo>
                <a:lnTo>
                  <a:pt x="510794" y="21589"/>
                </a:lnTo>
                <a:lnTo>
                  <a:pt x="477774" y="0"/>
                </a:lnTo>
                <a:close/>
              </a:path>
              <a:path w="857250" h="421004">
                <a:moveTo>
                  <a:pt x="524864" y="213359"/>
                </a:moveTo>
                <a:lnTo>
                  <a:pt x="433832" y="213359"/>
                </a:lnTo>
                <a:lnTo>
                  <a:pt x="450621" y="214887"/>
                </a:lnTo>
                <a:lnTo>
                  <a:pt x="466137" y="219487"/>
                </a:lnTo>
                <a:lnTo>
                  <a:pt x="504209" y="250950"/>
                </a:lnTo>
                <a:lnTo>
                  <a:pt x="518010" y="297433"/>
                </a:lnTo>
                <a:lnTo>
                  <a:pt x="517975" y="298322"/>
                </a:lnTo>
                <a:lnTo>
                  <a:pt x="504209" y="344300"/>
                </a:lnTo>
                <a:lnTo>
                  <a:pt x="466137" y="375713"/>
                </a:lnTo>
                <a:lnTo>
                  <a:pt x="433832" y="381888"/>
                </a:lnTo>
                <a:lnTo>
                  <a:pt x="524792" y="381888"/>
                </a:lnTo>
                <a:lnTo>
                  <a:pt x="548528" y="345582"/>
                </a:lnTo>
                <a:lnTo>
                  <a:pt x="557529" y="297433"/>
                </a:lnTo>
                <a:lnTo>
                  <a:pt x="555456" y="273266"/>
                </a:lnTo>
                <a:lnTo>
                  <a:pt x="549227" y="251063"/>
                </a:lnTo>
                <a:lnTo>
                  <a:pt x="538831" y="230836"/>
                </a:lnTo>
                <a:lnTo>
                  <a:pt x="524864" y="213359"/>
                </a:lnTo>
                <a:close/>
              </a:path>
              <a:path w="857250" h="421004">
                <a:moveTo>
                  <a:pt x="443230" y="178180"/>
                </a:moveTo>
                <a:lnTo>
                  <a:pt x="433538" y="178635"/>
                </a:lnTo>
                <a:lnTo>
                  <a:pt x="423513" y="180006"/>
                </a:lnTo>
                <a:lnTo>
                  <a:pt x="413154" y="182306"/>
                </a:lnTo>
                <a:lnTo>
                  <a:pt x="402463" y="185546"/>
                </a:lnTo>
                <a:lnTo>
                  <a:pt x="483392" y="185546"/>
                </a:lnTo>
                <a:lnTo>
                  <a:pt x="466230" y="180326"/>
                </a:lnTo>
                <a:lnTo>
                  <a:pt x="443230" y="178180"/>
                </a:lnTo>
                <a:close/>
              </a:path>
              <a:path w="857250" h="421004">
                <a:moveTo>
                  <a:pt x="808227" y="317626"/>
                </a:moveTo>
                <a:lnTo>
                  <a:pt x="768476" y="317626"/>
                </a:lnTo>
                <a:lnTo>
                  <a:pt x="768476" y="410717"/>
                </a:lnTo>
                <a:lnTo>
                  <a:pt x="808227" y="410717"/>
                </a:lnTo>
                <a:lnTo>
                  <a:pt x="808227" y="317626"/>
                </a:lnTo>
                <a:close/>
              </a:path>
              <a:path w="857250" h="421004">
                <a:moveTo>
                  <a:pt x="808227" y="0"/>
                </a:moveTo>
                <a:lnTo>
                  <a:pt x="800100" y="0"/>
                </a:lnTo>
                <a:lnTo>
                  <a:pt x="576706" y="317626"/>
                </a:lnTo>
                <a:lnTo>
                  <a:pt x="856742" y="317626"/>
                </a:lnTo>
                <a:lnTo>
                  <a:pt x="856742" y="279526"/>
                </a:lnTo>
                <a:lnTo>
                  <a:pt x="649731" y="279526"/>
                </a:lnTo>
                <a:lnTo>
                  <a:pt x="768476" y="111251"/>
                </a:lnTo>
                <a:lnTo>
                  <a:pt x="808227" y="111251"/>
                </a:lnTo>
                <a:lnTo>
                  <a:pt x="808227" y="0"/>
                </a:lnTo>
                <a:close/>
              </a:path>
              <a:path w="857250" h="421004">
                <a:moveTo>
                  <a:pt x="808227" y="111251"/>
                </a:moveTo>
                <a:lnTo>
                  <a:pt x="768476" y="111251"/>
                </a:lnTo>
                <a:lnTo>
                  <a:pt x="768476" y="279526"/>
                </a:lnTo>
                <a:lnTo>
                  <a:pt x="808227" y="279526"/>
                </a:lnTo>
                <a:lnTo>
                  <a:pt x="808227" y="111251"/>
                </a:lnTo>
                <a:close/>
              </a:path>
              <a:path w="857250" h="421004">
                <a:moveTo>
                  <a:pt x="234261" y="37845"/>
                </a:moveTo>
                <a:lnTo>
                  <a:pt x="140843" y="37845"/>
                </a:lnTo>
                <a:lnTo>
                  <a:pt x="158398" y="39371"/>
                </a:lnTo>
                <a:lnTo>
                  <a:pt x="174513" y="43957"/>
                </a:lnTo>
                <a:lnTo>
                  <a:pt x="213566" y="75124"/>
                </a:lnTo>
                <a:lnTo>
                  <a:pt x="227711" y="120522"/>
                </a:lnTo>
                <a:lnTo>
                  <a:pt x="226831" y="133693"/>
                </a:lnTo>
                <a:lnTo>
                  <a:pt x="213741" y="171322"/>
                </a:lnTo>
                <a:lnTo>
                  <a:pt x="174325" y="222025"/>
                </a:lnTo>
                <a:lnTo>
                  <a:pt x="0" y="410717"/>
                </a:lnTo>
                <a:lnTo>
                  <a:pt x="272161" y="410717"/>
                </a:lnTo>
                <a:lnTo>
                  <a:pt x="272161" y="372109"/>
                </a:lnTo>
                <a:lnTo>
                  <a:pt x="87249" y="372109"/>
                </a:lnTo>
                <a:lnTo>
                  <a:pt x="187071" y="264667"/>
                </a:lnTo>
                <a:lnTo>
                  <a:pt x="226409" y="218932"/>
                </a:lnTo>
                <a:lnTo>
                  <a:pt x="250317" y="183768"/>
                </a:lnTo>
                <a:lnTo>
                  <a:pt x="265676" y="136673"/>
                </a:lnTo>
                <a:lnTo>
                  <a:pt x="266700" y="119887"/>
                </a:lnTo>
                <a:lnTo>
                  <a:pt x="264558" y="96480"/>
                </a:lnTo>
                <a:lnTo>
                  <a:pt x="258143" y="74644"/>
                </a:lnTo>
                <a:lnTo>
                  <a:pt x="247465" y="54379"/>
                </a:lnTo>
                <a:lnTo>
                  <a:pt x="234261" y="37845"/>
                </a:lnTo>
                <a:close/>
              </a:path>
              <a:path w="857250" h="421004">
                <a:moveTo>
                  <a:pt x="143001" y="0"/>
                </a:moveTo>
                <a:lnTo>
                  <a:pt x="91646" y="9524"/>
                </a:lnTo>
                <a:lnTo>
                  <a:pt x="49149" y="38099"/>
                </a:lnTo>
                <a:lnTo>
                  <a:pt x="20288" y="81454"/>
                </a:lnTo>
                <a:lnTo>
                  <a:pt x="9525" y="135381"/>
                </a:lnTo>
                <a:lnTo>
                  <a:pt x="48006" y="135381"/>
                </a:lnTo>
                <a:lnTo>
                  <a:pt x="51101" y="113524"/>
                </a:lnTo>
                <a:lnTo>
                  <a:pt x="56959" y="94249"/>
                </a:lnTo>
                <a:lnTo>
                  <a:pt x="90515" y="52312"/>
                </a:lnTo>
                <a:lnTo>
                  <a:pt x="140843" y="37845"/>
                </a:lnTo>
                <a:lnTo>
                  <a:pt x="234261" y="37845"/>
                </a:lnTo>
                <a:lnTo>
                  <a:pt x="232537" y="35686"/>
                </a:lnTo>
                <a:lnTo>
                  <a:pt x="214082" y="20091"/>
                </a:lnTo>
                <a:lnTo>
                  <a:pt x="193008" y="8937"/>
                </a:lnTo>
                <a:lnTo>
                  <a:pt x="169314" y="2236"/>
                </a:lnTo>
                <a:lnTo>
                  <a:pt x="143001" y="0"/>
                </a:lnTo>
                <a:close/>
              </a:path>
            </a:pathLst>
          </a:custGeom>
          <a:solidFill>
            <a:srgbClr val="FBA952"/>
          </a:solidFill>
        </p:spPr>
        <p:txBody>
          <a:bodyPr wrap="square" lIns="0" tIns="0" rIns="0" bIns="0" rtlCol="0"/>
          <a:lstStyle/>
          <a:p>
            <a:endParaRPr smtClean="0">
              <a:solidFill>
                <a:prstClr val="black"/>
              </a:solidFill>
            </a:endParaRPr>
          </a:p>
        </p:txBody>
      </p:sp>
      <p:sp>
        <p:nvSpPr>
          <p:cNvPr id="34" name="object 34"/>
          <p:cNvSpPr/>
          <p:nvPr/>
        </p:nvSpPr>
        <p:spPr>
          <a:xfrm>
            <a:off x="6336410" y="5047107"/>
            <a:ext cx="180720" cy="180720"/>
          </a:xfrm>
          <a:prstGeom prst="rect">
            <a:avLst/>
          </a:prstGeom>
          <a:blipFill>
            <a:blip r:embed="rId9" cstate="print"/>
            <a:stretch>
              <a:fillRect/>
            </a:stretch>
          </a:blipFill>
        </p:spPr>
        <p:txBody>
          <a:bodyPr wrap="square" lIns="0" tIns="0" rIns="0" bIns="0" rtlCol="0"/>
          <a:lstStyle/>
          <a:p>
            <a:endParaRPr smtClean="0">
              <a:solidFill>
                <a:prstClr val="black"/>
              </a:solidFill>
            </a:endParaRPr>
          </a:p>
        </p:txBody>
      </p:sp>
      <p:sp>
        <p:nvSpPr>
          <p:cNvPr id="35" name="object 35"/>
          <p:cNvSpPr/>
          <p:nvPr/>
        </p:nvSpPr>
        <p:spPr>
          <a:xfrm>
            <a:off x="6642734" y="4951095"/>
            <a:ext cx="118745" cy="168275"/>
          </a:xfrm>
          <a:custGeom>
            <a:avLst/>
            <a:gdLst/>
            <a:ahLst/>
            <a:cxnLst/>
            <a:rect l="l" t="t" r="r" b="b"/>
            <a:pathLst>
              <a:path w="118745" h="168275">
                <a:moveTo>
                  <a:pt x="118745" y="0"/>
                </a:moveTo>
                <a:lnTo>
                  <a:pt x="0" y="168274"/>
                </a:lnTo>
                <a:lnTo>
                  <a:pt x="118745" y="168274"/>
                </a:lnTo>
                <a:lnTo>
                  <a:pt x="118745" y="0"/>
                </a:lnTo>
                <a:close/>
              </a:path>
            </a:pathLst>
          </a:custGeom>
          <a:ln w="12192">
            <a:solidFill>
              <a:srgbClr val="FBA952"/>
            </a:solidFill>
          </a:ln>
        </p:spPr>
        <p:txBody>
          <a:bodyPr wrap="square" lIns="0" tIns="0" rIns="0" bIns="0" rtlCol="0"/>
          <a:lstStyle/>
          <a:p>
            <a:endParaRPr smtClean="0">
              <a:solidFill>
                <a:prstClr val="black"/>
              </a:solidFill>
            </a:endParaRPr>
          </a:p>
        </p:txBody>
      </p:sp>
      <p:sp>
        <p:nvSpPr>
          <p:cNvPr id="36" name="object 36"/>
          <p:cNvSpPr/>
          <p:nvPr/>
        </p:nvSpPr>
        <p:spPr>
          <a:xfrm>
            <a:off x="6569709" y="4839842"/>
            <a:ext cx="280035" cy="410845"/>
          </a:xfrm>
          <a:custGeom>
            <a:avLst/>
            <a:gdLst/>
            <a:ahLst/>
            <a:cxnLst/>
            <a:rect l="l" t="t" r="r" b="b"/>
            <a:pathLst>
              <a:path w="280034" h="410845">
                <a:moveTo>
                  <a:pt x="223393" y="0"/>
                </a:moveTo>
                <a:lnTo>
                  <a:pt x="231521" y="0"/>
                </a:lnTo>
                <a:lnTo>
                  <a:pt x="231521" y="279526"/>
                </a:lnTo>
                <a:lnTo>
                  <a:pt x="280035" y="279526"/>
                </a:lnTo>
                <a:lnTo>
                  <a:pt x="280035" y="317626"/>
                </a:lnTo>
                <a:lnTo>
                  <a:pt x="231521" y="317626"/>
                </a:lnTo>
                <a:lnTo>
                  <a:pt x="231521" y="410717"/>
                </a:lnTo>
                <a:lnTo>
                  <a:pt x="191770" y="410717"/>
                </a:lnTo>
                <a:lnTo>
                  <a:pt x="191770" y="317626"/>
                </a:lnTo>
                <a:lnTo>
                  <a:pt x="0" y="317626"/>
                </a:lnTo>
                <a:lnTo>
                  <a:pt x="223393" y="0"/>
                </a:lnTo>
                <a:close/>
              </a:path>
            </a:pathLst>
          </a:custGeom>
          <a:ln w="12192">
            <a:solidFill>
              <a:srgbClr val="FBA952"/>
            </a:solidFill>
          </a:ln>
        </p:spPr>
        <p:txBody>
          <a:bodyPr wrap="square" lIns="0" tIns="0" rIns="0" bIns="0" rtlCol="0"/>
          <a:lstStyle/>
          <a:p>
            <a:endParaRPr smtClean="0">
              <a:solidFill>
                <a:prstClr val="black"/>
              </a:solidFill>
            </a:endParaRPr>
          </a:p>
        </p:txBody>
      </p:sp>
      <p:sp>
        <p:nvSpPr>
          <p:cNvPr id="37" name="object 37"/>
          <p:cNvSpPr/>
          <p:nvPr/>
        </p:nvSpPr>
        <p:spPr>
          <a:xfrm>
            <a:off x="6303517" y="4839842"/>
            <a:ext cx="247015" cy="421005"/>
          </a:xfrm>
          <a:custGeom>
            <a:avLst/>
            <a:gdLst/>
            <a:ahLst/>
            <a:cxnLst/>
            <a:rect l="l" t="t" r="r" b="b"/>
            <a:pathLst>
              <a:path w="247015" h="421004">
                <a:moveTo>
                  <a:pt x="167259" y="0"/>
                </a:moveTo>
                <a:lnTo>
                  <a:pt x="200279" y="21589"/>
                </a:lnTo>
                <a:lnTo>
                  <a:pt x="91948" y="185546"/>
                </a:lnTo>
                <a:lnTo>
                  <a:pt x="102639" y="182306"/>
                </a:lnTo>
                <a:lnTo>
                  <a:pt x="112998" y="180006"/>
                </a:lnTo>
                <a:lnTo>
                  <a:pt x="123023" y="178635"/>
                </a:lnTo>
                <a:lnTo>
                  <a:pt x="132715" y="178180"/>
                </a:lnTo>
                <a:lnTo>
                  <a:pt x="155715" y="180326"/>
                </a:lnTo>
                <a:lnTo>
                  <a:pt x="196240" y="197522"/>
                </a:lnTo>
                <a:lnTo>
                  <a:pt x="228316" y="230836"/>
                </a:lnTo>
                <a:lnTo>
                  <a:pt x="244941" y="273266"/>
                </a:lnTo>
                <a:lnTo>
                  <a:pt x="247014" y="297433"/>
                </a:lnTo>
                <a:lnTo>
                  <a:pt x="246014" y="314340"/>
                </a:lnTo>
                <a:lnTo>
                  <a:pt x="231012" y="359917"/>
                </a:lnTo>
                <a:lnTo>
                  <a:pt x="199223" y="395386"/>
                </a:lnTo>
                <a:lnTo>
                  <a:pt x="154622" y="416718"/>
                </a:lnTo>
                <a:lnTo>
                  <a:pt x="121666" y="420877"/>
                </a:lnTo>
                <a:lnTo>
                  <a:pt x="105475" y="419877"/>
                </a:lnTo>
                <a:lnTo>
                  <a:pt x="60452" y="404875"/>
                </a:lnTo>
                <a:lnTo>
                  <a:pt x="24911" y="373711"/>
                </a:lnTo>
                <a:lnTo>
                  <a:pt x="4063" y="330231"/>
                </a:lnTo>
                <a:lnTo>
                  <a:pt x="0" y="298322"/>
                </a:lnTo>
                <a:lnTo>
                  <a:pt x="621" y="285871"/>
                </a:lnTo>
                <a:lnTo>
                  <a:pt x="10033" y="246633"/>
                </a:lnTo>
                <a:lnTo>
                  <a:pt x="33732" y="199842"/>
                </a:lnTo>
                <a:lnTo>
                  <a:pt x="167259" y="0"/>
                </a:lnTo>
                <a:close/>
              </a:path>
            </a:pathLst>
          </a:custGeom>
          <a:ln w="12192">
            <a:solidFill>
              <a:srgbClr val="FBA952"/>
            </a:solidFill>
          </a:ln>
        </p:spPr>
        <p:txBody>
          <a:bodyPr wrap="square" lIns="0" tIns="0" rIns="0" bIns="0" rtlCol="0"/>
          <a:lstStyle/>
          <a:p>
            <a:endParaRPr smtClean="0">
              <a:solidFill>
                <a:prstClr val="black"/>
              </a:solidFill>
            </a:endParaRPr>
          </a:p>
        </p:txBody>
      </p:sp>
      <p:sp>
        <p:nvSpPr>
          <p:cNvPr id="38" name="object 38"/>
          <p:cNvSpPr/>
          <p:nvPr/>
        </p:nvSpPr>
        <p:spPr>
          <a:xfrm>
            <a:off x="5993003" y="4839842"/>
            <a:ext cx="272415" cy="410845"/>
          </a:xfrm>
          <a:custGeom>
            <a:avLst/>
            <a:gdLst/>
            <a:ahLst/>
            <a:cxnLst/>
            <a:rect l="l" t="t" r="r" b="b"/>
            <a:pathLst>
              <a:path w="272414" h="410845">
                <a:moveTo>
                  <a:pt x="143001" y="0"/>
                </a:moveTo>
                <a:lnTo>
                  <a:pt x="193008" y="8937"/>
                </a:lnTo>
                <a:lnTo>
                  <a:pt x="232537" y="35686"/>
                </a:lnTo>
                <a:lnTo>
                  <a:pt x="258143" y="74644"/>
                </a:lnTo>
                <a:lnTo>
                  <a:pt x="266700" y="119887"/>
                </a:lnTo>
                <a:lnTo>
                  <a:pt x="265676" y="136673"/>
                </a:lnTo>
                <a:lnTo>
                  <a:pt x="250317" y="183768"/>
                </a:lnTo>
                <a:lnTo>
                  <a:pt x="226409" y="218932"/>
                </a:lnTo>
                <a:lnTo>
                  <a:pt x="187071" y="264667"/>
                </a:lnTo>
                <a:lnTo>
                  <a:pt x="87249" y="372109"/>
                </a:lnTo>
                <a:lnTo>
                  <a:pt x="272161" y="372109"/>
                </a:lnTo>
                <a:lnTo>
                  <a:pt x="272161" y="410717"/>
                </a:lnTo>
                <a:lnTo>
                  <a:pt x="0" y="410717"/>
                </a:lnTo>
                <a:lnTo>
                  <a:pt x="153035" y="245363"/>
                </a:lnTo>
                <a:lnTo>
                  <a:pt x="174325" y="222025"/>
                </a:lnTo>
                <a:lnTo>
                  <a:pt x="204666" y="185017"/>
                </a:lnTo>
                <a:lnTo>
                  <a:pt x="224202" y="146542"/>
                </a:lnTo>
                <a:lnTo>
                  <a:pt x="227711" y="120522"/>
                </a:lnTo>
                <a:lnTo>
                  <a:pt x="226139" y="104183"/>
                </a:lnTo>
                <a:lnTo>
                  <a:pt x="202564" y="62356"/>
                </a:lnTo>
                <a:lnTo>
                  <a:pt x="158398" y="39371"/>
                </a:lnTo>
                <a:lnTo>
                  <a:pt x="140843" y="37845"/>
                </a:lnTo>
                <a:lnTo>
                  <a:pt x="122431" y="39461"/>
                </a:lnTo>
                <a:lnTo>
                  <a:pt x="76962" y="63499"/>
                </a:lnTo>
                <a:lnTo>
                  <a:pt x="51101" y="113524"/>
                </a:lnTo>
                <a:lnTo>
                  <a:pt x="48006" y="135381"/>
                </a:lnTo>
                <a:lnTo>
                  <a:pt x="9525" y="135381"/>
                </a:lnTo>
                <a:lnTo>
                  <a:pt x="20288" y="81454"/>
                </a:lnTo>
                <a:lnTo>
                  <a:pt x="49149" y="38099"/>
                </a:lnTo>
                <a:lnTo>
                  <a:pt x="91646" y="9524"/>
                </a:lnTo>
                <a:lnTo>
                  <a:pt x="116210" y="2381"/>
                </a:lnTo>
                <a:lnTo>
                  <a:pt x="143001" y="0"/>
                </a:lnTo>
                <a:close/>
              </a:path>
            </a:pathLst>
          </a:custGeom>
          <a:ln w="12192">
            <a:solidFill>
              <a:srgbClr val="FBA952"/>
            </a:solidFill>
          </a:ln>
        </p:spPr>
        <p:txBody>
          <a:bodyPr wrap="square" lIns="0" tIns="0" rIns="0" bIns="0" rtlCol="0"/>
          <a:lstStyle/>
          <a:p>
            <a:endParaRPr smtClean="0">
              <a:solidFill>
                <a:prstClr val="black"/>
              </a:solidFill>
            </a:endParaRPr>
          </a:p>
        </p:txBody>
      </p:sp>
      <p:sp>
        <p:nvSpPr>
          <p:cNvPr id="39" name="object 39"/>
          <p:cNvSpPr txBox="1"/>
          <p:nvPr/>
        </p:nvSpPr>
        <p:spPr>
          <a:xfrm>
            <a:off x="3978909" y="326847"/>
            <a:ext cx="4971415" cy="634365"/>
          </a:xfrm>
          <a:prstGeom prst="rect">
            <a:avLst/>
          </a:prstGeom>
        </p:spPr>
        <p:txBody>
          <a:bodyPr vert="horz" wrap="square" lIns="0" tIns="12065" rIns="0" bIns="0" rtlCol="0">
            <a:spAutoFit/>
          </a:bodyPr>
          <a:lstStyle/>
          <a:p>
            <a:pPr algn="ctr">
              <a:spcBef>
                <a:spcPts val="95"/>
              </a:spcBef>
            </a:pPr>
            <a:r>
              <a:rPr sz="2000" spc="-10" dirty="0">
                <a:solidFill>
                  <a:srgbClr val="7E7E7E"/>
                </a:solidFill>
                <a:latin typeface="Nirmala UI Semilight"/>
                <a:cs typeface="Nirmala UI Semilight"/>
              </a:rPr>
              <a:t>DESIGNING INNOVATIVE </a:t>
            </a:r>
            <a:r>
              <a:rPr sz="2000" spc="-5" dirty="0">
                <a:solidFill>
                  <a:srgbClr val="7E7E7E"/>
                </a:solidFill>
                <a:latin typeface="Nirmala UI Semilight"/>
                <a:cs typeface="Nirmala UI Semilight"/>
              </a:rPr>
              <a:t>PROGRAMS</a:t>
            </a:r>
            <a:r>
              <a:rPr sz="2000" spc="80" dirty="0">
                <a:solidFill>
                  <a:srgbClr val="7E7E7E"/>
                </a:solidFill>
                <a:latin typeface="Nirmala UI Semilight"/>
                <a:cs typeface="Nirmala UI Semilight"/>
              </a:rPr>
              <a:t> </a:t>
            </a:r>
            <a:r>
              <a:rPr sz="2000" spc="-5" dirty="0">
                <a:solidFill>
                  <a:srgbClr val="7E7E7E"/>
                </a:solidFill>
                <a:latin typeface="Nirmala UI Semilight"/>
                <a:cs typeface="Nirmala UI Semilight"/>
              </a:rPr>
              <a:t>BASED</a:t>
            </a:r>
            <a:endParaRPr sz="2000">
              <a:solidFill>
                <a:prstClr val="black"/>
              </a:solidFill>
              <a:latin typeface="Nirmala UI Semilight"/>
              <a:cs typeface="Nirmala UI Semilight"/>
            </a:endParaRPr>
          </a:p>
          <a:p>
            <a:pPr marL="1905" algn="ctr"/>
            <a:r>
              <a:rPr sz="2000" spc="-10" dirty="0">
                <a:solidFill>
                  <a:srgbClr val="7E7E7E"/>
                </a:solidFill>
                <a:latin typeface="Nirmala UI Semilight"/>
                <a:cs typeface="Nirmala UI Semilight"/>
              </a:rPr>
              <a:t>ON OUR CLIENTS</a:t>
            </a:r>
            <a:r>
              <a:rPr sz="2000" spc="65" dirty="0">
                <a:solidFill>
                  <a:srgbClr val="7E7E7E"/>
                </a:solidFill>
                <a:latin typeface="Nirmala UI Semilight"/>
                <a:cs typeface="Nirmala UI Semilight"/>
              </a:rPr>
              <a:t> </a:t>
            </a:r>
            <a:r>
              <a:rPr sz="2000" u="sng" spc="-10" dirty="0">
                <a:solidFill>
                  <a:srgbClr val="7E7E7E"/>
                </a:solidFill>
                <a:uFill>
                  <a:solidFill>
                    <a:srgbClr val="7E7E7E"/>
                  </a:solidFill>
                </a:uFill>
                <a:latin typeface="Nirmala UI Semilight"/>
                <a:cs typeface="Nirmala UI Semilight"/>
              </a:rPr>
              <a:t>NEEDS</a:t>
            </a:r>
            <a:endParaRPr sz="2000">
              <a:solidFill>
                <a:prstClr val="black"/>
              </a:solidFill>
              <a:latin typeface="Nirmala UI Semilight"/>
              <a:cs typeface="Nirmala UI Semilight"/>
            </a:endParaRPr>
          </a:p>
        </p:txBody>
      </p:sp>
      <p:pic>
        <p:nvPicPr>
          <p:cNvPr id="40" name="Picture 3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700721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40096" y="356615"/>
            <a:ext cx="3038855" cy="2910840"/>
          </a:xfrm>
          <a:prstGeom prst="rect">
            <a:avLst/>
          </a:prstGeom>
          <a:blipFill>
            <a:blip r:embed="rId2" cstate="print"/>
            <a:stretch>
              <a:fillRect/>
            </a:stretch>
          </a:blipFill>
        </p:spPr>
        <p:txBody>
          <a:bodyPr wrap="square" lIns="0" tIns="0" rIns="0" bIns="0" rtlCol="0"/>
          <a:lstStyle/>
          <a:p>
            <a:endParaRPr smtClean="0">
              <a:solidFill>
                <a:prstClr val="black"/>
              </a:solidFill>
            </a:endParaRPr>
          </a:p>
        </p:txBody>
      </p:sp>
      <p:sp>
        <p:nvSpPr>
          <p:cNvPr id="3" name="object 3"/>
          <p:cNvSpPr txBox="1">
            <a:spLocks noGrp="1"/>
          </p:cNvSpPr>
          <p:nvPr>
            <p:ph type="title"/>
          </p:nvPr>
        </p:nvSpPr>
        <p:spPr>
          <a:xfrm>
            <a:off x="461568" y="369570"/>
            <a:ext cx="3690620" cy="391160"/>
          </a:xfrm>
          <a:prstGeom prst="rect">
            <a:avLst/>
          </a:prstGeom>
        </p:spPr>
        <p:txBody>
          <a:bodyPr vert="horz" wrap="square" lIns="0" tIns="12700" rIns="0" bIns="0" rtlCol="0">
            <a:spAutoFit/>
          </a:bodyPr>
          <a:lstStyle/>
          <a:p>
            <a:pPr marL="12700">
              <a:lnSpc>
                <a:spcPct val="100000"/>
              </a:lnSpc>
              <a:spcBef>
                <a:spcPts val="100"/>
              </a:spcBef>
            </a:pPr>
            <a:r>
              <a:rPr sz="2400" b="0" dirty="0">
                <a:latin typeface="Nirmala UI Semilight"/>
                <a:cs typeface="Nirmala UI Semilight"/>
              </a:rPr>
              <a:t>DATA </a:t>
            </a:r>
            <a:r>
              <a:rPr sz="2400" b="0" spc="-10" dirty="0">
                <a:latin typeface="Nirmala UI Semilight"/>
                <a:cs typeface="Nirmala UI Semilight"/>
              </a:rPr>
              <a:t>COLLECTION </a:t>
            </a:r>
            <a:r>
              <a:rPr sz="2400" b="0" dirty="0">
                <a:latin typeface="Nirmala UI Semilight"/>
                <a:cs typeface="Nirmala UI Semilight"/>
              </a:rPr>
              <a:t>IS</a:t>
            </a:r>
            <a:r>
              <a:rPr sz="2400" b="0" spc="-75" dirty="0">
                <a:latin typeface="Nirmala UI Semilight"/>
                <a:cs typeface="Nirmala UI Semilight"/>
              </a:rPr>
              <a:t> </a:t>
            </a:r>
            <a:r>
              <a:rPr sz="2400" b="0" spc="-5" dirty="0">
                <a:latin typeface="Nirmala UI Semilight"/>
                <a:cs typeface="Nirmala UI Semilight"/>
              </a:rPr>
              <a:t>KEY…</a:t>
            </a:r>
            <a:endParaRPr sz="2400">
              <a:latin typeface="Nirmala UI Semilight"/>
              <a:cs typeface="Nirmala UI Semilight"/>
            </a:endParaRPr>
          </a:p>
        </p:txBody>
      </p:sp>
      <p:sp>
        <p:nvSpPr>
          <p:cNvPr id="4" name="object 4"/>
          <p:cNvSpPr/>
          <p:nvPr/>
        </p:nvSpPr>
        <p:spPr>
          <a:xfrm>
            <a:off x="396240" y="1164336"/>
            <a:ext cx="3880104" cy="2517648"/>
          </a:xfrm>
          <a:prstGeom prst="rect">
            <a:avLst/>
          </a:prstGeom>
          <a:blipFill>
            <a:blip r:embed="rId3" cstate="print"/>
            <a:stretch>
              <a:fillRect/>
            </a:stretch>
          </a:blipFill>
        </p:spPr>
        <p:txBody>
          <a:bodyPr wrap="square" lIns="0" tIns="0" rIns="0" bIns="0" rtlCol="0"/>
          <a:lstStyle/>
          <a:p>
            <a:endParaRPr smtClean="0">
              <a:solidFill>
                <a:prstClr val="black"/>
              </a:solidFill>
            </a:endParaRPr>
          </a:p>
        </p:txBody>
      </p:sp>
      <p:sp>
        <p:nvSpPr>
          <p:cNvPr id="5" name="object 5"/>
          <p:cNvSpPr/>
          <p:nvPr/>
        </p:nvSpPr>
        <p:spPr>
          <a:xfrm>
            <a:off x="396240" y="3752088"/>
            <a:ext cx="3919728" cy="2959608"/>
          </a:xfrm>
          <a:prstGeom prst="rect">
            <a:avLst/>
          </a:prstGeom>
          <a:blipFill>
            <a:blip r:embed="rId4" cstate="print"/>
            <a:stretch>
              <a:fillRect/>
            </a:stretch>
          </a:blipFill>
        </p:spPr>
        <p:txBody>
          <a:bodyPr wrap="square" lIns="0" tIns="0" rIns="0" bIns="0" rtlCol="0"/>
          <a:lstStyle/>
          <a:p>
            <a:endParaRPr smtClean="0">
              <a:solidFill>
                <a:prstClr val="black"/>
              </a:solidFill>
            </a:endParaRPr>
          </a:p>
        </p:txBody>
      </p:sp>
      <p:sp>
        <p:nvSpPr>
          <p:cNvPr id="6" name="object 6"/>
          <p:cNvSpPr/>
          <p:nvPr/>
        </p:nvSpPr>
        <p:spPr>
          <a:xfrm>
            <a:off x="5276088" y="3532630"/>
            <a:ext cx="3386327" cy="3249168"/>
          </a:xfrm>
          <a:prstGeom prst="rect">
            <a:avLst/>
          </a:prstGeom>
          <a:blipFill>
            <a:blip r:embed="rId5" cstate="print"/>
            <a:stretch>
              <a:fillRect/>
            </a:stretch>
          </a:blipFill>
        </p:spPr>
        <p:txBody>
          <a:bodyPr wrap="square" lIns="0" tIns="0" rIns="0" bIns="0" rtlCol="0"/>
          <a:lstStyle/>
          <a:p>
            <a:endParaRPr smtClean="0">
              <a:solidFill>
                <a:prstClr val="black"/>
              </a:solidFill>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3" y="0"/>
            <a:ext cx="9140633" cy="6858000"/>
          </a:xfrm>
          <a:prstGeom prst="rect">
            <a:avLst/>
          </a:prstGeom>
        </p:spPr>
      </p:pic>
    </p:spTree>
    <p:extLst>
      <p:ext uri="{BB962C8B-B14F-4D97-AF65-F5344CB8AC3E}">
        <p14:creationId xmlns:p14="http://schemas.microsoft.com/office/powerpoint/2010/main" val="25405592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F7F7F7"/>
          </a:solidFill>
        </p:spPr>
        <p:txBody>
          <a:bodyPr wrap="square" lIns="0" tIns="0" rIns="0" bIns="0" rtlCol="0"/>
          <a:lstStyle/>
          <a:p>
            <a:endParaRPr smtClean="0">
              <a:solidFill>
                <a:prstClr val="black"/>
              </a:solidFill>
            </a:endParaRPr>
          </a:p>
        </p:txBody>
      </p:sp>
      <p:sp>
        <p:nvSpPr>
          <p:cNvPr id="3" name="object 3"/>
          <p:cNvSpPr txBox="1">
            <a:spLocks noGrp="1"/>
          </p:cNvSpPr>
          <p:nvPr>
            <p:ph type="title"/>
          </p:nvPr>
        </p:nvSpPr>
        <p:spPr>
          <a:xfrm>
            <a:off x="3218433" y="2115134"/>
            <a:ext cx="2702560" cy="1017269"/>
          </a:xfrm>
          <a:prstGeom prst="rect">
            <a:avLst/>
          </a:prstGeom>
        </p:spPr>
        <p:txBody>
          <a:bodyPr vert="horz" wrap="square" lIns="0" tIns="13335" rIns="0" bIns="0" rtlCol="0">
            <a:spAutoFit/>
          </a:bodyPr>
          <a:lstStyle/>
          <a:p>
            <a:pPr marL="12700">
              <a:lnSpc>
                <a:spcPct val="100000"/>
              </a:lnSpc>
              <a:spcBef>
                <a:spcPts val="105"/>
              </a:spcBef>
            </a:pPr>
            <a:r>
              <a:rPr sz="6500" b="0" dirty="0">
                <a:latin typeface="Nirmala UI Semilight"/>
                <a:cs typeface="Nirmala UI Semilight"/>
              </a:rPr>
              <a:t>I</a:t>
            </a:r>
            <a:r>
              <a:rPr sz="6500" b="0" spc="-85" dirty="0">
                <a:latin typeface="Nirmala UI Semilight"/>
                <a:cs typeface="Nirmala UI Semilight"/>
              </a:rPr>
              <a:t> </a:t>
            </a:r>
            <a:r>
              <a:rPr sz="6500" b="0" spc="-10" dirty="0">
                <a:solidFill>
                  <a:srgbClr val="13B1B4"/>
                </a:solidFill>
                <a:latin typeface="Nirmala UI Semilight"/>
                <a:cs typeface="Nirmala UI Semilight"/>
              </a:rPr>
              <a:t>CAN’T</a:t>
            </a:r>
            <a:endParaRPr sz="6500">
              <a:latin typeface="Nirmala UI Semilight"/>
              <a:cs typeface="Nirmala UI Semilight"/>
            </a:endParaRPr>
          </a:p>
        </p:txBody>
      </p:sp>
      <p:sp>
        <p:nvSpPr>
          <p:cNvPr id="4" name="object 4"/>
          <p:cNvSpPr/>
          <p:nvPr/>
        </p:nvSpPr>
        <p:spPr>
          <a:xfrm>
            <a:off x="4179189" y="1298828"/>
            <a:ext cx="806450" cy="698500"/>
          </a:xfrm>
          <a:custGeom>
            <a:avLst/>
            <a:gdLst/>
            <a:ahLst/>
            <a:cxnLst/>
            <a:rect l="l" t="t" r="r" b="b"/>
            <a:pathLst>
              <a:path w="806450" h="698500">
                <a:moveTo>
                  <a:pt x="725677" y="0"/>
                </a:moveTo>
                <a:lnTo>
                  <a:pt x="674952" y="24014"/>
                </a:lnTo>
                <a:lnTo>
                  <a:pt x="629454" y="49200"/>
                </a:lnTo>
                <a:lnTo>
                  <a:pt x="589184" y="75564"/>
                </a:lnTo>
                <a:lnTo>
                  <a:pt x="554143" y="103114"/>
                </a:lnTo>
                <a:lnTo>
                  <a:pt x="524330" y="131856"/>
                </a:lnTo>
                <a:lnTo>
                  <a:pt x="499745" y="161798"/>
                </a:lnTo>
                <a:lnTo>
                  <a:pt x="476016" y="201117"/>
                </a:lnTo>
                <a:lnTo>
                  <a:pt x="457560" y="245770"/>
                </a:lnTo>
                <a:lnTo>
                  <a:pt x="444378" y="295757"/>
                </a:lnTo>
                <a:lnTo>
                  <a:pt x="436468" y="351078"/>
                </a:lnTo>
                <a:lnTo>
                  <a:pt x="433832" y="411734"/>
                </a:lnTo>
                <a:lnTo>
                  <a:pt x="433832" y="698373"/>
                </a:lnTo>
                <a:lnTo>
                  <a:pt x="806196" y="698373"/>
                </a:lnTo>
                <a:lnTo>
                  <a:pt x="806196" y="352679"/>
                </a:lnTo>
                <a:lnTo>
                  <a:pt x="628141" y="352679"/>
                </a:lnTo>
                <a:lnTo>
                  <a:pt x="632350" y="322482"/>
                </a:lnTo>
                <a:lnTo>
                  <a:pt x="653341" y="268329"/>
                </a:lnTo>
                <a:lnTo>
                  <a:pt x="692699" y="221444"/>
                </a:lnTo>
                <a:lnTo>
                  <a:pt x="760759" y="175446"/>
                </a:lnTo>
                <a:lnTo>
                  <a:pt x="806196" y="152400"/>
                </a:lnTo>
                <a:lnTo>
                  <a:pt x="725677" y="0"/>
                </a:lnTo>
                <a:close/>
              </a:path>
              <a:path w="806450" h="698500">
                <a:moveTo>
                  <a:pt x="291846" y="0"/>
                </a:moveTo>
                <a:lnTo>
                  <a:pt x="241120" y="24014"/>
                </a:lnTo>
                <a:lnTo>
                  <a:pt x="195622" y="49200"/>
                </a:lnTo>
                <a:lnTo>
                  <a:pt x="155352" y="75564"/>
                </a:lnTo>
                <a:lnTo>
                  <a:pt x="120311" y="103114"/>
                </a:lnTo>
                <a:lnTo>
                  <a:pt x="90498" y="131856"/>
                </a:lnTo>
                <a:lnTo>
                  <a:pt x="65912" y="161798"/>
                </a:lnTo>
                <a:lnTo>
                  <a:pt x="42184" y="201117"/>
                </a:lnTo>
                <a:lnTo>
                  <a:pt x="23728" y="245770"/>
                </a:lnTo>
                <a:lnTo>
                  <a:pt x="10546" y="295757"/>
                </a:lnTo>
                <a:lnTo>
                  <a:pt x="2636" y="351078"/>
                </a:lnTo>
                <a:lnTo>
                  <a:pt x="0" y="411734"/>
                </a:lnTo>
                <a:lnTo>
                  <a:pt x="0" y="698373"/>
                </a:lnTo>
                <a:lnTo>
                  <a:pt x="372237" y="698373"/>
                </a:lnTo>
                <a:lnTo>
                  <a:pt x="372237" y="352679"/>
                </a:lnTo>
                <a:lnTo>
                  <a:pt x="194310" y="352679"/>
                </a:lnTo>
                <a:lnTo>
                  <a:pt x="198500" y="322482"/>
                </a:lnTo>
                <a:lnTo>
                  <a:pt x="219456" y="268329"/>
                </a:lnTo>
                <a:lnTo>
                  <a:pt x="258865" y="221444"/>
                </a:lnTo>
                <a:lnTo>
                  <a:pt x="326874" y="175446"/>
                </a:lnTo>
                <a:lnTo>
                  <a:pt x="372237" y="152400"/>
                </a:lnTo>
                <a:lnTo>
                  <a:pt x="291846" y="0"/>
                </a:lnTo>
                <a:close/>
              </a:path>
            </a:pathLst>
          </a:custGeom>
          <a:solidFill>
            <a:srgbClr val="7E7E7E"/>
          </a:solidFill>
        </p:spPr>
        <p:txBody>
          <a:bodyPr wrap="square" lIns="0" tIns="0" rIns="0" bIns="0" rtlCol="0"/>
          <a:lstStyle/>
          <a:p>
            <a:endParaRPr smtClean="0">
              <a:solidFill>
                <a:prstClr val="black"/>
              </a:solidFill>
            </a:endParaRPr>
          </a:p>
        </p:txBody>
      </p:sp>
      <p:sp>
        <p:nvSpPr>
          <p:cNvPr id="5" name="object 5"/>
          <p:cNvSpPr/>
          <p:nvPr/>
        </p:nvSpPr>
        <p:spPr>
          <a:xfrm>
            <a:off x="4613021" y="1298828"/>
            <a:ext cx="372745" cy="698500"/>
          </a:xfrm>
          <a:custGeom>
            <a:avLst/>
            <a:gdLst/>
            <a:ahLst/>
            <a:cxnLst/>
            <a:rect l="l" t="t" r="r" b="b"/>
            <a:pathLst>
              <a:path w="372745" h="698500">
                <a:moveTo>
                  <a:pt x="291845" y="0"/>
                </a:moveTo>
                <a:lnTo>
                  <a:pt x="372363" y="152400"/>
                </a:lnTo>
                <a:lnTo>
                  <a:pt x="326927" y="175446"/>
                </a:lnTo>
                <a:lnTo>
                  <a:pt x="289099" y="198469"/>
                </a:lnTo>
                <a:lnTo>
                  <a:pt x="236219" y="244348"/>
                </a:lnTo>
                <a:lnTo>
                  <a:pt x="206930" y="294370"/>
                </a:lnTo>
                <a:lnTo>
                  <a:pt x="194309" y="352679"/>
                </a:lnTo>
                <a:lnTo>
                  <a:pt x="372363" y="352679"/>
                </a:lnTo>
                <a:lnTo>
                  <a:pt x="372363" y="698373"/>
                </a:lnTo>
                <a:lnTo>
                  <a:pt x="0" y="698373"/>
                </a:lnTo>
                <a:lnTo>
                  <a:pt x="0" y="411734"/>
                </a:lnTo>
                <a:lnTo>
                  <a:pt x="2636" y="351078"/>
                </a:lnTo>
                <a:lnTo>
                  <a:pt x="10546" y="295757"/>
                </a:lnTo>
                <a:lnTo>
                  <a:pt x="23728" y="245770"/>
                </a:lnTo>
                <a:lnTo>
                  <a:pt x="42184" y="201117"/>
                </a:lnTo>
                <a:lnTo>
                  <a:pt x="65912" y="161798"/>
                </a:lnTo>
                <a:lnTo>
                  <a:pt x="90498" y="131856"/>
                </a:lnTo>
                <a:lnTo>
                  <a:pt x="120311" y="103114"/>
                </a:lnTo>
                <a:lnTo>
                  <a:pt x="155352" y="75564"/>
                </a:lnTo>
                <a:lnTo>
                  <a:pt x="195622" y="49200"/>
                </a:lnTo>
                <a:lnTo>
                  <a:pt x="241120" y="24014"/>
                </a:lnTo>
                <a:lnTo>
                  <a:pt x="291845" y="0"/>
                </a:lnTo>
                <a:close/>
              </a:path>
            </a:pathLst>
          </a:custGeom>
          <a:ln w="27432">
            <a:solidFill>
              <a:srgbClr val="F7F7F7"/>
            </a:solidFill>
          </a:ln>
        </p:spPr>
        <p:txBody>
          <a:bodyPr wrap="square" lIns="0" tIns="0" rIns="0" bIns="0" rtlCol="0"/>
          <a:lstStyle/>
          <a:p>
            <a:endParaRPr smtClean="0">
              <a:solidFill>
                <a:prstClr val="black"/>
              </a:solidFill>
            </a:endParaRPr>
          </a:p>
        </p:txBody>
      </p:sp>
      <p:sp>
        <p:nvSpPr>
          <p:cNvPr id="6" name="object 6"/>
          <p:cNvSpPr/>
          <p:nvPr/>
        </p:nvSpPr>
        <p:spPr>
          <a:xfrm>
            <a:off x="4179189" y="1298828"/>
            <a:ext cx="372745" cy="698500"/>
          </a:xfrm>
          <a:custGeom>
            <a:avLst/>
            <a:gdLst/>
            <a:ahLst/>
            <a:cxnLst/>
            <a:rect l="l" t="t" r="r" b="b"/>
            <a:pathLst>
              <a:path w="372745" h="698500">
                <a:moveTo>
                  <a:pt x="291846" y="0"/>
                </a:moveTo>
                <a:lnTo>
                  <a:pt x="372237" y="152400"/>
                </a:lnTo>
                <a:lnTo>
                  <a:pt x="326874" y="175446"/>
                </a:lnTo>
                <a:lnTo>
                  <a:pt x="289083" y="198469"/>
                </a:lnTo>
                <a:lnTo>
                  <a:pt x="236220" y="244348"/>
                </a:lnTo>
                <a:lnTo>
                  <a:pt x="206883" y="294370"/>
                </a:lnTo>
                <a:lnTo>
                  <a:pt x="194310" y="352679"/>
                </a:lnTo>
                <a:lnTo>
                  <a:pt x="372237" y="352679"/>
                </a:lnTo>
                <a:lnTo>
                  <a:pt x="372237" y="698373"/>
                </a:lnTo>
                <a:lnTo>
                  <a:pt x="0" y="698373"/>
                </a:lnTo>
                <a:lnTo>
                  <a:pt x="0" y="411734"/>
                </a:lnTo>
                <a:lnTo>
                  <a:pt x="2636" y="351078"/>
                </a:lnTo>
                <a:lnTo>
                  <a:pt x="10546" y="295757"/>
                </a:lnTo>
                <a:lnTo>
                  <a:pt x="23728" y="245770"/>
                </a:lnTo>
                <a:lnTo>
                  <a:pt x="42184" y="201117"/>
                </a:lnTo>
                <a:lnTo>
                  <a:pt x="65912" y="161798"/>
                </a:lnTo>
                <a:lnTo>
                  <a:pt x="90498" y="131856"/>
                </a:lnTo>
                <a:lnTo>
                  <a:pt x="120311" y="103114"/>
                </a:lnTo>
                <a:lnTo>
                  <a:pt x="155352" y="75564"/>
                </a:lnTo>
                <a:lnTo>
                  <a:pt x="195622" y="49200"/>
                </a:lnTo>
                <a:lnTo>
                  <a:pt x="241120" y="24014"/>
                </a:lnTo>
                <a:lnTo>
                  <a:pt x="291846" y="0"/>
                </a:lnTo>
                <a:close/>
              </a:path>
            </a:pathLst>
          </a:custGeom>
          <a:ln w="27432">
            <a:solidFill>
              <a:srgbClr val="F7F7F7"/>
            </a:solidFill>
          </a:ln>
        </p:spPr>
        <p:txBody>
          <a:bodyPr wrap="square" lIns="0" tIns="0" rIns="0" bIns="0" rtlCol="0"/>
          <a:lstStyle/>
          <a:p>
            <a:endParaRPr smtClean="0">
              <a:solidFill>
                <a:prstClr val="black"/>
              </a:solidFill>
            </a:endParaRPr>
          </a:p>
        </p:txBody>
      </p:sp>
      <p:sp>
        <p:nvSpPr>
          <p:cNvPr id="7" name="object 7"/>
          <p:cNvSpPr/>
          <p:nvPr/>
        </p:nvSpPr>
        <p:spPr>
          <a:xfrm>
            <a:off x="4179189" y="4276852"/>
            <a:ext cx="806450" cy="698500"/>
          </a:xfrm>
          <a:custGeom>
            <a:avLst/>
            <a:gdLst/>
            <a:ahLst/>
            <a:cxnLst/>
            <a:rect l="l" t="t" r="r" b="b"/>
            <a:pathLst>
              <a:path w="806450" h="698500">
                <a:moveTo>
                  <a:pt x="806196" y="0"/>
                </a:moveTo>
                <a:lnTo>
                  <a:pt x="433832" y="0"/>
                </a:lnTo>
                <a:lnTo>
                  <a:pt x="433832" y="345694"/>
                </a:lnTo>
                <a:lnTo>
                  <a:pt x="611886" y="345694"/>
                </a:lnTo>
                <a:lnTo>
                  <a:pt x="607718" y="375908"/>
                </a:lnTo>
                <a:lnTo>
                  <a:pt x="586954" y="430097"/>
                </a:lnTo>
                <a:lnTo>
                  <a:pt x="547899" y="476928"/>
                </a:lnTo>
                <a:lnTo>
                  <a:pt x="479649" y="522926"/>
                </a:lnTo>
                <a:lnTo>
                  <a:pt x="433832" y="545973"/>
                </a:lnTo>
                <a:lnTo>
                  <a:pt x="515238" y="698373"/>
                </a:lnTo>
                <a:lnTo>
                  <a:pt x="565678" y="674624"/>
                </a:lnTo>
                <a:lnTo>
                  <a:pt x="610949" y="649609"/>
                </a:lnTo>
                <a:lnTo>
                  <a:pt x="651049" y="623331"/>
                </a:lnTo>
                <a:lnTo>
                  <a:pt x="685974" y="595794"/>
                </a:lnTo>
                <a:lnTo>
                  <a:pt x="715719" y="567001"/>
                </a:lnTo>
                <a:lnTo>
                  <a:pt x="740283" y="536956"/>
                </a:lnTo>
                <a:lnTo>
                  <a:pt x="764011" y="497561"/>
                </a:lnTo>
                <a:lnTo>
                  <a:pt x="782467" y="452839"/>
                </a:lnTo>
                <a:lnTo>
                  <a:pt x="795649" y="402795"/>
                </a:lnTo>
                <a:lnTo>
                  <a:pt x="803559" y="347435"/>
                </a:lnTo>
                <a:lnTo>
                  <a:pt x="806196" y="286766"/>
                </a:lnTo>
                <a:lnTo>
                  <a:pt x="806196" y="0"/>
                </a:lnTo>
                <a:close/>
              </a:path>
              <a:path w="806450" h="698500">
                <a:moveTo>
                  <a:pt x="372237" y="0"/>
                </a:moveTo>
                <a:lnTo>
                  <a:pt x="0" y="0"/>
                </a:lnTo>
                <a:lnTo>
                  <a:pt x="0" y="345694"/>
                </a:lnTo>
                <a:lnTo>
                  <a:pt x="178053" y="345694"/>
                </a:lnTo>
                <a:lnTo>
                  <a:pt x="173815" y="375908"/>
                </a:lnTo>
                <a:lnTo>
                  <a:pt x="153050" y="430097"/>
                </a:lnTo>
                <a:lnTo>
                  <a:pt x="113996" y="476928"/>
                </a:lnTo>
                <a:lnTo>
                  <a:pt x="45745" y="522926"/>
                </a:lnTo>
                <a:lnTo>
                  <a:pt x="0" y="545973"/>
                </a:lnTo>
                <a:lnTo>
                  <a:pt x="81280" y="698373"/>
                </a:lnTo>
                <a:lnTo>
                  <a:pt x="131772" y="674624"/>
                </a:lnTo>
                <a:lnTo>
                  <a:pt x="177075" y="649609"/>
                </a:lnTo>
                <a:lnTo>
                  <a:pt x="217185" y="623331"/>
                </a:lnTo>
                <a:lnTo>
                  <a:pt x="252099" y="595794"/>
                </a:lnTo>
                <a:lnTo>
                  <a:pt x="281813" y="567001"/>
                </a:lnTo>
                <a:lnTo>
                  <a:pt x="306324" y="536956"/>
                </a:lnTo>
                <a:lnTo>
                  <a:pt x="330052" y="497561"/>
                </a:lnTo>
                <a:lnTo>
                  <a:pt x="348508" y="452839"/>
                </a:lnTo>
                <a:lnTo>
                  <a:pt x="361690" y="402795"/>
                </a:lnTo>
                <a:lnTo>
                  <a:pt x="369600" y="347435"/>
                </a:lnTo>
                <a:lnTo>
                  <a:pt x="372237" y="286766"/>
                </a:lnTo>
                <a:lnTo>
                  <a:pt x="372237" y="0"/>
                </a:lnTo>
                <a:close/>
              </a:path>
            </a:pathLst>
          </a:custGeom>
          <a:solidFill>
            <a:srgbClr val="7E7E7E"/>
          </a:solidFill>
        </p:spPr>
        <p:txBody>
          <a:bodyPr wrap="square" lIns="0" tIns="0" rIns="0" bIns="0" rtlCol="0"/>
          <a:lstStyle/>
          <a:p>
            <a:endParaRPr smtClean="0">
              <a:solidFill>
                <a:prstClr val="black"/>
              </a:solidFill>
            </a:endParaRPr>
          </a:p>
        </p:txBody>
      </p:sp>
      <p:sp>
        <p:nvSpPr>
          <p:cNvPr id="8" name="object 8"/>
          <p:cNvSpPr/>
          <p:nvPr/>
        </p:nvSpPr>
        <p:spPr>
          <a:xfrm>
            <a:off x="4613021" y="4276852"/>
            <a:ext cx="372745" cy="698500"/>
          </a:xfrm>
          <a:custGeom>
            <a:avLst/>
            <a:gdLst/>
            <a:ahLst/>
            <a:cxnLst/>
            <a:rect l="l" t="t" r="r" b="b"/>
            <a:pathLst>
              <a:path w="372745" h="698500">
                <a:moveTo>
                  <a:pt x="0" y="0"/>
                </a:moveTo>
                <a:lnTo>
                  <a:pt x="372363" y="0"/>
                </a:lnTo>
                <a:lnTo>
                  <a:pt x="372363" y="286766"/>
                </a:lnTo>
                <a:lnTo>
                  <a:pt x="369727" y="347435"/>
                </a:lnTo>
                <a:lnTo>
                  <a:pt x="361817" y="402795"/>
                </a:lnTo>
                <a:lnTo>
                  <a:pt x="348635" y="452839"/>
                </a:lnTo>
                <a:lnTo>
                  <a:pt x="330179" y="497561"/>
                </a:lnTo>
                <a:lnTo>
                  <a:pt x="306450" y="536956"/>
                </a:lnTo>
                <a:lnTo>
                  <a:pt x="281887" y="567001"/>
                </a:lnTo>
                <a:lnTo>
                  <a:pt x="252142" y="595794"/>
                </a:lnTo>
                <a:lnTo>
                  <a:pt x="217217" y="623331"/>
                </a:lnTo>
                <a:lnTo>
                  <a:pt x="177117" y="649609"/>
                </a:lnTo>
                <a:lnTo>
                  <a:pt x="131846" y="674624"/>
                </a:lnTo>
                <a:lnTo>
                  <a:pt x="81406" y="698373"/>
                </a:lnTo>
                <a:lnTo>
                  <a:pt x="0" y="545973"/>
                </a:lnTo>
                <a:lnTo>
                  <a:pt x="45817" y="522926"/>
                </a:lnTo>
                <a:lnTo>
                  <a:pt x="83835" y="499903"/>
                </a:lnTo>
                <a:lnTo>
                  <a:pt x="136525" y="454025"/>
                </a:lnTo>
                <a:lnTo>
                  <a:pt x="165576" y="404050"/>
                </a:lnTo>
                <a:lnTo>
                  <a:pt x="178053" y="345694"/>
                </a:lnTo>
                <a:lnTo>
                  <a:pt x="0" y="345694"/>
                </a:lnTo>
                <a:lnTo>
                  <a:pt x="0" y="0"/>
                </a:lnTo>
                <a:close/>
              </a:path>
            </a:pathLst>
          </a:custGeom>
          <a:ln w="27432">
            <a:solidFill>
              <a:srgbClr val="F7F7F7"/>
            </a:solidFill>
          </a:ln>
        </p:spPr>
        <p:txBody>
          <a:bodyPr wrap="square" lIns="0" tIns="0" rIns="0" bIns="0" rtlCol="0"/>
          <a:lstStyle/>
          <a:p>
            <a:endParaRPr smtClean="0">
              <a:solidFill>
                <a:prstClr val="black"/>
              </a:solidFill>
            </a:endParaRPr>
          </a:p>
        </p:txBody>
      </p:sp>
      <p:sp>
        <p:nvSpPr>
          <p:cNvPr id="9" name="object 9"/>
          <p:cNvSpPr/>
          <p:nvPr/>
        </p:nvSpPr>
        <p:spPr>
          <a:xfrm>
            <a:off x="4179189" y="4276852"/>
            <a:ext cx="372745" cy="698500"/>
          </a:xfrm>
          <a:custGeom>
            <a:avLst/>
            <a:gdLst/>
            <a:ahLst/>
            <a:cxnLst/>
            <a:rect l="l" t="t" r="r" b="b"/>
            <a:pathLst>
              <a:path w="372745" h="698500">
                <a:moveTo>
                  <a:pt x="0" y="0"/>
                </a:moveTo>
                <a:lnTo>
                  <a:pt x="372237" y="0"/>
                </a:lnTo>
                <a:lnTo>
                  <a:pt x="372237" y="286766"/>
                </a:lnTo>
                <a:lnTo>
                  <a:pt x="369600" y="347435"/>
                </a:lnTo>
                <a:lnTo>
                  <a:pt x="361690" y="402795"/>
                </a:lnTo>
                <a:lnTo>
                  <a:pt x="348508" y="452839"/>
                </a:lnTo>
                <a:lnTo>
                  <a:pt x="330052" y="497561"/>
                </a:lnTo>
                <a:lnTo>
                  <a:pt x="306324" y="536956"/>
                </a:lnTo>
                <a:lnTo>
                  <a:pt x="281813" y="567001"/>
                </a:lnTo>
                <a:lnTo>
                  <a:pt x="252099" y="595794"/>
                </a:lnTo>
                <a:lnTo>
                  <a:pt x="217185" y="623331"/>
                </a:lnTo>
                <a:lnTo>
                  <a:pt x="177075" y="649609"/>
                </a:lnTo>
                <a:lnTo>
                  <a:pt x="131772" y="674624"/>
                </a:lnTo>
                <a:lnTo>
                  <a:pt x="81280" y="698373"/>
                </a:lnTo>
                <a:lnTo>
                  <a:pt x="0" y="545973"/>
                </a:lnTo>
                <a:lnTo>
                  <a:pt x="45745" y="522926"/>
                </a:lnTo>
                <a:lnTo>
                  <a:pt x="83740" y="499903"/>
                </a:lnTo>
                <a:lnTo>
                  <a:pt x="136525" y="454025"/>
                </a:lnTo>
                <a:lnTo>
                  <a:pt x="165480" y="404050"/>
                </a:lnTo>
                <a:lnTo>
                  <a:pt x="178053" y="345694"/>
                </a:lnTo>
                <a:lnTo>
                  <a:pt x="0" y="345694"/>
                </a:lnTo>
                <a:lnTo>
                  <a:pt x="0" y="0"/>
                </a:lnTo>
                <a:close/>
              </a:path>
            </a:pathLst>
          </a:custGeom>
          <a:ln w="27432">
            <a:solidFill>
              <a:srgbClr val="F7F7F7"/>
            </a:solidFill>
          </a:ln>
        </p:spPr>
        <p:txBody>
          <a:bodyPr wrap="square" lIns="0" tIns="0" rIns="0" bIns="0" rtlCol="0"/>
          <a:lstStyle/>
          <a:p>
            <a:endParaRPr smtClean="0">
              <a:solidFill>
                <a:prstClr val="black"/>
              </a:solidFill>
            </a:endParaRPr>
          </a:p>
        </p:txBody>
      </p:sp>
      <p:sp>
        <p:nvSpPr>
          <p:cNvPr id="10" name="object 10"/>
          <p:cNvSpPr txBox="1"/>
          <p:nvPr/>
        </p:nvSpPr>
        <p:spPr>
          <a:xfrm>
            <a:off x="3090798" y="2758846"/>
            <a:ext cx="5659755" cy="3609340"/>
          </a:xfrm>
          <a:prstGeom prst="rect">
            <a:avLst/>
          </a:prstGeom>
        </p:spPr>
        <p:txBody>
          <a:bodyPr vert="horz" wrap="square" lIns="0" tIns="13335" rIns="0" bIns="0" rtlCol="0">
            <a:spAutoFit/>
          </a:bodyPr>
          <a:lstStyle/>
          <a:p>
            <a:pPr marL="12700">
              <a:spcBef>
                <a:spcPts val="105"/>
              </a:spcBef>
            </a:pPr>
            <a:r>
              <a:rPr sz="9600" dirty="0">
                <a:solidFill>
                  <a:srgbClr val="7E7E7E"/>
                </a:solidFill>
                <a:latin typeface="Nirmala UI Semilight"/>
                <a:cs typeface="Nirmala UI Semilight"/>
              </a:rPr>
              <a:t>READ</a:t>
            </a:r>
            <a:endParaRPr sz="9600">
              <a:solidFill>
                <a:prstClr val="black"/>
              </a:solidFill>
              <a:latin typeface="Nirmala UI Semilight"/>
              <a:cs typeface="Nirmala UI Semilight"/>
            </a:endParaRPr>
          </a:p>
          <a:p>
            <a:pPr marL="2591435" algn="ctr">
              <a:spcBef>
                <a:spcPts val="9970"/>
              </a:spcBef>
            </a:pPr>
            <a:r>
              <a:rPr sz="2800" dirty="0">
                <a:solidFill>
                  <a:srgbClr val="7E7E7E"/>
                </a:solidFill>
                <a:latin typeface="Nirmala UI"/>
                <a:cs typeface="Nirmala UI"/>
              </a:rPr>
              <a:t>“I’m sad, You</a:t>
            </a:r>
            <a:r>
              <a:rPr sz="2800" spc="-135" dirty="0">
                <a:solidFill>
                  <a:srgbClr val="7E7E7E"/>
                </a:solidFill>
                <a:latin typeface="Nirmala UI"/>
                <a:cs typeface="Nirmala UI"/>
              </a:rPr>
              <a:t> </a:t>
            </a:r>
            <a:r>
              <a:rPr sz="2800" dirty="0">
                <a:solidFill>
                  <a:srgbClr val="7E7E7E"/>
                </a:solidFill>
                <a:latin typeface="Nirmala UI"/>
                <a:cs typeface="Nirmala UI"/>
              </a:rPr>
              <a:t>didn’t</a:t>
            </a:r>
            <a:endParaRPr sz="2800">
              <a:solidFill>
                <a:prstClr val="black"/>
              </a:solidFill>
              <a:latin typeface="Nirmala UI"/>
              <a:cs typeface="Nirmala UI"/>
            </a:endParaRPr>
          </a:p>
          <a:p>
            <a:pPr marL="2590165" algn="ctr"/>
            <a:r>
              <a:rPr sz="2800" dirty="0">
                <a:solidFill>
                  <a:srgbClr val="7E7E7E"/>
                </a:solidFill>
                <a:latin typeface="Nirmala UI"/>
                <a:cs typeface="Nirmala UI"/>
              </a:rPr>
              <a:t>drink your</a:t>
            </a:r>
            <a:r>
              <a:rPr sz="2800" spc="-110" dirty="0">
                <a:solidFill>
                  <a:srgbClr val="7E7E7E"/>
                </a:solidFill>
                <a:latin typeface="Nirmala UI"/>
                <a:cs typeface="Nirmala UI"/>
              </a:rPr>
              <a:t> </a:t>
            </a:r>
            <a:r>
              <a:rPr sz="2800" spc="-5" dirty="0">
                <a:solidFill>
                  <a:srgbClr val="7E7E7E"/>
                </a:solidFill>
                <a:latin typeface="Nirmala UI"/>
                <a:cs typeface="Nirmala UI"/>
              </a:rPr>
              <a:t>milk”</a:t>
            </a:r>
            <a:endParaRPr sz="2800">
              <a:solidFill>
                <a:prstClr val="black"/>
              </a:solidFill>
              <a:latin typeface="Nirmala UI"/>
              <a:cs typeface="Nirmala UI"/>
            </a:endParaRPr>
          </a:p>
        </p:txBody>
      </p:sp>
      <p:sp>
        <p:nvSpPr>
          <p:cNvPr id="11" name="object 11"/>
          <p:cNvSpPr txBox="1"/>
          <p:nvPr/>
        </p:nvSpPr>
        <p:spPr>
          <a:xfrm>
            <a:off x="588670" y="648969"/>
            <a:ext cx="2619375" cy="453390"/>
          </a:xfrm>
          <a:prstGeom prst="rect">
            <a:avLst/>
          </a:prstGeom>
        </p:spPr>
        <p:txBody>
          <a:bodyPr vert="horz" wrap="square" lIns="0" tIns="13335" rIns="0" bIns="0" rtlCol="0">
            <a:spAutoFit/>
          </a:bodyPr>
          <a:lstStyle/>
          <a:p>
            <a:pPr marL="12700">
              <a:spcBef>
                <a:spcPts val="105"/>
              </a:spcBef>
            </a:pPr>
            <a:r>
              <a:rPr sz="2800" dirty="0">
                <a:solidFill>
                  <a:srgbClr val="7E7E7E"/>
                </a:solidFill>
                <a:latin typeface="Nirmala UI"/>
                <a:cs typeface="Nirmala UI"/>
              </a:rPr>
              <a:t>“Mom, </a:t>
            </a:r>
            <a:r>
              <a:rPr sz="2800" spc="-5" dirty="0">
                <a:solidFill>
                  <a:srgbClr val="7E7E7E"/>
                </a:solidFill>
                <a:latin typeface="Nirmala UI"/>
                <a:cs typeface="Nirmala UI"/>
              </a:rPr>
              <a:t>it’s </a:t>
            </a:r>
            <a:r>
              <a:rPr sz="2800" dirty="0">
                <a:solidFill>
                  <a:srgbClr val="7E7E7E"/>
                </a:solidFill>
                <a:latin typeface="Nirmala UI"/>
                <a:cs typeface="Nirmala UI"/>
              </a:rPr>
              <a:t>a</a:t>
            </a:r>
            <a:r>
              <a:rPr sz="2800" spc="-125" dirty="0">
                <a:solidFill>
                  <a:srgbClr val="7E7E7E"/>
                </a:solidFill>
                <a:latin typeface="Nirmala UI"/>
                <a:cs typeface="Nirmala UI"/>
              </a:rPr>
              <a:t> </a:t>
            </a:r>
            <a:r>
              <a:rPr sz="2800" dirty="0">
                <a:solidFill>
                  <a:srgbClr val="7E7E7E"/>
                </a:solidFill>
                <a:latin typeface="Nirmala UI"/>
                <a:cs typeface="Nirmala UI"/>
              </a:rPr>
              <a:t>girl”</a:t>
            </a:r>
            <a:endParaRPr sz="2800">
              <a:solidFill>
                <a:prstClr val="black"/>
              </a:solidFill>
              <a:latin typeface="Nirmala UI"/>
              <a:cs typeface="Nirmala UI"/>
            </a:endParaRPr>
          </a:p>
        </p:txBody>
      </p:sp>
      <p:sp>
        <p:nvSpPr>
          <p:cNvPr id="12" name="object 12"/>
          <p:cNvSpPr/>
          <p:nvPr/>
        </p:nvSpPr>
        <p:spPr>
          <a:xfrm>
            <a:off x="0" y="6525768"/>
            <a:ext cx="1716024" cy="332230"/>
          </a:xfrm>
          <a:prstGeom prst="rect">
            <a:avLst/>
          </a:prstGeom>
          <a:blipFill>
            <a:blip r:embed="rId2" cstate="print"/>
            <a:stretch>
              <a:fillRect/>
            </a:stretch>
          </a:blipFill>
        </p:spPr>
        <p:txBody>
          <a:bodyPr wrap="square" lIns="0" tIns="0" rIns="0" bIns="0" rtlCol="0"/>
          <a:lstStyle/>
          <a:p>
            <a:endParaRPr smtClean="0">
              <a:solidFill>
                <a:prstClr val="black"/>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212049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395727" y="0"/>
            <a:ext cx="6748780" cy="6858000"/>
          </a:xfrm>
          <a:custGeom>
            <a:avLst/>
            <a:gdLst/>
            <a:ahLst/>
            <a:cxnLst/>
            <a:rect l="l" t="t" r="r" b="b"/>
            <a:pathLst>
              <a:path w="6748780" h="6858000">
                <a:moveTo>
                  <a:pt x="0" y="6858000"/>
                </a:moveTo>
                <a:lnTo>
                  <a:pt x="6748272" y="6858000"/>
                </a:lnTo>
                <a:lnTo>
                  <a:pt x="6748272" y="0"/>
                </a:lnTo>
                <a:lnTo>
                  <a:pt x="0" y="0"/>
                </a:lnTo>
                <a:lnTo>
                  <a:pt x="0" y="6858000"/>
                </a:lnTo>
                <a:close/>
              </a:path>
            </a:pathLst>
          </a:custGeom>
          <a:solidFill>
            <a:srgbClr val="F7F7F7"/>
          </a:solidFill>
        </p:spPr>
        <p:txBody>
          <a:bodyPr wrap="square" lIns="0" tIns="0" rIns="0" bIns="0" rtlCol="0"/>
          <a:lstStyle/>
          <a:p>
            <a:endParaRPr smtClean="0">
              <a:solidFill>
                <a:prstClr val="black"/>
              </a:solidFill>
            </a:endParaRPr>
          </a:p>
        </p:txBody>
      </p:sp>
      <p:sp>
        <p:nvSpPr>
          <p:cNvPr id="3" name="object 3"/>
          <p:cNvSpPr/>
          <p:nvPr/>
        </p:nvSpPr>
        <p:spPr>
          <a:xfrm>
            <a:off x="4620767" y="2453639"/>
            <a:ext cx="2923540" cy="2621280"/>
          </a:xfrm>
          <a:custGeom>
            <a:avLst/>
            <a:gdLst/>
            <a:ahLst/>
            <a:cxnLst/>
            <a:rect l="l" t="t" r="r" b="b"/>
            <a:pathLst>
              <a:path w="2923540" h="2621279">
                <a:moveTo>
                  <a:pt x="1461516" y="0"/>
                </a:moveTo>
                <a:lnTo>
                  <a:pt x="1410204" y="792"/>
                </a:lnTo>
                <a:lnTo>
                  <a:pt x="1359336" y="3152"/>
                </a:lnTo>
                <a:lnTo>
                  <a:pt x="1308942" y="7054"/>
                </a:lnTo>
                <a:lnTo>
                  <a:pt x="1259050" y="12472"/>
                </a:lnTo>
                <a:lnTo>
                  <a:pt x="1209690" y="19379"/>
                </a:lnTo>
                <a:lnTo>
                  <a:pt x="1160889" y="27750"/>
                </a:lnTo>
                <a:lnTo>
                  <a:pt x="1112678" y="37559"/>
                </a:lnTo>
                <a:lnTo>
                  <a:pt x="1065085" y="48780"/>
                </a:lnTo>
                <a:lnTo>
                  <a:pt x="1018139" y="61387"/>
                </a:lnTo>
                <a:lnTo>
                  <a:pt x="971869" y="75353"/>
                </a:lnTo>
                <a:lnTo>
                  <a:pt x="926304" y="90654"/>
                </a:lnTo>
                <a:lnTo>
                  <a:pt x="881474" y="107262"/>
                </a:lnTo>
                <a:lnTo>
                  <a:pt x="837406" y="125152"/>
                </a:lnTo>
                <a:lnTo>
                  <a:pt x="794130" y="144298"/>
                </a:lnTo>
                <a:lnTo>
                  <a:pt x="751676" y="164674"/>
                </a:lnTo>
                <a:lnTo>
                  <a:pt x="710071" y="186254"/>
                </a:lnTo>
                <a:lnTo>
                  <a:pt x="669345" y="209012"/>
                </a:lnTo>
                <a:lnTo>
                  <a:pt x="629527" y="232922"/>
                </a:lnTo>
                <a:lnTo>
                  <a:pt x="590646" y="257958"/>
                </a:lnTo>
                <a:lnTo>
                  <a:pt x="552731" y="284094"/>
                </a:lnTo>
                <a:lnTo>
                  <a:pt x="515811" y="311304"/>
                </a:lnTo>
                <a:lnTo>
                  <a:pt x="479915" y="339562"/>
                </a:lnTo>
                <a:lnTo>
                  <a:pt x="445071" y="368842"/>
                </a:lnTo>
                <a:lnTo>
                  <a:pt x="411309" y="399118"/>
                </a:lnTo>
                <a:lnTo>
                  <a:pt x="378658" y="430364"/>
                </a:lnTo>
                <a:lnTo>
                  <a:pt x="347147" y="462555"/>
                </a:lnTo>
                <a:lnTo>
                  <a:pt x="316804" y="495664"/>
                </a:lnTo>
                <a:lnTo>
                  <a:pt x="287659" y="529664"/>
                </a:lnTo>
                <a:lnTo>
                  <a:pt x="259740" y="564532"/>
                </a:lnTo>
                <a:lnTo>
                  <a:pt x="233078" y="600239"/>
                </a:lnTo>
                <a:lnTo>
                  <a:pt x="207700" y="636760"/>
                </a:lnTo>
                <a:lnTo>
                  <a:pt x="183635" y="674070"/>
                </a:lnTo>
                <a:lnTo>
                  <a:pt x="160913" y="712142"/>
                </a:lnTo>
                <a:lnTo>
                  <a:pt x="139562" y="750950"/>
                </a:lnTo>
                <a:lnTo>
                  <a:pt x="119612" y="790469"/>
                </a:lnTo>
                <a:lnTo>
                  <a:pt x="101092" y="830672"/>
                </a:lnTo>
                <a:lnTo>
                  <a:pt x="84030" y="871533"/>
                </a:lnTo>
                <a:lnTo>
                  <a:pt x="68455" y="913027"/>
                </a:lnTo>
                <a:lnTo>
                  <a:pt x="54397" y="955127"/>
                </a:lnTo>
                <a:lnTo>
                  <a:pt x="41884" y="997808"/>
                </a:lnTo>
                <a:lnTo>
                  <a:pt x="30946" y="1041042"/>
                </a:lnTo>
                <a:lnTo>
                  <a:pt x="21611" y="1084806"/>
                </a:lnTo>
                <a:lnTo>
                  <a:pt x="13908" y="1129071"/>
                </a:lnTo>
                <a:lnTo>
                  <a:pt x="7866" y="1173814"/>
                </a:lnTo>
                <a:lnTo>
                  <a:pt x="3515" y="1219006"/>
                </a:lnTo>
                <a:lnTo>
                  <a:pt x="883" y="1264624"/>
                </a:lnTo>
                <a:lnTo>
                  <a:pt x="0" y="1310640"/>
                </a:lnTo>
                <a:lnTo>
                  <a:pt x="883" y="1356655"/>
                </a:lnTo>
                <a:lnTo>
                  <a:pt x="3515" y="1402273"/>
                </a:lnTo>
                <a:lnTo>
                  <a:pt x="7866" y="1447465"/>
                </a:lnTo>
                <a:lnTo>
                  <a:pt x="13908" y="1492208"/>
                </a:lnTo>
                <a:lnTo>
                  <a:pt x="21611" y="1536473"/>
                </a:lnTo>
                <a:lnTo>
                  <a:pt x="30946" y="1580237"/>
                </a:lnTo>
                <a:lnTo>
                  <a:pt x="41884" y="1623471"/>
                </a:lnTo>
                <a:lnTo>
                  <a:pt x="54397" y="1666152"/>
                </a:lnTo>
                <a:lnTo>
                  <a:pt x="68455" y="1708252"/>
                </a:lnTo>
                <a:lnTo>
                  <a:pt x="84030" y="1749746"/>
                </a:lnTo>
                <a:lnTo>
                  <a:pt x="101092" y="1790607"/>
                </a:lnTo>
                <a:lnTo>
                  <a:pt x="119612" y="1830810"/>
                </a:lnTo>
                <a:lnTo>
                  <a:pt x="139562" y="1870329"/>
                </a:lnTo>
                <a:lnTo>
                  <a:pt x="160913" y="1909137"/>
                </a:lnTo>
                <a:lnTo>
                  <a:pt x="183635" y="1947209"/>
                </a:lnTo>
                <a:lnTo>
                  <a:pt x="207700" y="1984519"/>
                </a:lnTo>
                <a:lnTo>
                  <a:pt x="233078" y="2021040"/>
                </a:lnTo>
                <a:lnTo>
                  <a:pt x="259740" y="2056747"/>
                </a:lnTo>
                <a:lnTo>
                  <a:pt x="287659" y="2091615"/>
                </a:lnTo>
                <a:lnTo>
                  <a:pt x="316804" y="2125615"/>
                </a:lnTo>
                <a:lnTo>
                  <a:pt x="347147" y="2158724"/>
                </a:lnTo>
                <a:lnTo>
                  <a:pt x="378658" y="2190915"/>
                </a:lnTo>
                <a:lnTo>
                  <a:pt x="411309" y="2222161"/>
                </a:lnTo>
                <a:lnTo>
                  <a:pt x="445071" y="2252437"/>
                </a:lnTo>
                <a:lnTo>
                  <a:pt x="479915" y="2281717"/>
                </a:lnTo>
                <a:lnTo>
                  <a:pt x="515811" y="2309975"/>
                </a:lnTo>
                <a:lnTo>
                  <a:pt x="552731" y="2337185"/>
                </a:lnTo>
                <a:lnTo>
                  <a:pt x="590646" y="2363321"/>
                </a:lnTo>
                <a:lnTo>
                  <a:pt x="629527" y="2388357"/>
                </a:lnTo>
                <a:lnTo>
                  <a:pt x="669345" y="2412267"/>
                </a:lnTo>
                <a:lnTo>
                  <a:pt x="710071" y="2435025"/>
                </a:lnTo>
                <a:lnTo>
                  <a:pt x="751676" y="2456605"/>
                </a:lnTo>
                <a:lnTo>
                  <a:pt x="794130" y="2476981"/>
                </a:lnTo>
                <a:lnTo>
                  <a:pt x="837406" y="2496127"/>
                </a:lnTo>
                <a:lnTo>
                  <a:pt x="881474" y="2514017"/>
                </a:lnTo>
                <a:lnTo>
                  <a:pt x="926304" y="2530625"/>
                </a:lnTo>
                <a:lnTo>
                  <a:pt x="971869" y="2545926"/>
                </a:lnTo>
                <a:lnTo>
                  <a:pt x="1018139" y="2559892"/>
                </a:lnTo>
                <a:lnTo>
                  <a:pt x="1065085" y="2572499"/>
                </a:lnTo>
                <a:lnTo>
                  <a:pt x="1112678" y="2583720"/>
                </a:lnTo>
                <a:lnTo>
                  <a:pt x="1160889" y="2593529"/>
                </a:lnTo>
                <a:lnTo>
                  <a:pt x="1209690" y="2601900"/>
                </a:lnTo>
                <a:lnTo>
                  <a:pt x="1259050" y="2608807"/>
                </a:lnTo>
                <a:lnTo>
                  <a:pt x="1308942" y="2614225"/>
                </a:lnTo>
                <a:lnTo>
                  <a:pt x="1359336" y="2618127"/>
                </a:lnTo>
                <a:lnTo>
                  <a:pt x="1410204" y="2620487"/>
                </a:lnTo>
                <a:lnTo>
                  <a:pt x="1461516" y="2621280"/>
                </a:lnTo>
                <a:lnTo>
                  <a:pt x="1512827" y="2620487"/>
                </a:lnTo>
                <a:lnTo>
                  <a:pt x="1563695" y="2618127"/>
                </a:lnTo>
                <a:lnTo>
                  <a:pt x="1614089" y="2614225"/>
                </a:lnTo>
                <a:lnTo>
                  <a:pt x="1663981" y="2608807"/>
                </a:lnTo>
                <a:lnTo>
                  <a:pt x="1713341" y="2601900"/>
                </a:lnTo>
                <a:lnTo>
                  <a:pt x="1762142" y="2593529"/>
                </a:lnTo>
                <a:lnTo>
                  <a:pt x="1810353" y="2583720"/>
                </a:lnTo>
                <a:lnTo>
                  <a:pt x="1857946" y="2572499"/>
                </a:lnTo>
                <a:lnTo>
                  <a:pt x="1904892" y="2559892"/>
                </a:lnTo>
                <a:lnTo>
                  <a:pt x="1951162" y="2545926"/>
                </a:lnTo>
                <a:lnTo>
                  <a:pt x="1996727" y="2530625"/>
                </a:lnTo>
                <a:lnTo>
                  <a:pt x="2041557" y="2514017"/>
                </a:lnTo>
                <a:lnTo>
                  <a:pt x="2085625" y="2496127"/>
                </a:lnTo>
                <a:lnTo>
                  <a:pt x="2128901" y="2476981"/>
                </a:lnTo>
                <a:lnTo>
                  <a:pt x="2171355" y="2456605"/>
                </a:lnTo>
                <a:lnTo>
                  <a:pt x="2212960" y="2435025"/>
                </a:lnTo>
                <a:lnTo>
                  <a:pt x="2253686" y="2412267"/>
                </a:lnTo>
                <a:lnTo>
                  <a:pt x="2293504" y="2388357"/>
                </a:lnTo>
                <a:lnTo>
                  <a:pt x="2332385" y="2363321"/>
                </a:lnTo>
                <a:lnTo>
                  <a:pt x="2370300" y="2337185"/>
                </a:lnTo>
                <a:lnTo>
                  <a:pt x="2407220" y="2309975"/>
                </a:lnTo>
                <a:lnTo>
                  <a:pt x="2443116" y="2281717"/>
                </a:lnTo>
                <a:lnTo>
                  <a:pt x="2477960" y="2252437"/>
                </a:lnTo>
                <a:lnTo>
                  <a:pt x="2511722" y="2222161"/>
                </a:lnTo>
                <a:lnTo>
                  <a:pt x="2544373" y="2190915"/>
                </a:lnTo>
                <a:lnTo>
                  <a:pt x="2575884" y="2158724"/>
                </a:lnTo>
                <a:lnTo>
                  <a:pt x="2606227" y="2125615"/>
                </a:lnTo>
                <a:lnTo>
                  <a:pt x="2635372" y="2091615"/>
                </a:lnTo>
                <a:lnTo>
                  <a:pt x="2663291" y="2056747"/>
                </a:lnTo>
                <a:lnTo>
                  <a:pt x="2689953" y="2021040"/>
                </a:lnTo>
                <a:lnTo>
                  <a:pt x="2715331" y="1984519"/>
                </a:lnTo>
                <a:lnTo>
                  <a:pt x="2739396" y="1947209"/>
                </a:lnTo>
                <a:lnTo>
                  <a:pt x="2762118" y="1909137"/>
                </a:lnTo>
                <a:lnTo>
                  <a:pt x="2783469" y="1870329"/>
                </a:lnTo>
                <a:lnTo>
                  <a:pt x="2803419" y="1830810"/>
                </a:lnTo>
                <a:lnTo>
                  <a:pt x="2821939" y="1790607"/>
                </a:lnTo>
                <a:lnTo>
                  <a:pt x="2839001" y="1749746"/>
                </a:lnTo>
                <a:lnTo>
                  <a:pt x="2854576" y="1708252"/>
                </a:lnTo>
                <a:lnTo>
                  <a:pt x="2868634" y="1666152"/>
                </a:lnTo>
                <a:lnTo>
                  <a:pt x="2881147" y="1623471"/>
                </a:lnTo>
                <a:lnTo>
                  <a:pt x="2892085" y="1580237"/>
                </a:lnTo>
                <a:lnTo>
                  <a:pt x="2901420" y="1536473"/>
                </a:lnTo>
                <a:lnTo>
                  <a:pt x="2909123" y="1492208"/>
                </a:lnTo>
                <a:lnTo>
                  <a:pt x="2915165" y="1447465"/>
                </a:lnTo>
                <a:lnTo>
                  <a:pt x="2919516" y="1402273"/>
                </a:lnTo>
                <a:lnTo>
                  <a:pt x="2922148" y="1356655"/>
                </a:lnTo>
                <a:lnTo>
                  <a:pt x="2923032" y="1310640"/>
                </a:lnTo>
                <a:lnTo>
                  <a:pt x="2922148" y="1264624"/>
                </a:lnTo>
                <a:lnTo>
                  <a:pt x="2919516" y="1219006"/>
                </a:lnTo>
                <a:lnTo>
                  <a:pt x="2915165" y="1173814"/>
                </a:lnTo>
                <a:lnTo>
                  <a:pt x="2909123" y="1129071"/>
                </a:lnTo>
                <a:lnTo>
                  <a:pt x="2901420" y="1084806"/>
                </a:lnTo>
                <a:lnTo>
                  <a:pt x="2892085" y="1041042"/>
                </a:lnTo>
                <a:lnTo>
                  <a:pt x="2881147" y="997808"/>
                </a:lnTo>
                <a:lnTo>
                  <a:pt x="2868634" y="955127"/>
                </a:lnTo>
                <a:lnTo>
                  <a:pt x="2854576" y="913027"/>
                </a:lnTo>
                <a:lnTo>
                  <a:pt x="2839001" y="871533"/>
                </a:lnTo>
                <a:lnTo>
                  <a:pt x="2821939" y="830672"/>
                </a:lnTo>
                <a:lnTo>
                  <a:pt x="2803419" y="790469"/>
                </a:lnTo>
                <a:lnTo>
                  <a:pt x="2783469" y="750950"/>
                </a:lnTo>
                <a:lnTo>
                  <a:pt x="2762118" y="712142"/>
                </a:lnTo>
                <a:lnTo>
                  <a:pt x="2739396" y="674070"/>
                </a:lnTo>
                <a:lnTo>
                  <a:pt x="2715331" y="636760"/>
                </a:lnTo>
                <a:lnTo>
                  <a:pt x="2689953" y="600239"/>
                </a:lnTo>
                <a:lnTo>
                  <a:pt x="2663291" y="564532"/>
                </a:lnTo>
                <a:lnTo>
                  <a:pt x="2635372" y="529664"/>
                </a:lnTo>
                <a:lnTo>
                  <a:pt x="2606227" y="495664"/>
                </a:lnTo>
                <a:lnTo>
                  <a:pt x="2575884" y="462555"/>
                </a:lnTo>
                <a:lnTo>
                  <a:pt x="2544373" y="430364"/>
                </a:lnTo>
                <a:lnTo>
                  <a:pt x="2511722" y="399118"/>
                </a:lnTo>
                <a:lnTo>
                  <a:pt x="2477960" y="368842"/>
                </a:lnTo>
                <a:lnTo>
                  <a:pt x="2443116" y="339562"/>
                </a:lnTo>
                <a:lnTo>
                  <a:pt x="2407220" y="311304"/>
                </a:lnTo>
                <a:lnTo>
                  <a:pt x="2370300" y="284094"/>
                </a:lnTo>
                <a:lnTo>
                  <a:pt x="2332385" y="257958"/>
                </a:lnTo>
                <a:lnTo>
                  <a:pt x="2293504" y="232922"/>
                </a:lnTo>
                <a:lnTo>
                  <a:pt x="2253686" y="209012"/>
                </a:lnTo>
                <a:lnTo>
                  <a:pt x="2212960" y="186254"/>
                </a:lnTo>
                <a:lnTo>
                  <a:pt x="2171355" y="164674"/>
                </a:lnTo>
                <a:lnTo>
                  <a:pt x="2128901" y="144298"/>
                </a:lnTo>
                <a:lnTo>
                  <a:pt x="2085625" y="125152"/>
                </a:lnTo>
                <a:lnTo>
                  <a:pt x="2041557" y="107262"/>
                </a:lnTo>
                <a:lnTo>
                  <a:pt x="1996727" y="90654"/>
                </a:lnTo>
                <a:lnTo>
                  <a:pt x="1951162" y="75353"/>
                </a:lnTo>
                <a:lnTo>
                  <a:pt x="1904892" y="61387"/>
                </a:lnTo>
                <a:lnTo>
                  <a:pt x="1857946" y="48780"/>
                </a:lnTo>
                <a:lnTo>
                  <a:pt x="1810353" y="37559"/>
                </a:lnTo>
                <a:lnTo>
                  <a:pt x="1762142" y="27750"/>
                </a:lnTo>
                <a:lnTo>
                  <a:pt x="1713341" y="19379"/>
                </a:lnTo>
                <a:lnTo>
                  <a:pt x="1663981" y="12472"/>
                </a:lnTo>
                <a:lnTo>
                  <a:pt x="1614089" y="7054"/>
                </a:lnTo>
                <a:lnTo>
                  <a:pt x="1563695" y="3152"/>
                </a:lnTo>
                <a:lnTo>
                  <a:pt x="1512827" y="792"/>
                </a:lnTo>
                <a:lnTo>
                  <a:pt x="1461516" y="0"/>
                </a:lnTo>
                <a:close/>
              </a:path>
            </a:pathLst>
          </a:custGeom>
          <a:solidFill>
            <a:srgbClr val="A6A6A6"/>
          </a:solidFill>
        </p:spPr>
        <p:txBody>
          <a:bodyPr wrap="square" lIns="0" tIns="0" rIns="0" bIns="0" rtlCol="0"/>
          <a:lstStyle/>
          <a:p>
            <a:endParaRPr smtClean="0">
              <a:solidFill>
                <a:prstClr val="black"/>
              </a:solidFill>
            </a:endParaRPr>
          </a:p>
        </p:txBody>
      </p:sp>
      <p:sp>
        <p:nvSpPr>
          <p:cNvPr id="4" name="object 4"/>
          <p:cNvSpPr/>
          <p:nvPr/>
        </p:nvSpPr>
        <p:spPr>
          <a:xfrm>
            <a:off x="4620767" y="2453639"/>
            <a:ext cx="2923540" cy="2621280"/>
          </a:xfrm>
          <a:custGeom>
            <a:avLst/>
            <a:gdLst/>
            <a:ahLst/>
            <a:cxnLst/>
            <a:rect l="l" t="t" r="r" b="b"/>
            <a:pathLst>
              <a:path w="2923540" h="2621279">
                <a:moveTo>
                  <a:pt x="0" y="1310640"/>
                </a:moveTo>
                <a:lnTo>
                  <a:pt x="883" y="1264624"/>
                </a:lnTo>
                <a:lnTo>
                  <a:pt x="3515" y="1219006"/>
                </a:lnTo>
                <a:lnTo>
                  <a:pt x="7866" y="1173814"/>
                </a:lnTo>
                <a:lnTo>
                  <a:pt x="13908" y="1129071"/>
                </a:lnTo>
                <a:lnTo>
                  <a:pt x="21611" y="1084806"/>
                </a:lnTo>
                <a:lnTo>
                  <a:pt x="30946" y="1041042"/>
                </a:lnTo>
                <a:lnTo>
                  <a:pt x="41884" y="997808"/>
                </a:lnTo>
                <a:lnTo>
                  <a:pt x="54397" y="955127"/>
                </a:lnTo>
                <a:lnTo>
                  <a:pt x="68455" y="913027"/>
                </a:lnTo>
                <a:lnTo>
                  <a:pt x="84030" y="871533"/>
                </a:lnTo>
                <a:lnTo>
                  <a:pt x="101092" y="830672"/>
                </a:lnTo>
                <a:lnTo>
                  <a:pt x="119612" y="790469"/>
                </a:lnTo>
                <a:lnTo>
                  <a:pt x="139562" y="750950"/>
                </a:lnTo>
                <a:lnTo>
                  <a:pt x="160913" y="712142"/>
                </a:lnTo>
                <a:lnTo>
                  <a:pt x="183635" y="674070"/>
                </a:lnTo>
                <a:lnTo>
                  <a:pt x="207700" y="636760"/>
                </a:lnTo>
                <a:lnTo>
                  <a:pt x="233078" y="600239"/>
                </a:lnTo>
                <a:lnTo>
                  <a:pt x="259740" y="564532"/>
                </a:lnTo>
                <a:lnTo>
                  <a:pt x="287659" y="529664"/>
                </a:lnTo>
                <a:lnTo>
                  <a:pt x="316804" y="495664"/>
                </a:lnTo>
                <a:lnTo>
                  <a:pt x="347147" y="462555"/>
                </a:lnTo>
                <a:lnTo>
                  <a:pt x="378658" y="430364"/>
                </a:lnTo>
                <a:lnTo>
                  <a:pt x="411309" y="399118"/>
                </a:lnTo>
                <a:lnTo>
                  <a:pt x="445071" y="368842"/>
                </a:lnTo>
                <a:lnTo>
                  <a:pt x="479915" y="339562"/>
                </a:lnTo>
                <a:lnTo>
                  <a:pt x="515811" y="311304"/>
                </a:lnTo>
                <a:lnTo>
                  <a:pt x="552731" y="284094"/>
                </a:lnTo>
                <a:lnTo>
                  <a:pt x="590646" y="257958"/>
                </a:lnTo>
                <a:lnTo>
                  <a:pt x="629527" y="232922"/>
                </a:lnTo>
                <a:lnTo>
                  <a:pt x="669345" y="209012"/>
                </a:lnTo>
                <a:lnTo>
                  <a:pt x="710071" y="186254"/>
                </a:lnTo>
                <a:lnTo>
                  <a:pt x="751676" y="164674"/>
                </a:lnTo>
                <a:lnTo>
                  <a:pt x="794130" y="144298"/>
                </a:lnTo>
                <a:lnTo>
                  <a:pt x="837406" y="125152"/>
                </a:lnTo>
                <a:lnTo>
                  <a:pt x="881474" y="107262"/>
                </a:lnTo>
                <a:lnTo>
                  <a:pt x="926304" y="90654"/>
                </a:lnTo>
                <a:lnTo>
                  <a:pt x="971869" y="75353"/>
                </a:lnTo>
                <a:lnTo>
                  <a:pt x="1018139" y="61387"/>
                </a:lnTo>
                <a:lnTo>
                  <a:pt x="1065085" y="48780"/>
                </a:lnTo>
                <a:lnTo>
                  <a:pt x="1112678" y="37559"/>
                </a:lnTo>
                <a:lnTo>
                  <a:pt x="1160889" y="27750"/>
                </a:lnTo>
                <a:lnTo>
                  <a:pt x="1209690" y="19379"/>
                </a:lnTo>
                <a:lnTo>
                  <a:pt x="1259050" y="12472"/>
                </a:lnTo>
                <a:lnTo>
                  <a:pt x="1308942" y="7054"/>
                </a:lnTo>
                <a:lnTo>
                  <a:pt x="1359336" y="3152"/>
                </a:lnTo>
                <a:lnTo>
                  <a:pt x="1410204" y="792"/>
                </a:lnTo>
                <a:lnTo>
                  <a:pt x="1461516" y="0"/>
                </a:lnTo>
                <a:lnTo>
                  <a:pt x="1512827" y="792"/>
                </a:lnTo>
                <a:lnTo>
                  <a:pt x="1563695" y="3152"/>
                </a:lnTo>
                <a:lnTo>
                  <a:pt x="1614089" y="7054"/>
                </a:lnTo>
                <a:lnTo>
                  <a:pt x="1663981" y="12472"/>
                </a:lnTo>
                <a:lnTo>
                  <a:pt x="1713341" y="19379"/>
                </a:lnTo>
                <a:lnTo>
                  <a:pt x="1762142" y="27750"/>
                </a:lnTo>
                <a:lnTo>
                  <a:pt x="1810353" y="37559"/>
                </a:lnTo>
                <a:lnTo>
                  <a:pt x="1857946" y="48780"/>
                </a:lnTo>
                <a:lnTo>
                  <a:pt x="1904892" y="61387"/>
                </a:lnTo>
                <a:lnTo>
                  <a:pt x="1951162" y="75353"/>
                </a:lnTo>
                <a:lnTo>
                  <a:pt x="1996727" y="90654"/>
                </a:lnTo>
                <a:lnTo>
                  <a:pt x="2041557" y="107262"/>
                </a:lnTo>
                <a:lnTo>
                  <a:pt x="2085625" y="125152"/>
                </a:lnTo>
                <a:lnTo>
                  <a:pt x="2128901" y="144298"/>
                </a:lnTo>
                <a:lnTo>
                  <a:pt x="2171355" y="164674"/>
                </a:lnTo>
                <a:lnTo>
                  <a:pt x="2212960" y="186254"/>
                </a:lnTo>
                <a:lnTo>
                  <a:pt x="2253686" y="209012"/>
                </a:lnTo>
                <a:lnTo>
                  <a:pt x="2293504" y="232922"/>
                </a:lnTo>
                <a:lnTo>
                  <a:pt x="2332385" y="257958"/>
                </a:lnTo>
                <a:lnTo>
                  <a:pt x="2370300" y="284094"/>
                </a:lnTo>
                <a:lnTo>
                  <a:pt x="2407220" y="311304"/>
                </a:lnTo>
                <a:lnTo>
                  <a:pt x="2443116" y="339562"/>
                </a:lnTo>
                <a:lnTo>
                  <a:pt x="2477960" y="368842"/>
                </a:lnTo>
                <a:lnTo>
                  <a:pt x="2511722" y="399118"/>
                </a:lnTo>
                <a:lnTo>
                  <a:pt x="2544373" y="430364"/>
                </a:lnTo>
                <a:lnTo>
                  <a:pt x="2575884" y="462555"/>
                </a:lnTo>
                <a:lnTo>
                  <a:pt x="2606227" y="495664"/>
                </a:lnTo>
                <a:lnTo>
                  <a:pt x="2635372" y="529664"/>
                </a:lnTo>
                <a:lnTo>
                  <a:pt x="2663291" y="564532"/>
                </a:lnTo>
                <a:lnTo>
                  <a:pt x="2689953" y="600239"/>
                </a:lnTo>
                <a:lnTo>
                  <a:pt x="2715331" y="636760"/>
                </a:lnTo>
                <a:lnTo>
                  <a:pt x="2739396" y="674070"/>
                </a:lnTo>
                <a:lnTo>
                  <a:pt x="2762118" y="712142"/>
                </a:lnTo>
                <a:lnTo>
                  <a:pt x="2783469" y="750950"/>
                </a:lnTo>
                <a:lnTo>
                  <a:pt x="2803419" y="790469"/>
                </a:lnTo>
                <a:lnTo>
                  <a:pt x="2821939" y="830672"/>
                </a:lnTo>
                <a:lnTo>
                  <a:pt x="2839001" y="871533"/>
                </a:lnTo>
                <a:lnTo>
                  <a:pt x="2854576" y="913027"/>
                </a:lnTo>
                <a:lnTo>
                  <a:pt x="2868634" y="955127"/>
                </a:lnTo>
                <a:lnTo>
                  <a:pt x="2881147" y="997808"/>
                </a:lnTo>
                <a:lnTo>
                  <a:pt x="2892085" y="1041042"/>
                </a:lnTo>
                <a:lnTo>
                  <a:pt x="2901420" y="1084806"/>
                </a:lnTo>
                <a:lnTo>
                  <a:pt x="2909123" y="1129071"/>
                </a:lnTo>
                <a:lnTo>
                  <a:pt x="2915165" y="1173814"/>
                </a:lnTo>
                <a:lnTo>
                  <a:pt x="2919516" y="1219006"/>
                </a:lnTo>
                <a:lnTo>
                  <a:pt x="2922148" y="1264624"/>
                </a:lnTo>
                <a:lnTo>
                  <a:pt x="2923032" y="1310640"/>
                </a:lnTo>
                <a:lnTo>
                  <a:pt x="2922148" y="1356655"/>
                </a:lnTo>
                <a:lnTo>
                  <a:pt x="2919516" y="1402273"/>
                </a:lnTo>
                <a:lnTo>
                  <a:pt x="2915165" y="1447465"/>
                </a:lnTo>
                <a:lnTo>
                  <a:pt x="2909123" y="1492208"/>
                </a:lnTo>
                <a:lnTo>
                  <a:pt x="2901420" y="1536473"/>
                </a:lnTo>
                <a:lnTo>
                  <a:pt x="2892085" y="1580237"/>
                </a:lnTo>
                <a:lnTo>
                  <a:pt x="2881147" y="1623471"/>
                </a:lnTo>
                <a:lnTo>
                  <a:pt x="2868634" y="1666152"/>
                </a:lnTo>
                <a:lnTo>
                  <a:pt x="2854576" y="1708252"/>
                </a:lnTo>
                <a:lnTo>
                  <a:pt x="2839001" y="1749746"/>
                </a:lnTo>
                <a:lnTo>
                  <a:pt x="2821939" y="1790607"/>
                </a:lnTo>
                <a:lnTo>
                  <a:pt x="2803419" y="1830810"/>
                </a:lnTo>
                <a:lnTo>
                  <a:pt x="2783469" y="1870329"/>
                </a:lnTo>
                <a:lnTo>
                  <a:pt x="2762118" y="1909137"/>
                </a:lnTo>
                <a:lnTo>
                  <a:pt x="2739396" y="1947209"/>
                </a:lnTo>
                <a:lnTo>
                  <a:pt x="2715331" y="1984519"/>
                </a:lnTo>
                <a:lnTo>
                  <a:pt x="2689953" y="2021040"/>
                </a:lnTo>
                <a:lnTo>
                  <a:pt x="2663291" y="2056747"/>
                </a:lnTo>
                <a:lnTo>
                  <a:pt x="2635372" y="2091615"/>
                </a:lnTo>
                <a:lnTo>
                  <a:pt x="2606227" y="2125615"/>
                </a:lnTo>
                <a:lnTo>
                  <a:pt x="2575884" y="2158724"/>
                </a:lnTo>
                <a:lnTo>
                  <a:pt x="2544373" y="2190915"/>
                </a:lnTo>
                <a:lnTo>
                  <a:pt x="2511722" y="2222161"/>
                </a:lnTo>
                <a:lnTo>
                  <a:pt x="2477960" y="2252437"/>
                </a:lnTo>
                <a:lnTo>
                  <a:pt x="2443116" y="2281717"/>
                </a:lnTo>
                <a:lnTo>
                  <a:pt x="2407220" y="2309975"/>
                </a:lnTo>
                <a:lnTo>
                  <a:pt x="2370300" y="2337185"/>
                </a:lnTo>
                <a:lnTo>
                  <a:pt x="2332385" y="2363321"/>
                </a:lnTo>
                <a:lnTo>
                  <a:pt x="2293504" y="2388357"/>
                </a:lnTo>
                <a:lnTo>
                  <a:pt x="2253686" y="2412267"/>
                </a:lnTo>
                <a:lnTo>
                  <a:pt x="2212960" y="2435025"/>
                </a:lnTo>
                <a:lnTo>
                  <a:pt x="2171355" y="2456605"/>
                </a:lnTo>
                <a:lnTo>
                  <a:pt x="2128901" y="2476981"/>
                </a:lnTo>
                <a:lnTo>
                  <a:pt x="2085625" y="2496127"/>
                </a:lnTo>
                <a:lnTo>
                  <a:pt x="2041557" y="2514017"/>
                </a:lnTo>
                <a:lnTo>
                  <a:pt x="1996727" y="2530625"/>
                </a:lnTo>
                <a:lnTo>
                  <a:pt x="1951162" y="2545926"/>
                </a:lnTo>
                <a:lnTo>
                  <a:pt x="1904892" y="2559892"/>
                </a:lnTo>
                <a:lnTo>
                  <a:pt x="1857946" y="2572499"/>
                </a:lnTo>
                <a:lnTo>
                  <a:pt x="1810353" y="2583720"/>
                </a:lnTo>
                <a:lnTo>
                  <a:pt x="1762142" y="2593529"/>
                </a:lnTo>
                <a:lnTo>
                  <a:pt x="1713341" y="2601900"/>
                </a:lnTo>
                <a:lnTo>
                  <a:pt x="1663981" y="2608807"/>
                </a:lnTo>
                <a:lnTo>
                  <a:pt x="1614089" y="2614225"/>
                </a:lnTo>
                <a:lnTo>
                  <a:pt x="1563695" y="2618127"/>
                </a:lnTo>
                <a:lnTo>
                  <a:pt x="1512827" y="2620487"/>
                </a:lnTo>
                <a:lnTo>
                  <a:pt x="1461516" y="2621280"/>
                </a:lnTo>
                <a:lnTo>
                  <a:pt x="1410204" y="2620487"/>
                </a:lnTo>
                <a:lnTo>
                  <a:pt x="1359336" y="2618127"/>
                </a:lnTo>
                <a:lnTo>
                  <a:pt x="1308942" y="2614225"/>
                </a:lnTo>
                <a:lnTo>
                  <a:pt x="1259050" y="2608807"/>
                </a:lnTo>
                <a:lnTo>
                  <a:pt x="1209690" y="2601900"/>
                </a:lnTo>
                <a:lnTo>
                  <a:pt x="1160889" y="2593529"/>
                </a:lnTo>
                <a:lnTo>
                  <a:pt x="1112678" y="2583720"/>
                </a:lnTo>
                <a:lnTo>
                  <a:pt x="1065085" y="2572499"/>
                </a:lnTo>
                <a:lnTo>
                  <a:pt x="1018139" y="2559892"/>
                </a:lnTo>
                <a:lnTo>
                  <a:pt x="971869" y="2545926"/>
                </a:lnTo>
                <a:lnTo>
                  <a:pt x="926304" y="2530625"/>
                </a:lnTo>
                <a:lnTo>
                  <a:pt x="881474" y="2514017"/>
                </a:lnTo>
                <a:lnTo>
                  <a:pt x="837406" y="2496127"/>
                </a:lnTo>
                <a:lnTo>
                  <a:pt x="794130" y="2476981"/>
                </a:lnTo>
                <a:lnTo>
                  <a:pt x="751676" y="2456605"/>
                </a:lnTo>
                <a:lnTo>
                  <a:pt x="710071" y="2435025"/>
                </a:lnTo>
                <a:lnTo>
                  <a:pt x="669345" y="2412267"/>
                </a:lnTo>
                <a:lnTo>
                  <a:pt x="629527" y="2388357"/>
                </a:lnTo>
                <a:lnTo>
                  <a:pt x="590646" y="2363321"/>
                </a:lnTo>
                <a:lnTo>
                  <a:pt x="552731" y="2337185"/>
                </a:lnTo>
                <a:lnTo>
                  <a:pt x="515811" y="2309975"/>
                </a:lnTo>
                <a:lnTo>
                  <a:pt x="479915" y="2281717"/>
                </a:lnTo>
                <a:lnTo>
                  <a:pt x="445071" y="2252437"/>
                </a:lnTo>
                <a:lnTo>
                  <a:pt x="411309" y="2222161"/>
                </a:lnTo>
                <a:lnTo>
                  <a:pt x="378658" y="2190915"/>
                </a:lnTo>
                <a:lnTo>
                  <a:pt x="347147" y="2158724"/>
                </a:lnTo>
                <a:lnTo>
                  <a:pt x="316804" y="2125615"/>
                </a:lnTo>
                <a:lnTo>
                  <a:pt x="287659" y="2091615"/>
                </a:lnTo>
                <a:lnTo>
                  <a:pt x="259740" y="2056747"/>
                </a:lnTo>
                <a:lnTo>
                  <a:pt x="233078" y="2021040"/>
                </a:lnTo>
                <a:lnTo>
                  <a:pt x="207700" y="1984519"/>
                </a:lnTo>
                <a:lnTo>
                  <a:pt x="183635" y="1947209"/>
                </a:lnTo>
                <a:lnTo>
                  <a:pt x="160913" y="1909137"/>
                </a:lnTo>
                <a:lnTo>
                  <a:pt x="139562" y="1870329"/>
                </a:lnTo>
                <a:lnTo>
                  <a:pt x="119612" y="1830810"/>
                </a:lnTo>
                <a:lnTo>
                  <a:pt x="101092" y="1790607"/>
                </a:lnTo>
                <a:lnTo>
                  <a:pt x="84030" y="1749746"/>
                </a:lnTo>
                <a:lnTo>
                  <a:pt x="68455" y="1708252"/>
                </a:lnTo>
                <a:lnTo>
                  <a:pt x="54397" y="1666152"/>
                </a:lnTo>
                <a:lnTo>
                  <a:pt x="41884" y="1623471"/>
                </a:lnTo>
                <a:lnTo>
                  <a:pt x="30946" y="1580237"/>
                </a:lnTo>
                <a:lnTo>
                  <a:pt x="21611" y="1536473"/>
                </a:lnTo>
                <a:lnTo>
                  <a:pt x="13908" y="1492208"/>
                </a:lnTo>
                <a:lnTo>
                  <a:pt x="7866" y="1447465"/>
                </a:lnTo>
                <a:lnTo>
                  <a:pt x="3515" y="1402273"/>
                </a:lnTo>
                <a:lnTo>
                  <a:pt x="883" y="1356655"/>
                </a:lnTo>
                <a:lnTo>
                  <a:pt x="0" y="1310640"/>
                </a:lnTo>
                <a:close/>
              </a:path>
            </a:pathLst>
          </a:custGeom>
          <a:ln w="12191">
            <a:solidFill>
              <a:srgbClr val="FFFFFF"/>
            </a:solidFill>
          </a:ln>
        </p:spPr>
        <p:txBody>
          <a:bodyPr wrap="square" lIns="0" tIns="0" rIns="0" bIns="0" rtlCol="0"/>
          <a:lstStyle/>
          <a:p>
            <a:endParaRPr smtClean="0">
              <a:solidFill>
                <a:prstClr val="black"/>
              </a:solidFill>
            </a:endParaRPr>
          </a:p>
        </p:txBody>
      </p:sp>
      <p:sp>
        <p:nvSpPr>
          <p:cNvPr id="5" name="object 5"/>
          <p:cNvSpPr/>
          <p:nvPr/>
        </p:nvSpPr>
        <p:spPr>
          <a:xfrm>
            <a:off x="5898769" y="2184400"/>
            <a:ext cx="39370" cy="201930"/>
          </a:xfrm>
          <a:custGeom>
            <a:avLst/>
            <a:gdLst/>
            <a:ahLst/>
            <a:cxnLst/>
            <a:rect l="l" t="t" r="r" b="b"/>
            <a:pathLst>
              <a:path w="39370" h="201930">
                <a:moveTo>
                  <a:pt x="17017" y="0"/>
                </a:moveTo>
                <a:lnTo>
                  <a:pt x="0" y="1777"/>
                </a:lnTo>
                <a:lnTo>
                  <a:pt x="22225" y="201675"/>
                </a:lnTo>
                <a:lnTo>
                  <a:pt x="39242" y="199771"/>
                </a:lnTo>
                <a:lnTo>
                  <a:pt x="17017" y="0"/>
                </a:lnTo>
                <a:close/>
              </a:path>
            </a:pathLst>
          </a:custGeom>
          <a:solidFill>
            <a:srgbClr val="7E7E7E"/>
          </a:solidFill>
        </p:spPr>
        <p:txBody>
          <a:bodyPr wrap="square" lIns="0" tIns="0" rIns="0" bIns="0" rtlCol="0"/>
          <a:lstStyle/>
          <a:p>
            <a:endParaRPr smtClean="0">
              <a:solidFill>
                <a:prstClr val="black"/>
              </a:solidFill>
            </a:endParaRPr>
          </a:p>
        </p:txBody>
      </p:sp>
      <p:sp>
        <p:nvSpPr>
          <p:cNvPr id="6" name="object 6"/>
          <p:cNvSpPr/>
          <p:nvPr/>
        </p:nvSpPr>
        <p:spPr>
          <a:xfrm>
            <a:off x="5422391" y="1246632"/>
            <a:ext cx="856615" cy="856615"/>
          </a:xfrm>
          <a:custGeom>
            <a:avLst/>
            <a:gdLst/>
            <a:ahLst/>
            <a:cxnLst/>
            <a:rect l="l" t="t" r="r" b="b"/>
            <a:pathLst>
              <a:path w="856614" h="856614">
                <a:moveTo>
                  <a:pt x="428244" y="0"/>
                </a:moveTo>
                <a:lnTo>
                  <a:pt x="381588" y="2513"/>
                </a:lnTo>
                <a:lnTo>
                  <a:pt x="336387" y="9879"/>
                </a:lnTo>
                <a:lnTo>
                  <a:pt x="292900" y="21835"/>
                </a:lnTo>
                <a:lnTo>
                  <a:pt x="251390" y="38122"/>
                </a:lnTo>
                <a:lnTo>
                  <a:pt x="212118" y="58476"/>
                </a:lnTo>
                <a:lnTo>
                  <a:pt x="175345" y="82637"/>
                </a:lnTo>
                <a:lnTo>
                  <a:pt x="141333" y="110343"/>
                </a:lnTo>
                <a:lnTo>
                  <a:pt x="110343" y="141333"/>
                </a:lnTo>
                <a:lnTo>
                  <a:pt x="82637" y="175345"/>
                </a:lnTo>
                <a:lnTo>
                  <a:pt x="58476" y="212118"/>
                </a:lnTo>
                <a:lnTo>
                  <a:pt x="38122" y="251390"/>
                </a:lnTo>
                <a:lnTo>
                  <a:pt x="21835" y="292900"/>
                </a:lnTo>
                <a:lnTo>
                  <a:pt x="9879" y="336387"/>
                </a:lnTo>
                <a:lnTo>
                  <a:pt x="2513" y="381588"/>
                </a:lnTo>
                <a:lnTo>
                  <a:pt x="0" y="428243"/>
                </a:lnTo>
                <a:lnTo>
                  <a:pt x="2513" y="474899"/>
                </a:lnTo>
                <a:lnTo>
                  <a:pt x="9879" y="520100"/>
                </a:lnTo>
                <a:lnTo>
                  <a:pt x="21835" y="563587"/>
                </a:lnTo>
                <a:lnTo>
                  <a:pt x="38122" y="605097"/>
                </a:lnTo>
                <a:lnTo>
                  <a:pt x="58476" y="644369"/>
                </a:lnTo>
                <a:lnTo>
                  <a:pt x="82637" y="681142"/>
                </a:lnTo>
                <a:lnTo>
                  <a:pt x="110343" y="715154"/>
                </a:lnTo>
                <a:lnTo>
                  <a:pt x="141333" y="746144"/>
                </a:lnTo>
                <a:lnTo>
                  <a:pt x="175345" y="773850"/>
                </a:lnTo>
                <a:lnTo>
                  <a:pt x="212118" y="798011"/>
                </a:lnTo>
                <a:lnTo>
                  <a:pt x="251390" y="818365"/>
                </a:lnTo>
                <a:lnTo>
                  <a:pt x="292900" y="834652"/>
                </a:lnTo>
                <a:lnTo>
                  <a:pt x="336387" y="846608"/>
                </a:lnTo>
                <a:lnTo>
                  <a:pt x="381588" y="853974"/>
                </a:lnTo>
                <a:lnTo>
                  <a:pt x="428244" y="856488"/>
                </a:lnTo>
                <a:lnTo>
                  <a:pt x="474899" y="853974"/>
                </a:lnTo>
                <a:lnTo>
                  <a:pt x="520100" y="846608"/>
                </a:lnTo>
                <a:lnTo>
                  <a:pt x="563587" y="834652"/>
                </a:lnTo>
                <a:lnTo>
                  <a:pt x="605097" y="818365"/>
                </a:lnTo>
                <a:lnTo>
                  <a:pt x="644369" y="798011"/>
                </a:lnTo>
                <a:lnTo>
                  <a:pt x="681142" y="773850"/>
                </a:lnTo>
                <a:lnTo>
                  <a:pt x="715154" y="746144"/>
                </a:lnTo>
                <a:lnTo>
                  <a:pt x="746144" y="715154"/>
                </a:lnTo>
                <a:lnTo>
                  <a:pt x="773850" y="681142"/>
                </a:lnTo>
                <a:lnTo>
                  <a:pt x="798011" y="644369"/>
                </a:lnTo>
                <a:lnTo>
                  <a:pt x="818365" y="605097"/>
                </a:lnTo>
                <a:lnTo>
                  <a:pt x="834652" y="563587"/>
                </a:lnTo>
                <a:lnTo>
                  <a:pt x="846608" y="520100"/>
                </a:lnTo>
                <a:lnTo>
                  <a:pt x="853974" y="474899"/>
                </a:lnTo>
                <a:lnTo>
                  <a:pt x="856488" y="428243"/>
                </a:lnTo>
                <a:lnTo>
                  <a:pt x="853974" y="381588"/>
                </a:lnTo>
                <a:lnTo>
                  <a:pt x="846608" y="336387"/>
                </a:lnTo>
                <a:lnTo>
                  <a:pt x="834652" y="292900"/>
                </a:lnTo>
                <a:lnTo>
                  <a:pt x="818365" y="251390"/>
                </a:lnTo>
                <a:lnTo>
                  <a:pt x="798011" y="212118"/>
                </a:lnTo>
                <a:lnTo>
                  <a:pt x="773850" y="175345"/>
                </a:lnTo>
                <a:lnTo>
                  <a:pt x="746144" y="141333"/>
                </a:lnTo>
                <a:lnTo>
                  <a:pt x="715154" y="110343"/>
                </a:lnTo>
                <a:lnTo>
                  <a:pt x="681142" y="82637"/>
                </a:lnTo>
                <a:lnTo>
                  <a:pt x="644369" y="58476"/>
                </a:lnTo>
                <a:lnTo>
                  <a:pt x="605097" y="38122"/>
                </a:lnTo>
                <a:lnTo>
                  <a:pt x="563587" y="21835"/>
                </a:lnTo>
                <a:lnTo>
                  <a:pt x="520100" y="9879"/>
                </a:lnTo>
                <a:lnTo>
                  <a:pt x="474899" y="2513"/>
                </a:lnTo>
                <a:lnTo>
                  <a:pt x="428244" y="0"/>
                </a:lnTo>
                <a:close/>
              </a:path>
            </a:pathLst>
          </a:custGeom>
          <a:solidFill>
            <a:srgbClr val="7E7E7E"/>
          </a:solidFill>
        </p:spPr>
        <p:txBody>
          <a:bodyPr wrap="square" lIns="0" tIns="0" rIns="0" bIns="0" rtlCol="0"/>
          <a:lstStyle/>
          <a:p>
            <a:endParaRPr smtClean="0">
              <a:solidFill>
                <a:prstClr val="black"/>
              </a:solidFill>
            </a:endParaRPr>
          </a:p>
        </p:txBody>
      </p:sp>
      <p:sp>
        <p:nvSpPr>
          <p:cNvPr id="7" name="object 7"/>
          <p:cNvSpPr/>
          <p:nvPr/>
        </p:nvSpPr>
        <p:spPr>
          <a:xfrm>
            <a:off x="5422391" y="1246632"/>
            <a:ext cx="856615" cy="856615"/>
          </a:xfrm>
          <a:custGeom>
            <a:avLst/>
            <a:gdLst/>
            <a:ahLst/>
            <a:cxnLst/>
            <a:rect l="l" t="t" r="r" b="b"/>
            <a:pathLst>
              <a:path w="856614" h="856614">
                <a:moveTo>
                  <a:pt x="0" y="428243"/>
                </a:moveTo>
                <a:lnTo>
                  <a:pt x="2513" y="381588"/>
                </a:lnTo>
                <a:lnTo>
                  <a:pt x="9879" y="336387"/>
                </a:lnTo>
                <a:lnTo>
                  <a:pt x="21835" y="292900"/>
                </a:lnTo>
                <a:lnTo>
                  <a:pt x="38122" y="251390"/>
                </a:lnTo>
                <a:lnTo>
                  <a:pt x="58476" y="212118"/>
                </a:lnTo>
                <a:lnTo>
                  <a:pt x="82637" y="175345"/>
                </a:lnTo>
                <a:lnTo>
                  <a:pt x="110343" y="141333"/>
                </a:lnTo>
                <a:lnTo>
                  <a:pt x="141333" y="110343"/>
                </a:lnTo>
                <a:lnTo>
                  <a:pt x="175345" y="82637"/>
                </a:lnTo>
                <a:lnTo>
                  <a:pt x="212118" y="58476"/>
                </a:lnTo>
                <a:lnTo>
                  <a:pt x="251390" y="38122"/>
                </a:lnTo>
                <a:lnTo>
                  <a:pt x="292900" y="21835"/>
                </a:lnTo>
                <a:lnTo>
                  <a:pt x="336387" y="9879"/>
                </a:lnTo>
                <a:lnTo>
                  <a:pt x="381588" y="2513"/>
                </a:lnTo>
                <a:lnTo>
                  <a:pt x="428244" y="0"/>
                </a:lnTo>
                <a:lnTo>
                  <a:pt x="474899" y="2513"/>
                </a:lnTo>
                <a:lnTo>
                  <a:pt x="520100" y="9879"/>
                </a:lnTo>
                <a:lnTo>
                  <a:pt x="563587" y="21835"/>
                </a:lnTo>
                <a:lnTo>
                  <a:pt x="605097" y="38122"/>
                </a:lnTo>
                <a:lnTo>
                  <a:pt x="644369" y="58476"/>
                </a:lnTo>
                <a:lnTo>
                  <a:pt x="681142" y="82637"/>
                </a:lnTo>
                <a:lnTo>
                  <a:pt x="715154" y="110343"/>
                </a:lnTo>
                <a:lnTo>
                  <a:pt x="746144" y="141333"/>
                </a:lnTo>
                <a:lnTo>
                  <a:pt x="773850" y="175345"/>
                </a:lnTo>
                <a:lnTo>
                  <a:pt x="798011" y="212118"/>
                </a:lnTo>
                <a:lnTo>
                  <a:pt x="818365" y="251390"/>
                </a:lnTo>
                <a:lnTo>
                  <a:pt x="834652" y="292900"/>
                </a:lnTo>
                <a:lnTo>
                  <a:pt x="846608" y="336387"/>
                </a:lnTo>
                <a:lnTo>
                  <a:pt x="853974" y="381588"/>
                </a:lnTo>
                <a:lnTo>
                  <a:pt x="856488" y="428243"/>
                </a:lnTo>
                <a:lnTo>
                  <a:pt x="853974" y="474899"/>
                </a:lnTo>
                <a:lnTo>
                  <a:pt x="846608" y="520100"/>
                </a:lnTo>
                <a:lnTo>
                  <a:pt x="834652" y="563587"/>
                </a:lnTo>
                <a:lnTo>
                  <a:pt x="818365" y="605097"/>
                </a:lnTo>
                <a:lnTo>
                  <a:pt x="798011" y="644369"/>
                </a:lnTo>
                <a:lnTo>
                  <a:pt x="773850" y="681142"/>
                </a:lnTo>
                <a:lnTo>
                  <a:pt x="746144" y="715154"/>
                </a:lnTo>
                <a:lnTo>
                  <a:pt x="715154" y="746144"/>
                </a:lnTo>
                <a:lnTo>
                  <a:pt x="681142" y="773850"/>
                </a:lnTo>
                <a:lnTo>
                  <a:pt x="644369" y="798011"/>
                </a:lnTo>
                <a:lnTo>
                  <a:pt x="605097" y="818365"/>
                </a:lnTo>
                <a:lnTo>
                  <a:pt x="563587" y="834652"/>
                </a:lnTo>
                <a:lnTo>
                  <a:pt x="520100" y="846608"/>
                </a:lnTo>
                <a:lnTo>
                  <a:pt x="474899" y="853974"/>
                </a:lnTo>
                <a:lnTo>
                  <a:pt x="428244" y="856488"/>
                </a:lnTo>
                <a:lnTo>
                  <a:pt x="381588" y="853974"/>
                </a:lnTo>
                <a:lnTo>
                  <a:pt x="336387" y="846608"/>
                </a:lnTo>
                <a:lnTo>
                  <a:pt x="292900" y="834652"/>
                </a:lnTo>
                <a:lnTo>
                  <a:pt x="251390" y="818365"/>
                </a:lnTo>
                <a:lnTo>
                  <a:pt x="212118" y="798011"/>
                </a:lnTo>
                <a:lnTo>
                  <a:pt x="175345" y="773850"/>
                </a:lnTo>
                <a:lnTo>
                  <a:pt x="141333" y="746144"/>
                </a:lnTo>
                <a:lnTo>
                  <a:pt x="110343" y="715154"/>
                </a:lnTo>
                <a:lnTo>
                  <a:pt x="82637" y="681142"/>
                </a:lnTo>
                <a:lnTo>
                  <a:pt x="58476" y="644369"/>
                </a:lnTo>
                <a:lnTo>
                  <a:pt x="38122" y="605097"/>
                </a:lnTo>
                <a:lnTo>
                  <a:pt x="21835" y="563587"/>
                </a:lnTo>
                <a:lnTo>
                  <a:pt x="9879" y="520100"/>
                </a:lnTo>
                <a:lnTo>
                  <a:pt x="2513" y="474899"/>
                </a:lnTo>
                <a:lnTo>
                  <a:pt x="0" y="428243"/>
                </a:lnTo>
                <a:close/>
              </a:path>
            </a:pathLst>
          </a:custGeom>
          <a:ln w="12192">
            <a:solidFill>
              <a:srgbClr val="FFFFFF"/>
            </a:solidFill>
          </a:ln>
        </p:spPr>
        <p:txBody>
          <a:bodyPr wrap="square" lIns="0" tIns="0" rIns="0" bIns="0" rtlCol="0"/>
          <a:lstStyle/>
          <a:p>
            <a:endParaRPr smtClean="0">
              <a:solidFill>
                <a:prstClr val="black"/>
              </a:solidFill>
            </a:endParaRPr>
          </a:p>
        </p:txBody>
      </p:sp>
      <p:sp>
        <p:nvSpPr>
          <p:cNvPr id="8" name="object 8"/>
          <p:cNvSpPr txBox="1"/>
          <p:nvPr/>
        </p:nvSpPr>
        <p:spPr>
          <a:xfrm>
            <a:off x="5633465" y="1585341"/>
            <a:ext cx="435609" cy="164465"/>
          </a:xfrm>
          <a:prstGeom prst="rect">
            <a:avLst/>
          </a:prstGeom>
        </p:spPr>
        <p:txBody>
          <a:bodyPr vert="horz" wrap="square" lIns="0" tIns="13970" rIns="0" bIns="0" rtlCol="0">
            <a:spAutoFit/>
          </a:bodyPr>
          <a:lstStyle/>
          <a:p>
            <a:pPr marL="12700">
              <a:spcBef>
                <a:spcPts val="110"/>
              </a:spcBef>
            </a:pPr>
            <a:r>
              <a:rPr sz="900" dirty="0">
                <a:solidFill>
                  <a:srgbClr val="FFFFFF"/>
                </a:solidFill>
                <a:cs typeface="Calibri"/>
              </a:rPr>
              <a:t>SHELTER</a:t>
            </a:r>
            <a:endParaRPr sz="900">
              <a:solidFill>
                <a:prstClr val="black"/>
              </a:solidFill>
              <a:cs typeface="Calibri"/>
            </a:endParaRPr>
          </a:p>
        </p:txBody>
      </p:sp>
      <p:sp>
        <p:nvSpPr>
          <p:cNvPr id="9" name="object 9"/>
          <p:cNvSpPr/>
          <p:nvPr/>
        </p:nvSpPr>
        <p:spPr>
          <a:xfrm>
            <a:off x="6584188" y="2361183"/>
            <a:ext cx="64135" cy="127000"/>
          </a:xfrm>
          <a:custGeom>
            <a:avLst/>
            <a:gdLst/>
            <a:ahLst/>
            <a:cxnLst/>
            <a:rect l="l" t="t" r="r" b="b"/>
            <a:pathLst>
              <a:path w="64134" h="127000">
                <a:moveTo>
                  <a:pt x="47878" y="0"/>
                </a:moveTo>
                <a:lnTo>
                  <a:pt x="0" y="120141"/>
                </a:lnTo>
                <a:lnTo>
                  <a:pt x="16001" y="126491"/>
                </a:lnTo>
                <a:lnTo>
                  <a:pt x="63753" y="6350"/>
                </a:lnTo>
                <a:lnTo>
                  <a:pt x="47878" y="0"/>
                </a:lnTo>
                <a:close/>
              </a:path>
            </a:pathLst>
          </a:custGeom>
          <a:solidFill>
            <a:srgbClr val="7E7E7E"/>
          </a:solidFill>
        </p:spPr>
        <p:txBody>
          <a:bodyPr wrap="square" lIns="0" tIns="0" rIns="0" bIns="0" rtlCol="0"/>
          <a:lstStyle/>
          <a:p>
            <a:endParaRPr smtClean="0">
              <a:solidFill>
                <a:prstClr val="black"/>
              </a:solidFill>
            </a:endParaRPr>
          </a:p>
        </p:txBody>
      </p:sp>
      <p:sp>
        <p:nvSpPr>
          <p:cNvPr id="10" name="object 10"/>
          <p:cNvSpPr/>
          <p:nvPr/>
        </p:nvSpPr>
        <p:spPr>
          <a:xfrm>
            <a:off x="6324600" y="1481327"/>
            <a:ext cx="993775" cy="856615"/>
          </a:xfrm>
          <a:custGeom>
            <a:avLst/>
            <a:gdLst/>
            <a:ahLst/>
            <a:cxnLst/>
            <a:rect l="l" t="t" r="r" b="b"/>
            <a:pathLst>
              <a:path w="993775" h="856614">
                <a:moveTo>
                  <a:pt x="496824" y="0"/>
                </a:moveTo>
                <a:lnTo>
                  <a:pt x="446016" y="2211"/>
                </a:lnTo>
                <a:lnTo>
                  <a:pt x="396679" y="8701"/>
                </a:lnTo>
                <a:lnTo>
                  <a:pt x="349061" y="19256"/>
                </a:lnTo>
                <a:lnTo>
                  <a:pt x="303412" y="33658"/>
                </a:lnTo>
                <a:lnTo>
                  <a:pt x="259982" y="51694"/>
                </a:lnTo>
                <a:lnTo>
                  <a:pt x="219019" y="73147"/>
                </a:lnTo>
                <a:lnTo>
                  <a:pt x="180773" y="97802"/>
                </a:lnTo>
                <a:lnTo>
                  <a:pt x="145494" y="125444"/>
                </a:lnTo>
                <a:lnTo>
                  <a:pt x="113431" y="155857"/>
                </a:lnTo>
                <a:lnTo>
                  <a:pt x="84834" y="188825"/>
                </a:lnTo>
                <a:lnTo>
                  <a:pt x="59952" y="224134"/>
                </a:lnTo>
                <a:lnTo>
                  <a:pt x="39034" y="261568"/>
                </a:lnTo>
                <a:lnTo>
                  <a:pt x="22331" y="300911"/>
                </a:lnTo>
                <a:lnTo>
                  <a:pt x="10091" y="341948"/>
                </a:lnTo>
                <a:lnTo>
                  <a:pt x="2564" y="384464"/>
                </a:lnTo>
                <a:lnTo>
                  <a:pt x="0" y="428244"/>
                </a:lnTo>
                <a:lnTo>
                  <a:pt x="2564" y="472023"/>
                </a:lnTo>
                <a:lnTo>
                  <a:pt x="10091" y="514539"/>
                </a:lnTo>
                <a:lnTo>
                  <a:pt x="22331" y="555576"/>
                </a:lnTo>
                <a:lnTo>
                  <a:pt x="39034" y="594919"/>
                </a:lnTo>
                <a:lnTo>
                  <a:pt x="59952" y="632353"/>
                </a:lnTo>
                <a:lnTo>
                  <a:pt x="84834" y="667662"/>
                </a:lnTo>
                <a:lnTo>
                  <a:pt x="113431" y="700630"/>
                </a:lnTo>
                <a:lnTo>
                  <a:pt x="145494" y="731043"/>
                </a:lnTo>
                <a:lnTo>
                  <a:pt x="180773" y="758685"/>
                </a:lnTo>
                <a:lnTo>
                  <a:pt x="219019" y="783340"/>
                </a:lnTo>
                <a:lnTo>
                  <a:pt x="259982" y="804793"/>
                </a:lnTo>
                <a:lnTo>
                  <a:pt x="303412" y="822829"/>
                </a:lnTo>
                <a:lnTo>
                  <a:pt x="349061" y="837231"/>
                </a:lnTo>
                <a:lnTo>
                  <a:pt x="396679" y="847786"/>
                </a:lnTo>
                <a:lnTo>
                  <a:pt x="446016" y="854276"/>
                </a:lnTo>
                <a:lnTo>
                  <a:pt x="496824" y="856488"/>
                </a:lnTo>
                <a:lnTo>
                  <a:pt x="547631" y="854276"/>
                </a:lnTo>
                <a:lnTo>
                  <a:pt x="596968" y="847786"/>
                </a:lnTo>
                <a:lnTo>
                  <a:pt x="644586" y="837231"/>
                </a:lnTo>
                <a:lnTo>
                  <a:pt x="690235" y="822829"/>
                </a:lnTo>
                <a:lnTo>
                  <a:pt x="733665" y="804793"/>
                </a:lnTo>
                <a:lnTo>
                  <a:pt x="774628" y="783340"/>
                </a:lnTo>
                <a:lnTo>
                  <a:pt x="812874" y="758685"/>
                </a:lnTo>
                <a:lnTo>
                  <a:pt x="848153" y="731043"/>
                </a:lnTo>
                <a:lnTo>
                  <a:pt x="880216" y="700630"/>
                </a:lnTo>
                <a:lnTo>
                  <a:pt x="908813" y="667662"/>
                </a:lnTo>
                <a:lnTo>
                  <a:pt x="933695" y="632353"/>
                </a:lnTo>
                <a:lnTo>
                  <a:pt x="954613" y="594919"/>
                </a:lnTo>
                <a:lnTo>
                  <a:pt x="971316" y="555576"/>
                </a:lnTo>
                <a:lnTo>
                  <a:pt x="983556" y="514539"/>
                </a:lnTo>
                <a:lnTo>
                  <a:pt x="991083" y="472023"/>
                </a:lnTo>
                <a:lnTo>
                  <a:pt x="993648" y="428244"/>
                </a:lnTo>
                <a:lnTo>
                  <a:pt x="991083" y="384464"/>
                </a:lnTo>
                <a:lnTo>
                  <a:pt x="983556" y="341948"/>
                </a:lnTo>
                <a:lnTo>
                  <a:pt x="971316" y="300911"/>
                </a:lnTo>
                <a:lnTo>
                  <a:pt x="954613" y="261568"/>
                </a:lnTo>
                <a:lnTo>
                  <a:pt x="933695" y="224134"/>
                </a:lnTo>
                <a:lnTo>
                  <a:pt x="908813" y="188825"/>
                </a:lnTo>
                <a:lnTo>
                  <a:pt x="880216" y="155857"/>
                </a:lnTo>
                <a:lnTo>
                  <a:pt x="848153" y="125444"/>
                </a:lnTo>
                <a:lnTo>
                  <a:pt x="812874" y="97802"/>
                </a:lnTo>
                <a:lnTo>
                  <a:pt x="774628" y="73147"/>
                </a:lnTo>
                <a:lnTo>
                  <a:pt x="733665" y="51694"/>
                </a:lnTo>
                <a:lnTo>
                  <a:pt x="690235" y="33658"/>
                </a:lnTo>
                <a:lnTo>
                  <a:pt x="644586" y="19256"/>
                </a:lnTo>
                <a:lnTo>
                  <a:pt x="596968" y="8701"/>
                </a:lnTo>
                <a:lnTo>
                  <a:pt x="547631" y="2211"/>
                </a:lnTo>
                <a:lnTo>
                  <a:pt x="496824" y="0"/>
                </a:lnTo>
                <a:close/>
              </a:path>
            </a:pathLst>
          </a:custGeom>
          <a:solidFill>
            <a:srgbClr val="7E7E7E"/>
          </a:solidFill>
        </p:spPr>
        <p:txBody>
          <a:bodyPr wrap="square" lIns="0" tIns="0" rIns="0" bIns="0" rtlCol="0"/>
          <a:lstStyle/>
          <a:p>
            <a:endParaRPr smtClean="0">
              <a:solidFill>
                <a:prstClr val="black"/>
              </a:solidFill>
            </a:endParaRPr>
          </a:p>
        </p:txBody>
      </p:sp>
      <p:sp>
        <p:nvSpPr>
          <p:cNvPr id="11" name="object 11"/>
          <p:cNvSpPr/>
          <p:nvPr/>
        </p:nvSpPr>
        <p:spPr>
          <a:xfrm>
            <a:off x="6324600" y="1481327"/>
            <a:ext cx="993775" cy="856615"/>
          </a:xfrm>
          <a:custGeom>
            <a:avLst/>
            <a:gdLst/>
            <a:ahLst/>
            <a:cxnLst/>
            <a:rect l="l" t="t" r="r" b="b"/>
            <a:pathLst>
              <a:path w="993775" h="856614">
                <a:moveTo>
                  <a:pt x="0" y="428244"/>
                </a:moveTo>
                <a:lnTo>
                  <a:pt x="2564" y="384464"/>
                </a:lnTo>
                <a:lnTo>
                  <a:pt x="10091" y="341948"/>
                </a:lnTo>
                <a:lnTo>
                  <a:pt x="22331" y="300911"/>
                </a:lnTo>
                <a:lnTo>
                  <a:pt x="39034" y="261568"/>
                </a:lnTo>
                <a:lnTo>
                  <a:pt x="59952" y="224134"/>
                </a:lnTo>
                <a:lnTo>
                  <a:pt x="84834" y="188825"/>
                </a:lnTo>
                <a:lnTo>
                  <a:pt x="113431" y="155857"/>
                </a:lnTo>
                <a:lnTo>
                  <a:pt x="145494" y="125444"/>
                </a:lnTo>
                <a:lnTo>
                  <a:pt x="180773" y="97802"/>
                </a:lnTo>
                <a:lnTo>
                  <a:pt x="219019" y="73147"/>
                </a:lnTo>
                <a:lnTo>
                  <a:pt x="259982" y="51694"/>
                </a:lnTo>
                <a:lnTo>
                  <a:pt x="303412" y="33658"/>
                </a:lnTo>
                <a:lnTo>
                  <a:pt x="349061" y="19256"/>
                </a:lnTo>
                <a:lnTo>
                  <a:pt x="396679" y="8701"/>
                </a:lnTo>
                <a:lnTo>
                  <a:pt x="446016" y="2211"/>
                </a:lnTo>
                <a:lnTo>
                  <a:pt x="496824" y="0"/>
                </a:lnTo>
                <a:lnTo>
                  <a:pt x="547631" y="2211"/>
                </a:lnTo>
                <a:lnTo>
                  <a:pt x="596968" y="8701"/>
                </a:lnTo>
                <a:lnTo>
                  <a:pt x="644586" y="19256"/>
                </a:lnTo>
                <a:lnTo>
                  <a:pt x="690235" y="33658"/>
                </a:lnTo>
                <a:lnTo>
                  <a:pt x="733665" y="51694"/>
                </a:lnTo>
                <a:lnTo>
                  <a:pt x="774628" y="73147"/>
                </a:lnTo>
                <a:lnTo>
                  <a:pt x="812874" y="97802"/>
                </a:lnTo>
                <a:lnTo>
                  <a:pt x="848153" y="125444"/>
                </a:lnTo>
                <a:lnTo>
                  <a:pt x="880216" y="155857"/>
                </a:lnTo>
                <a:lnTo>
                  <a:pt x="908813" y="188825"/>
                </a:lnTo>
                <a:lnTo>
                  <a:pt x="933695" y="224134"/>
                </a:lnTo>
                <a:lnTo>
                  <a:pt x="954613" y="261568"/>
                </a:lnTo>
                <a:lnTo>
                  <a:pt x="971316" y="300911"/>
                </a:lnTo>
                <a:lnTo>
                  <a:pt x="983556" y="341948"/>
                </a:lnTo>
                <a:lnTo>
                  <a:pt x="991083" y="384464"/>
                </a:lnTo>
                <a:lnTo>
                  <a:pt x="993648" y="428244"/>
                </a:lnTo>
                <a:lnTo>
                  <a:pt x="991083" y="472023"/>
                </a:lnTo>
                <a:lnTo>
                  <a:pt x="983556" y="514539"/>
                </a:lnTo>
                <a:lnTo>
                  <a:pt x="971316" y="555576"/>
                </a:lnTo>
                <a:lnTo>
                  <a:pt x="954613" y="594919"/>
                </a:lnTo>
                <a:lnTo>
                  <a:pt x="933695" y="632353"/>
                </a:lnTo>
                <a:lnTo>
                  <a:pt x="908813" y="667662"/>
                </a:lnTo>
                <a:lnTo>
                  <a:pt x="880216" y="700630"/>
                </a:lnTo>
                <a:lnTo>
                  <a:pt x="848153" y="731043"/>
                </a:lnTo>
                <a:lnTo>
                  <a:pt x="812874" y="758685"/>
                </a:lnTo>
                <a:lnTo>
                  <a:pt x="774628" y="783340"/>
                </a:lnTo>
                <a:lnTo>
                  <a:pt x="733665" y="804793"/>
                </a:lnTo>
                <a:lnTo>
                  <a:pt x="690235" y="822829"/>
                </a:lnTo>
                <a:lnTo>
                  <a:pt x="644586" y="837231"/>
                </a:lnTo>
                <a:lnTo>
                  <a:pt x="596968" y="847786"/>
                </a:lnTo>
                <a:lnTo>
                  <a:pt x="547631" y="854276"/>
                </a:lnTo>
                <a:lnTo>
                  <a:pt x="496824" y="856488"/>
                </a:lnTo>
                <a:lnTo>
                  <a:pt x="446016" y="854276"/>
                </a:lnTo>
                <a:lnTo>
                  <a:pt x="396679" y="847786"/>
                </a:lnTo>
                <a:lnTo>
                  <a:pt x="349061" y="837231"/>
                </a:lnTo>
                <a:lnTo>
                  <a:pt x="303412" y="822829"/>
                </a:lnTo>
                <a:lnTo>
                  <a:pt x="259982" y="804793"/>
                </a:lnTo>
                <a:lnTo>
                  <a:pt x="219019" y="783340"/>
                </a:lnTo>
                <a:lnTo>
                  <a:pt x="180773" y="758685"/>
                </a:lnTo>
                <a:lnTo>
                  <a:pt x="145494" y="731043"/>
                </a:lnTo>
                <a:lnTo>
                  <a:pt x="113431" y="700630"/>
                </a:lnTo>
                <a:lnTo>
                  <a:pt x="84834" y="667662"/>
                </a:lnTo>
                <a:lnTo>
                  <a:pt x="59952" y="632353"/>
                </a:lnTo>
                <a:lnTo>
                  <a:pt x="39034" y="594919"/>
                </a:lnTo>
                <a:lnTo>
                  <a:pt x="22331" y="555576"/>
                </a:lnTo>
                <a:lnTo>
                  <a:pt x="10091" y="514539"/>
                </a:lnTo>
                <a:lnTo>
                  <a:pt x="2564" y="472023"/>
                </a:lnTo>
                <a:lnTo>
                  <a:pt x="0" y="428244"/>
                </a:lnTo>
                <a:close/>
              </a:path>
            </a:pathLst>
          </a:custGeom>
          <a:ln w="12192">
            <a:solidFill>
              <a:srgbClr val="FFFFFF"/>
            </a:solidFill>
          </a:ln>
        </p:spPr>
        <p:txBody>
          <a:bodyPr wrap="square" lIns="0" tIns="0" rIns="0" bIns="0" rtlCol="0"/>
          <a:lstStyle/>
          <a:p>
            <a:endParaRPr smtClean="0">
              <a:solidFill>
                <a:prstClr val="black"/>
              </a:solidFill>
            </a:endParaRPr>
          </a:p>
        </p:txBody>
      </p:sp>
      <p:sp>
        <p:nvSpPr>
          <p:cNvPr id="12" name="object 12"/>
          <p:cNvSpPr txBox="1"/>
          <p:nvPr/>
        </p:nvSpPr>
        <p:spPr>
          <a:xfrm>
            <a:off x="6571868" y="1750314"/>
            <a:ext cx="506730" cy="289560"/>
          </a:xfrm>
          <a:prstGeom prst="rect">
            <a:avLst/>
          </a:prstGeom>
        </p:spPr>
        <p:txBody>
          <a:bodyPr vert="horz" wrap="square" lIns="0" tIns="28575" rIns="0" bIns="0" rtlCol="0">
            <a:spAutoFit/>
          </a:bodyPr>
          <a:lstStyle/>
          <a:p>
            <a:pPr marL="116205" marR="5080" indent="-104139">
              <a:lnSpc>
                <a:spcPts val="980"/>
              </a:lnSpc>
              <a:spcBef>
                <a:spcPts val="225"/>
              </a:spcBef>
            </a:pPr>
            <a:r>
              <a:rPr sz="900" spc="5" dirty="0">
                <a:solidFill>
                  <a:srgbClr val="FFFFFF"/>
                </a:solidFill>
                <a:cs typeface="Calibri"/>
              </a:rPr>
              <a:t>P</a:t>
            </a:r>
            <a:r>
              <a:rPr sz="900" dirty="0">
                <a:solidFill>
                  <a:srgbClr val="FFFFFF"/>
                </a:solidFill>
                <a:cs typeface="Calibri"/>
              </a:rPr>
              <a:t>A</a:t>
            </a:r>
            <a:r>
              <a:rPr sz="900" spc="5" dirty="0">
                <a:solidFill>
                  <a:srgbClr val="FFFFFF"/>
                </a:solidFill>
                <a:cs typeface="Calibri"/>
              </a:rPr>
              <a:t>R</a:t>
            </a:r>
            <a:r>
              <a:rPr sz="900" spc="10" dirty="0">
                <a:solidFill>
                  <a:srgbClr val="FFFFFF"/>
                </a:solidFill>
                <a:cs typeface="Calibri"/>
              </a:rPr>
              <a:t>TN</a:t>
            </a:r>
            <a:r>
              <a:rPr sz="900" spc="-10" dirty="0">
                <a:solidFill>
                  <a:srgbClr val="FFFFFF"/>
                </a:solidFill>
                <a:cs typeface="Calibri"/>
              </a:rPr>
              <a:t>E</a:t>
            </a:r>
            <a:r>
              <a:rPr sz="900" spc="10" dirty="0">
                <a:solidFill>
                  <a:srgbClr val="FFFFFF"/>
                </a:solidFill>
                <a:cs typeface="Calibri"/>
              </a:rPr>
              <a:t>R</a:t>
            </a:r>
            <a:r>
              <a:rPr sz="900" dirty="0">
                <a:solidFill>
                  <a:srgbClr val="FFFFFF"/>
                </a:solidFill>
                <a:cs typeface="Calibri"/>
              </a:rPr>
              <a:t>-  SHIPS</a:t>
            </a:r>
            <a:endParaRPr sz="900">
              <a:solidFill>
                <a:prstClr val="black"/>
              </a:solidFill>
              <a:cs typeface="Calibri"/>
            </a:endParaRPr>
          </a:p>
        </p:txBody>
      </p:sp>
      <p:sp>
        <p:nvSpPr>
          <p:cNvPr id="13" name="object 13"/>
          <p:cNvSpPr/>
          <p:nvPr/>
        </p:nvSpPr>
        <p:spPr>
          <a:xfrm>
            <a:off x="7360284" y="2946145"/>
            <a:ext cx="142240" cy="91440"/>
          </a:xfrm>
          <a:custGeom>
            <a:avLst/>
            <a:gdLst/>
            <a:ahLst/>
            <a:cxnLst/>
            <a:rect l="l" t="t" r="r" b="b"/>
            <a:pathLst>
              <a:path w="142240" h="91439">
                <a:moveTo>
                  <a:pt x="133350" y="0"/>
                </a:moveTo>
                <a:lnTo>
                  <a:pt x="0" y="76326"/>
                </a:lnTo>
                <a:lnTo>
                  <a:pt x="8509" y="91312"/>
                </a:lnTo>
                <a:lnTo>
                  <a:pt x="141859" y="14986"/>
                </a:lnTo>
                <a:lnTo>
                  <a:pt x="133350" y="0"/>
                </a:lnTo>
                <a:close/>
              </a:path>
            </a:pathLst>
          </a:custGeom>
          <a:solidFill>
            <a:srgbClr val="7E7E7E"/>
          </a:solidFill>
        </p:spPr>
        <p:txBody>
          <a:bodyPr wrap="square" lIns="0" tIns="0" rIns="0" bIns="0" rtlCol="0"/>
          <a:lstStyle/>
          <a:p>
            <a:endParaRPr smtClean="0">
              <a:solidFill>
                <a:prstClr val="black"/>
              </a:solidFill>
            </a:endParaRPr>
          </a:p>
        </p:txBody>
      </p:sp>
      <p:sp>
        <p:nvSpPr>
          <p:cNvPr id="14" name="object 14"/>
          <p:cNvSpPr/>
          <p:nvPr/>
        </p:nvSpPr>
        <p:spPr>
          <a:xfrm>
            <a:off x="7482840" y="2228088"/>
            <a:ext cx="975359" cy="911351"/>
          </a:xfrm>
          <a:prstGeom prst="rect">
            <a:avLst/>
          </a:prstGeom>
          <a:blipFill>
            <a:blip r:embed="rId2" cstate="print"/>
            <a:stretch>
              <a:fillRect/>
            </a:stretch>
          </a:blipFill>
        </p:spPr>
        <p:txBody>
          <a:bodyPr wrap="square" lIns="0" tIns="0" rIns="0" bIns="0" rtlCol="0"/>
          <a:lstStyle/>
          <a:p>
            <a:endParaRPr smtClean="0">
              <a:solidFill>
                <a:prstClr val="black"/>
              </a:solidFill>
            </a:endParaRPr>
          </a:p>
        </p:txBody>
      </p:sp>
      <p:sp>
        <p:nvSpPr>
          <p:cNvPr id="15" name="object 15"/>
          <p:cNvSpPr/>
          <p:nvPr/>
        </p:nvSpPr>
        <p:spPr>
          <a:xfrm>
            <a:off x="7482840" y="2228088"/>
            <a:ext cx="975360" cy="911860"/>
          </a:xfrm>
          <a:custGeom>
            <a:avLst/>
            <a:gdLst/>
            <a:ahLst/>
            <a:cxnLst/>
            <a:rect l="l" t="t" r="r" b="b"/>
            <a:pathLst>
              <a:path w="975359" h="911860">
                <a:moveTo>
                  <a:pt x="0" y="455675"/>
                </a:moveTo>
                <a:lnTo>
                  <a:pt x="2517" y="409077"/>
                </a:lnTo>
                <a:lnTo>
                  <a:pt x="9906" y="363826"/>
                </a:lnTo>
                <a:lnTo>
                  <a:pt x="21922" y="320152"/>
                </a:lnTo>
                <a:lnTo>
                  <a:pt x="38320" y="278284"/>
                </a:lnTo>
                <a:lnTo>
                  <a:pt x="58854" y="238451"/>
                </a:lnTo>
                <a:lnTo>
                  <a:pt x="83280" y="200880"/>
                </a:lnTo>
                <a:lnTo>
                  <a:pt x="111353" y="165802"/>
                </a:lnTo>
                <a:lnTo>
                  <a:pt x="142827" y="133445"/>
                </a:lnTo>
                <a:lnTo>
                  <a:pt x="177458" y="104037"/>
                </a:lnTo>
                <a:lnTo>
                  <a:pt x="215000" y="77808"/>
                </a:lnTo>
                <a:lnTo>
                  <a:pt x="255210" y="54987"/>
                </a:lnTo>
                <a:lnTo>
                  <a:pt x="297840" y="35802"/>
                </a:lnTo>
                <a:lnTo>
                  <a:pt x="342648" y="20481"/>
                </a:lnTo>
                <a:lnTo>
                  <a:pt x="389387" y="9255"/>
                </a:lnTo>
                <a:lnTo>
                  <a:pt x="437812" y="2352"/>
                </a:lnTo>
                <a:lnTo>
                  <a:pt x="487679" y="0"/>
                </a:lnTo>
                <a:lnTo>
                  <a:pt x="537547" y="2352"/>
                </a:lnTo>
                <a:lnTo>
                  <a:pt x="585972" y="9255"/>
                </a:lnTo>
                <a:lnTo>
                  <a:pt x="632711" y="20481"/>
                </a:lnTo>
                <a:lnTo>
                  <a:pt x="677519" y="35802"/>
                </a:lnTo>
                <a:lnTo>
                  <a:pt x="720149" y="54987"/>
                </a:lnTo>
                <a:lnTo>
                  <a:pt x="760359" y="77808"/>
                </a:lnTo>
                <a:lnTo>
                  <a:pt x="797901" y="104037"/>
                </a:lnTo>
                <a:lnTo>
                  <a:pt x="832532" y="133445"/>
                </a:lnTo>
                <a:lnTo>
                  <a:pt x="864006" y="165802"/>
                </a:lnTo>
                <a:lnTo>
                  <a:pt x="892079" y="200880"/>
                </a:lnTo>
                <a:lnTo>
                  <a:pt x="916505" y="238451"/>
                </a:lnTo>
                <a:lnTo>
                  <a:pt x="937039" y="278284"/>
                </a:lnTo>
                <a:lnTo>
                  <a:pt x="953437" y="320152"/>
                </a:lnTo>
                <a:lnTo>
                  <a:pt x="965453" y="363826"/>
                </a:lnTo>
                <a:lnTo>
                  <a:pt x="972842" y="409077"/>
                </a:lnTo>
                <a:lnTo>
                  <a:pt x="975359" y="455675"/>
                </a:lnTo>
                <a:lnTo>
                  <a:pt x="972842" y="502274"/>
                </a:lnTo>
                <a:lnTo>
                  <a:pt x="965453" y="547525"/>
                </a:lnTo>
                <a:lnTo>
                  <a:pt x="953437" y="591199"/>
                </a:lnTo>
                <a:lnTo>
                  <a:pt x="937039" y="633067"/>
                </a:lnTo>
                <a:lnTo>
                  <a:pt x="916505" y="672900"/>
                </a:lnTo>
                <a:lnTo>
                  <a:pt x="892079" y="710471"/>
                </a:lnTo>
                <a:lnTo>
                  <a:pt x="864006" y="745549"/>
                </a:lnTo>
                <a:lnTo>
                  <a:pt x="832532" y="777906"/>
                </a:lnTo>
                <a:lnTo>
                  <a:pt x="797901" y="807314"/>
                </a:lnTo>
                <a:lnTo>
                  <a:pt x="760359" y="833543"/>
                </a:lnTo>
                <a:lnTo>
                  <a:pt x="720149" y="856364"/>
                </a:lnTo>
                <a:lnTo>
                  <a:pt x="677519" y="875549"/>
                </a:lnTo>
                <a:lnTo>
                  <a:pt x="632711" y="890870"/>
                </a:lnTo>
                <a:lnTo>
                  <a:pt x="585972" y="902096"/>
                </a:lnTo>
                <a:lnTo>
                  <a:pt x="537547" y="908999"/>
                </a:lnTo>
                <a:lnTo>
                  <a:pt x="487679" y="911351"/>
                </a:lnTo>
                <a:lnTo>
                  <a:pt x="437812" y="908999"/>
                </a:lnTo>
                <a:lnTo>
                  <a:pt x="389387" y="902096"/>
                </a:lnTo>
                <a:lnTo>
                  <a:pt x="342648" y="890870"/>
                </a:lnTo>
                <a:lnTo>
                  <a:pt x="297840" y="875549"/>
                </a:lnTo>
                <a:lnTo>
                  <a:pt x="255210" y="856364"/>
                </a:lnTo>
                <a:lnTo>
                  <a:pt x="215000" y="833543"/>
                </a:lnTo>
                <a:lnTo>
                  <a:pt x="177458" y="807314"/>
                </a:lnTo>
                <a:lnTo>
                  <a:pt x="142827" y="777906"/>
                </a:lnTo>
                <a:lnTo>
                  <a:pt x="111353" y="745549"/>
                </a:lnTo>
                <a:lnTo>
                  <a:pt x="83280" y="710471"/>
                </a:lnTo>
                <a:lnTo>
                  <a:pt x="58854" y="672900"/>
                </a:lnTo>
                <a:lnTo>
                  <a:pt x="38320" y="633067"/>
                </a:lnTo>
                <a:lnTo>
                  <a:pt x="21922" y="591199"/>
                </a:lnTo>
                <a:lnTo>
                  <a:pt x="9906" y="547525"/>
                </a:lnTo>
                <a:lnTo>
                  <a:pt x="2517" y="502274"/>
                </a:lnTo>
                <a:lnTo>
                  <a:pt x="0" y="455675"/>
                </a:lnTo>
                <a:close/>
              </a:path>
            </a:pathLst>
          </a:custGeom>
          <a:ln w="12191">
            <a:solidFill>
              <a:srgbClr val="FFFFFF"/>
            </a:solidFill>
          </a:ln>
        </p:spPr>
        <p:txBody>
          <a:bodyPr wrap="square" lIns="0" tIns="0" rIns="0" bIns="0" rtlCol="0"/>
          <a:lstStyle/>
          <a:p>
            <a:endParaRPr smtClean="0">
              <a:solidFill>
                <a:prstClr val="black"/>
              </a:solidFill>
            </a:endParaRPr>
          </a:p>
        </p:txBody>
      </p:sp>
      <p:sp>
        <p:nvSpPr>
          <p:cNvPr id="16" name="object 16"/>
          <p:cNvSpPr/>
          <p:nvPr/>
        </p:nvSpPr>
        <p:spPr>
          <a:xfrm>
            <a:off x="7391527" y="4415535"/>
            <a:ext cx="107950" cy="66040"/>
          </a:xfrm>
          <a:custGeom>
            <a:avLst/>
            <a:gdLst/>
            <a:ahLst/>
            <a:cxnLst/>
            <a:rect l="l" t="t" r="r" b="b"/>
            <a:pathLst>
              <a:path w="107950" h="66039">
                <a:moveTo>
                  <a:pt x="7747" y="0"/>
                </a:moveTo>
                <a:lnTo>
                  <a:pt x="0" y="15366"/>
                </a:lnTo>
                <a:lnTo>
                  <a:pt x="99822" y="65531"/>
                </a:lnTo>
                <a:lnTo>
                  <a:pt x="107569" y="50164"/>
                </a:lnTo>
                <a:lnTo>
                  <a:pt x="7747" y="0"/>
                </a:lnTo>
                <a:close/>
              </a:path>
            </a:pathLst>
          </a:custGeom>
          <a:solidFill>
            <a:srgbClr val="7E7E7E"/>
          </a:solidFill>
        </p:spPr>
        <p:txBody>
          <a:bodyPr wrap="square" lIns="0" tIns="0" rIns="0" bIns="0" rtlCol="0"/>
          <a:lstStyle/>
          <a:p>
            <a:endParaRPr smtClean="0">
              <a:solidFill>
                <a:prstClr val="black"/>
              </a:solidFill>
            </a:endParaRPr>
          </a:p>
        </p:txBody>
      </p:sp>
      <p:sp>
        <p:nvSpPr>
          <p:cNvPr id="17" name="object 17"/>
          <p:cNvSpPr/>
          <p:nvPr/>
        </p:nvSpPr>
        <p:spPr>
          <a:xfrm>
            <a:off x="7464552" y="4285488"/>
            <a:ext cx="1018540" cy="856615"/>
          </a:xfrm>
          <a:custGeom>
            <a:avLst/>
            <a:gdLst/>
            <a:ahLst/>
            <a:cxnLst/>
            <a:rect l="l" t="t" r="r" b="b"/>
            <a:pathLst>
              <a:path w="1018540" h="856614">
                <a:moveTo>
                  <a:pt x="509016" y="0"/>
                </a:moveTo>
                <a:lnTo>
                  <a:pt x="456962" y="2211"/>
                </a:lnTo>
                <a:lnTo>
                  <a:pt x="406415" y="8701"/>
                </a:lnTo>
                <a:lnTo>
                  <a:pt x="357629" y="19256"/>
                </a:lnTo>
                <a:lnTo>
                  <a:pt x="310860" y="33658"/>
                </a:lnTo>
                <a:lnTo>
                  <a:pt x="266363" y="51694"/>
                </a:lnTo>
                <a:lnTo>
                  <a:pt x="224395" y="73147"/>
                </a:lnTo>
                <a:lnTo>
                  <a:pt x="185211" y="97802"/>
                </a:lnTo>
                <a:lnTo>
                  <a:pt x="149066" y="125444"/>
                </a:lnTo>
                <a:lnTo>
                  <a:pt x="116216" y="155857"/>
                </a:lnTo>
                <a:lnTo>
                  <a:pt x="86917" y="188825"/>
                </a:lnTo>
                <a:lnTo>
                  <a:pt x="61424" y="224134"/>
                </a:lnTo>
                <a:lnTo>
                  <a:pt x="39993" y="261568"/>
                </a:lnTo>
                <a:lnTo>
                  <a:pt x="22879" y="300911"/>
                </a:lnTo>
                <a:lnTo>
                  <a:pt x="10339" y="341948"/>
                </a:lnTo>
                <a:lnTo>
                  <a:pt x="2627" y="384464"/>
                </a:lnTo>
                <a:lnTo>
                  <a:pt x="0" y="428244"/>
                </a:lnTo>
                <a:lnTo>
                  <a:pt x="2627" y="472023"/>
                </a:lnTo>
                <a:lnTo>
                  <a:pt x="10339" y="514539"/>
                </a:lnTo>
                <a:lnTo>
                  <a:pt x="22879" y="555576"/>
                </a:lnTo>
                <a:lnTo>
                  <a:pt x="39993" y="594919"/>
                </a:lnTo>
                <a:lnTo>
                  <a:pt x="61424" y="632353"/>
                </a:lnTo>
                <a:lnTo>
                  <a:pt x="86917" y="667662"/>
                </a:lnTo>
                <a:lnTo>
                  <a:pt x="116216" y="700630"/>
                </a:lnTo>
                <a:lnTo>
                  <a:pt x="149066" y="731043"/>
                </a:lnTo>
                <a:lnTo>
                  <a:pt x="185211" y="758685"/>
                </a:lnTo>
                <a:lnTo>
                  <a:pt x="224395" y="783340"/>
                </a:lnTo>
                <a:lnTo>
                  <a:pt x="266363" y="804793"/>
                </a:lnTo>
                <a:lnTo>
                  <a:pt x="310860" y="822829"/>
                </a:lnTo>
                <a:lnTo>
                  <a:pt x="357629" y="837231"/>
                </a:lnTo>
                <a:lnTo>
                  <a:pt x="406415" y="847786"/>
                </a:lnTo>
                <a:lnTo>
                  <a:pt x="456962" y="854276"/>
                </a:lnTo>
                <a:lnTo>
                  <a:pt x="509016" y="856488"/>
                </a:lnTo>
                <a:lnTo>
                  <a:pt x="561069" y="854276"/>
                </a:lnTo>
                <a:lnTo>
                  <a:pt x="611616" y="847786"/>
                </a:lnTo>
                <a:lnTo>
                  <a:pt x="660402" y="837231"/>
                </a:lnTo>
                <a:lnTo>
                  <a:pt x="707171" y="822829"/>
                </a:lnTo>
                <a:lnTo>
                  <a:pt x="751668" y="804793"/>
                </a:lnTo>
                <a:lnTo>
                  <a:pt x="793636" y="783340"/>
                </a:lnTo>
                <a:lnTo>
                  <a:pt x="832820" y="758685"/>
                </a:lnTo>
                <a:lnTo>
                  <a:pt x="868965" y="731043"/>
                </a:lnTo>
                <a:lnTo>
                  <a:pt x="901815" y="700630"/>
                </a:lnTo>
                <a:lnTo>
                  <a:pt x="931114" y="667662"/>
                </a:lnTo>
                <a:lnTo>
                  <a:pt x="956607" y="632353"/>
                </a:lnTo>
                <a:lnTo>
                  <a:pt x="978038" y="594919"/>
                </a:lnTo>
                <a:lnTo>
                  <a:pt x="995152" y="555576"/>
                </a:lnTo>
                <a:lnTo>
                  <a:pt x="1007692" y="514539"/>
                </a:lnTo>
                <a:lnTo>
                  <a:pt x="1015404" y="472023"/>
                </a:lnTo>
                <a:lnTo>
                  <a:pt x="1018031" y="428244"/>
                </a:lnTo>
                <a:lnTo>
                  <a:pt x="1015404" y="384464"/>
                </a:lnTo>
                <a:lnTo>
                  <a:pt x="1007692" y="341948"/>
                </a:lnTo>
                <a:lnTo>
                  <a:pt x="995152" y="300911"/>
                </a:lnTo>
                <a:lnTo>
                  <a:pt x="978038" y="261568"/>
                </a:lnTo>
                <a:lnTo>
                  <a:pt x="956607" y="224134"/>
                </a:lnTo>
                <a:lnTo>
                  <a:pt x="931114" y="188825"/>
                </a:lnTo>
                <a:lnTo>
                  <a:pt x="901815" y="155857"/>
                </a:lnTo>
                <a:lnTo>
                  <a:pt x="868965" y="125444"/>
                </a:lnTo>
                <a:lnTo>
                  <a:pt x="832820" y="97802"/>
                </a:lnTo>
                <a:lnTo>
                  <a:pt x="793636" y="73147"/>
                </a:lnTo>
                <a:lnTo>
                  <a:pt x="751668" y="51694"/>
                </a:lnTo>
                <a:lnTo>
                  <a:pt x="707171" y="33658"/>
                </a:lnTo>
                <a:lnTo>
                  <a:pt x="660402" y="19256"/>
                </a:lnTo>
                <a:lnTo>
                  <a:pt x="611616" y="8701"/>
                </a:lnTo>
                <a:lnTo>
                  <a:pt x="561069" y="2211"/>
                </a:lnTo>
                <a:lnTo>
                  <a:pt x="509016" y="0"/>
                </a:lnTo>
                <a:close/>
              </a:path>
            </a:pathLst>
          </a:custGeom>
          <a:solidFill>
            <a:srgbClr val="7E7E7E"/>
          </a:solidFill>
        </p:spPr>
        <p:txBody>
          <a:bodyPr wrap="square" lIns="0" tIns="0" rIns="0" bIns="0" rtlCol="0"/>
          <a:lstStyle/>
          <a:p>
            <a:endParaRPr smtClean="0">
              <a:solidFill>
                <a:prstClr val="black"/>
              </a:solidFill>
            </a:endParaRPr>
          </a:p>
        </p:txBody>
      </p:sp>
      <p:sp>
        <p:nvSpPr>
          <p:cNvPr id="18" name="object 18"/>
          <p:cNvSpPr/>
          <p:nvPr/>
        </p:nvSpPr>
        <p:spPr>
          <a:xfrm>
            <a:off x="7464552" y="4285488"/>
            <a:ext cx="1018540" cy="856615"/>
          </a:xfrm>
          <a:custGeom>
            <a:avLst/>
            <a:gdLst/>
            <a:ahLst/>
            <a:cxnLst/>
            <a:rect l="l" t="t" r="r" b="b"/>
            <a:pathLst>
              <a:path w="1018540" h="856614">
                <a:moveTo>
                  <a:pt x="0" y="428244"/>
                </a:moveTo>
                <a:lnTo>
                  <a:pt x="2627" y="384464"/>
                </a:lnTo>
                <a:lnTo>
                  <a:pt x="10339" y="341948"/>
                </a:lnTo>
                <a:lnTo>
                  <a:pt x="22879" y="300911"/>
                </a:lnTo>
                <a:lnTo>
                  <a:pt x="39993" y="261568"/>
                </a:lnTo>
                <a:lnTo>
                  <a:pt x="61424" y="224134"/>
                </a:lnTo>
                <a:lnTo>
                  <a:pt x="86917" y="188825"/>
                </a:lnTo>
                <a:lnTo>
                  <a:pt x="116216" y="155857"/>
                </a:lnTo>
                <a:lnTo>
                  <a:pt x="149066" y="125444"/>
                </a:lnTo>
                <a:lnTo>
                  <a:pt x="185211" y="97802"/>
                </a:lnTo>
                <a:lnTo>
                  <a:pt x="224395" y="73147"/>
                </a:lnTo>
                <a:lnTo>
                  <a:pt x="266363" y="51694"/>
                </a:lnTo>
                <a:lnTo>
                  <a:pt x="310860" y="33658"/>
                </a:lnTo>
                <a:lnTo>
                  <a:pt x="357629" y="19256"/>
                </a:lnTo>
                <a:lnTo>
                  <a:pt x="406415" y="8701"/>
                </a:lnTo>
                <a:lnTo>
                  <a:pt x="456962" y="2211"/>
                </a:lnTo>
                <a:lnTo>
                  <a:pt x="509016" y="0"/>
                </a:lnTo>
                <a:lnTo>
                  <a:pt x="561069" y="2211"/>
                </a:lnTo>
                <a:lnTo>
                  <a:pt x="611616" y="8701"/>
                </a:lnTo>
                <a:lnTo>
                  <a:pt x="660402" y="19256"/>
                </a:lnTo>
                <a:lnTo>
                  <a:pt x="707171" y="33658"/>
                </a:lnTo>
                <a:lnTo>
                  <a:pt x="751668" y="51694"/>
                </a:lnTo>
                <a:lnTo>
                  <a:pt x="793636" y="73147"/>
                </a:lnTo>
                <a:lnTo>
                  <a:pt x="832820" y="97802"/>
                </a:lnTo>
                <a:lnTo>
                  <a:pt x="868965" y="125444"/>
                </a:lnTo>
                <a:lnTo>
                  <a:pt x="901815" y="155857"/>
                </a:lnTo>
                <a:lnTo>
                  <a:pt x="931114" y="188825"/>
                </a:lnTo>
                <a:lnTo>
                  <a:pt x="956607" y="224134"/>
                </a:lnTo>
                <a:lnTo>
                  <a:pt x="978038" y="261568"/>
                </a:lnTo>
                <a:lnTo>
                  <a:pt x="995152" y="300911"/>
                </a:lnTo>
                <a:lnTo>
                  <a:pt x="1007692" y="341948"/>
                </a:lnTo>
                <a:lnTo>
                  <a:pt x="1015404" y="384464"/>
                </a:lnTo>
                <a:lnTo>
                  <a:pt x="1018031" y="428244"/>
                </a:lnTo>
                <a:lnTo>
                  <a:pt x="1015404" y="472023"/>
                </a:lnTo>
                <a:lnTo>
                  <a:pt x="1007692" y="514539"/>
                </a:lnTo>
                <a:lnTo>
                  <a:pt x="995152" y="555576"/>
                </a:lnTo>
                <a:lnTo>
                  <a:pt x="978038" y="594919"/>
                </a:lnTo>
                <a:lnTo>
                  <a:pt x="956607" y="632353"/>
                </a:lnTo>
                <a:lnTo>
                  <a:pt x="931114" y="667662"/>
                </a:lnTo>
                <a:lnTo>
                  <a:pt x="901815" y="700630"/>
                </a:lnTo>
                <a:lnTo>
                  <a:pt x="868965" y="731043"/>
                </a:lnTo>
                <a:lnTo>
                  <a:pt x="832820" y="758685"/>
                </a:lnTo>
                <a:lnTo>
                  <a:pt x="793636" y="783340"/>
                </a:lnTo>
                <a:lnTo>
                  <a:pt x="751668" y="804793"/>
                </a:lnTo>
                <a:lnTo>
                  <a:pt x="707171" y="822829"/>
                </a:lnTo>
                <a:lnTo>
                  <a:pt x="660402" y="837231"/>
                </a:lnTo>
                <a:lnTo>
                  <a:pt x="611616" y="847786"/>
                </a:lnTo>
                <a:lnTo>
                  <a:pt x="561069" y="854276"/>
                </a:lnTo>
                <a:lnTo>
                  <a:pt x="509016" y="856488"/>
                </a:lnTo>
                <a:lnTo>
                  <a:pt x="456962" y="854276"/>
                </a:lnTo>
                <a:lnTo>
                  <a:pt x="406415" y="847786"/>
                </a:lnTo>
                <a:lnTo>
                  <a:pt x="357629" y="837231"/>
                </a:lnTo>
                <a:lnTo>
                  <a:pt x="310860" y="822829"/>
                </a:lnTo>
                <a:lnTo>
                  <a:pt x="266363" y="804793"/>
                </a:lnTo>
                <a:lnTo>
                  <a:pt x="224395" y="783340"/>
                </a:lnTo>
                <a:lnTo>
                  <a:pt x="185211" y="758685"/>
                </a:lnTo>
                <a:lnTo>
                  <a:pt x="149066" y="731043"/>
                </a:lnTo>
                <a:lnTo>
                  <a:pt x="116216" y="700630"/>
                </a:lnTo>
                <a:lnTo>
                  <a:pt x="86917" y="667662"/>
                </a:lnTo>
                <a:lnTo>
                  <a:pt x="61424" y="632353"/>
                </a:lnTo>
                <a:lnTo>
                  <a:pt x="39993" y="594919"/>
                </a:lnTo>
                <a:lnTo>
                  <a:pt x="22879" y="555576"/>
                </a:lnTo>
                <a:lnTo>
                  <a:pt x="10339" y="514539"/>
                </a:lnTo>
                <a:lnTo>
                  <a:pt x="2627" y="472023"/>
                </a:lnTo>
                <a:lnTo>
                  <a:pt x="0" y="428244"/>
                </a:lnTo>
                <a:close/>
              </a:path>
            </a:pathLst>
          </a:custGeom>
          <a:ln w="12192">
            <a:solidFill>
              <a:srgbClr val="FFFFFF"/>
            </a:solidFill>
          </a:ln>
        </p:spPr>
        <p:txBody>
          <a:bodyPr wrap="square" lIns="0" tIns="0" rIns="0" bIns="0" rtlCol="0"/>
          <a:lstStyle/>
          <a:p>
            <a:endParaRPr smtClean="0">
              <a:solidFill>
                <a:prstClr val="black"/>
              </a:solidFill>
            </a:endParaRPr>
          </a:p>
        </p:txBody>
      </p:sp>
      <p:sp>
        <p:nvSpPr>
          <p:cNvPr id="19" name="object 19"/>
          <p:cNvSpPr txBox="1"/>
          <p:nvPr/>
        </p:nvSpPr>
        <p:spPr>
          <a:xfrm>
            <a:off x="7679563" y="4618990"/>
            <a:ext cx="593725" cy="164465"/>
          </a:xfrm>
          <a:prstGeom prst="rect">
            <a:avLst/>
          </a:prstGeom>
        </p:spPr>
        <p:txBody>
          <a:bodyPr vert="horz" wrap="square" lIns="0" tIns="13970" rIns="0" bIns="0" rtlCol="0">
            <a:spAutoFit/>
          </a:bodyPr>
          <a:lstStyle/>
          <a:p>
            <a:pPr marL="12700">
              <a:spcBef>
                <a:spcPts val="110"/>
              </a:spcBef>
            </a:pPr>
            <a:r>
              <a:rPr sz="900" dirty="0">
                <a:solidFill>
                  <a:srgbClr val="FFFFFF"/>
                </a:solidFill>
                <a:cs typeface="Calibri"/>
              </a:rPr>
              <a:t>EDUCATION</a:t>
            </a:r>
            <a:endParaRPr sz="900">
              <a:solidFill>
                <a:prstClr val="black"/>
              </a:solidFill>
              <a:cs typeface="Calibri"/>
            </a:endParaRPr>
          </a:p>
        </p:txBody>
      </p:sp>
      <p:sp>
        <p:nvSpPr>
          <p:cNvPr id="20" name="object 20"/>
          <p:cNvSpPr/>
          <p:nvPr/>
        </p:nvSpPr>
        <p:spPr>
          <a:xfrm>
            <a:off x="7545705" y="3728084"/>
            <a:ext cx="137160" cy="19685"/>
          </a:xfrm>
          <a:custGeom>
            <a:avLst/>
            <a:gdLst/>
            <a:ahLst/>
            <a:cxnLst/>
            <a:rect l="l" t="t" r="r" b="b"/>
            <a:pathLst>
              <a:path w="137159" h="19685">
                <a:moveTo>
                  <a:pt x="136271" y="0"/>
                </a:moveTo>
                <a:lnTo>
                  <a:pt x="0" y="2285"/>
                </a:lnTo>
                <a:lnTo>
                  <a:pt x="253" y="19431"/>
                </a:lnTo>
                <a:lnTo>
                  <a:pt x="136651" y="17144"/>
                </a:lnTo>
                <a:lnTo>
                  <a:pt x="136271" y="0"/>
                </a:lnTo>
                <a:close/>
              </a:path>
            </a:pathLst>
          </a:custGeom>
          <a:solidFill>
            <a:srgbClr val="7E7E7E"/>
          </a:solidFill>
        </p:spPr>
        <p:txBody>
          <a:bodyPr wrap="square" lIns="0" tIns="0" rIns="0" bIns="0" rtlCol="0"/>
          <a:lstStyle/>
          <a:p>
            <a:endParaRPr smtClean="0">
              <a:solidFill>
                <a:prstClr val="black"/>
              </a:solidFill>
            </a:endParaRPr>
          </a:p>
        </p:txBody>
      </p:sp>
      <p:sp>
        <p:nvSpPr>
          <p:cNvPr id="21" name="object 21"/>
          <p:cNvSpPr/>
          <p:nvPr/>
        </p:nvSpPr>
        <p:spPr>
          <a:xfrm>
            <a:off x="7787640" y="3352800"/>
            <a:ext cx="822960" cy="756285"/>
          </a:xfrm>
          <a:custGeom>
            <a:avLst/>
            <a:gdLst/>
            <a:ahLst/>
            <a:cxnLst/>
            <a:rect l="l" t="t" r="r" b="b"/>
            <a:pathLst>
              <a:path w="822959" h="756285">
                <a:moveTo>
                  <a:pt x="411479" y="0"/>
                </a:moveTo>
                <a:lnTo>
                  <a:pt x="363502" y="2542"/>
                </a:lnTo>
                <a:lnTo>
                  <a:pt x="317147" y="9979"/>
                </a:lnTo>
                <a:lnTo>
                  <a:pt x="272725" y="22028"/>
                </a:lnTo>
                <a:lnTo>
                  <a:pt x="230543" y="38406"/>
                </a:lnTo>
                <a:lnTo>
                  <a:pt x="190913" y="58830"/>
                </a:lnTo>
                <a:lnTo>
                  <a:pt x="154141" y="83015"/>
                </a:lnTo>
                <a:lnTo>
                  <a:pt x="120538" y="110680"/>
                </a:lnTo>
                <a:lnTo>
                  <a:pt x="90413" y="141540"/>
                </a:lnTo>
                <a:lnTo>
                  <a:pt x="64075" y="175313"/>
                </a:lnTo>
                <a:lnTo>
                  <a:pt x="41832" y="211716"/>
                </a:lnTo>
                <a:lnTo>
                  <a:pt x="23994" y="250464"/>
                </a:lnTo>
                <a:lnTo>
                  <a:pt x="10870" y="291275"/>
                </a:lnTo>
                <a:lnTo>
                  <a:pt x="2769" y="333865"/>
                </a:lnTo>
                <a:lnTo>
                  <a:pt x="0" y="377951"/>
                </a:lnTo>
                <a:lnTo>
                  <a:pt x="2769" y="422038"/>
                </a:lnTo>
                <a:lnTo>
                  <a:pt x="10870" y="464628"/>
                </a:lnTo>
                <a:lnTo>
                  <a:pt x="23994" y="505439"/>
                </a:lnTo>
                <a:lnTo>
                  <a:pt x="41832" y="544187"/>
                </a:lnTo>
                <a:lnTo>
                  <a:pt x="64075" y="580590"/>
                </a:lnTo>
                <a:lnTo>
                  <a:pt x="90413" y="614363"/>
                </a:lnTo>
                <a:lnTo>
                  <a:pt x="120538" y="645223"/>
                </a:lnTo>
                <a:lnTo>
                  <a:pt x="154141" y="672888"/>
                </a:lnTo>
                <a:lnTo>
                  <a:pt x="190913" y="697073"/>
                </a:lnTo>
                <a:lnTo>
                  <a:pt x="230543" y="717497"/>
                </a:lnTo>
                <a:lnTo>
                  <a:pt x="272725" y="733875"/>
                </a:lnTo>
                <a:lnTo>
                  <a:pt x="317147" y="745924"/>
                </a:lnTo>
                <a:lnTo>
                  <a:pt x="363502" y="753361"/>
                </a:lnTo>
                <a:lnTo>
                  <a:pt x="411479" y="755904"/>
                </a:lnTo>
                <a:lnTo>
                  <a:pt x="459457" y="753361"/>
                </a:lnTo>
                <a:lnTo>
                  <a:pt x="505812" y="745924"/>
                </a:lnTo>
                <a:lnTo>
                  <a:pt x="550234" y="733875"/>
                </a:lnTo>
                <a:lnTo>
                  <a:pt x="592416" y="717497"/>
                </a:lnTo>
                <a:lnTo>
                  <a:pt x="632046" y="697073"/>
                </a:lnTo>
                <a:lnTo>
                  <a:pt x="668818" y="672888"/>
                </a:lnTo>
                <a:lnTo>
                  <a:pt x="702421" y="645223"/>
                </a:lnTo>
                <a:lnTo>
                  <a:pt x="732546" y="614363"/>
                </a:lnTo>
                <a:lnTo>
                  <a:pt x="758884" y="580590"/>
                </a:lnTo>
                <a:lnTo>
                  <a:pt x="781127" y="544187"/>
                </a:lnTo>
                <a:lnTo>
                  <a:pt x="798965" y="505439"/>
                </a:lnTo>
                <a:lnTo>
                  <a:pt x="812089" y="464628"/>
                </a:lnTo>
                <a:lnTo>
                  <a:pt x="820190" y="422038"/>
                </a:lnTo>
                <a:lnTo>
                  <a:pt x="822959" y="377951"/>
                </a:lnTo>
                <a:lnTo>
                  <a:pt x="820190" y="333865"/>
                </a:lnTo>
                <a:lnTo>
                  <a:pt x="812089" y="291275"/>
                </a:lnTo>
                <a:lnTo>
                  <a:pt x="798965" y="250464"/>
                </a:lnTo>
                <a:lnTo>
                  <a:pt x="781127" y="211716"/>
                </a:lnTo>
                <a:lnTo>
                  <a:pt x="758884" y="175313"/>
                </a:lnTo>
                <a:lnTo>
                  <a:pt x="732546" y="141540"/>
                </a:lnTo>
                <a:lnTo>
                  <a:pt x="702421" y="110680"/>
                </a:lnTo>
                <a:lnTo>
                  <a:pt x="668818" y="83015"/>
                </a:lnTo>
                <a:lnTo>
                  <a:pt x="632046" y="58830"/>
                </a:lnTo>
                <a:lnTo>
                  <a:pt x="592416" y="38406"/>
                </a:lnTo>
                <a:lnTo>
                  <a:pt x="550234" y="22028"/>
                </a:lnTo>
                <a:lnTo>
                  <a:pt x="505812" y="9979"/>
                </a:lnTo>
                <a:lnTo>
                  <a:pt x="459457" y="2542"/>
                </a:lnTo>
                <a:lnTo>
                  <a:pt x="411479" y="0"/>
                </a:lnTo>
                <a:close/>
              </a:path>
            </a:pathLst>
          </a:custGeom>
          <a:solidFill>
            <a:srgbClr val="7E7E7E"/>
          </a:solidFill>
        </p:spPr>
        <p:txBody>
          <a:bodyPr wrap="square" lIns="0" tIns="0" rIns="0" bIns="0" rtlCol="0"/>
          <a:lstStyle/>
          <a:p>
            <a:endParaRPr smtClean="0">
              <a:solidFill>
                <a:prstClr val="black"/>
              </a:solidFill>
            </a:endParaRPr>
          </a:p>
        </p:txBody>
      </p:sp>
      <p:sp>
        <p:nvSpPr>
          <p:cNvPr id="22" name="object 22"/>
          <p:cNvSpPr/>
          <p:nvPr/>
        </p:nvSpPr>
        <p:spPr>
          <a:xfrm>
            <a:off x="7787640" y="3352800"/>
            <a:ext cx="822960" cy="756285"/>
          </a:xfrm>
          <a:custGeom>
            <a:avLst/>
            <a:gdLst/>
            <a:ahLst/>
            <a:cxnLst/>
            <a:rect l="l" t="t" r="r" b="b"/>
            <a:pathLst>
              <a:path w="822959" h="756285">
                <a:moveTo>
                  <a:pt x="0" y="377951"/>
                </a:moveTo>
                <a:lnTo>
                  <a:pt x="2769" y="333865"/>
                </a:lnTo>
                <a:lnTo>
                  <a:pt x="10870" y="291275"/>
                </a:lnTo>
                <a:lnTo>
                  <a:pt x="23994" y="250464"/>
                </a:lnTo>
                <a:lnTo>
                  <a:pt x="41832" y="211716"/>
                </a:lnTo>
                <a:lnTo>
                  <a:pt x="64075" y="175313"/>
                </a:lnTo>
                <a:lnTo>
                  <a:pt x="90413" y="141540"/>
                </a:lnTo>
                <a:lnTo>
                  <a:pt x="120538" y="110680"/>
                </a:lnTo>
                <a:lnTo>
                  <a:pt x="154141" y="83015"/>
                </a:lnTo>
                <a:lnTo>
                  <a:pt x="190913" y="58830"/>
                </a:lnTo>
                <a:lnTo>
                  <a:pt x="230543" y="38406"/>
                </a:lnTo>
                <a:lnTo>
                  <a:pt x="272725" y="22028"/>
                </a:lnTo>
                <a:lnTo>
                  <a:pt x="317147" y="9979"/>
                </a:lnTo>
                <a:lnTo>
                  <a:pt x="363502" y="2542"/>
                </a:lnTo>
                <a:lnTo>
                  <a:pt x="411479" y="0"/>
                </a:lnTo>
                <a:lnTo>
                  <a:pt x="459457" y="2542"/>
                </a:lnTo>
                <a:lnTo>
                  <a:pt x="505812" y="9979"/>
                </a:lnTo>
                <a:lnTo>
                  <a:pt x="550234" y="22028"/>
                </a:lnTo>
                <a:lnTo>
                  <a:pt x="592416" y="38406"/>
                </a:lnTo>
                <a:lnTo>
                  <a:pt x="632046" y="58830"/>
                </a:lnTo>
                <a:lnTo>
                  <a:pt x="668818" y="83015"/>
                </a:lnTo>
                <a:lnTo>
                  <a:pt x="702421" y="110680"/>
                </a:lnTo>
                <a:lnTo>
                  <a:pt x="732546" y="141540"/>
                </a:lnTo>
                <a:lnTo>
                  <a:pt x="758884" y="175313"/>
                </a:lnTo>
                <a:lnTo>
                  <a:pt x="781127" y="211716"/>
                </a:lnTo>
                <a:lnTo>
                  <a:pt x="798965" y="250464"/>
                </a:lnTo>
                <a:lnTo>
                  <a:pt x="812089" y="291275"/>
                </a:lnTo>
                <a:lnTo>
                  <a:pt x="820190" y="333865"/>
                </a:lnTo>
                <a:lnTo>
                  <a:pt x="822959" y="377951"/>
                </a:lnTo>
                <a:lnTo>
                  <a:pt x="820190" y="422038"/>
                </a:lnTo>
                <a:lnTo>
                  <a:pt x="812089" y="464628"/>
                </a:lnTo>
                <a:lnTo>
                  <a:pt x="798965" y="505439"/>
                </a:lnTo>
                <a:lnTo>
                  <a:pt x="781127" y="544187"/>
                </a:lnTo>
                <a:lnTo>
                  <a:pt x="758884" y="580590"/>
                </a:lnTo>
                <a:lnTo>
                  <a:pt x="732546" y="614363"/>
                </a:lnTo>
                <a:lnTo>
                  <a:pt x="702421" y="645223"/>
                </a:lnTo>
                <a:lnTo>
                  <a:pt x="668818" y="672888"/>
                </a:lnTo>
                <a:lnTo>
                  <a:pt x="632046" y="697073"/>
                </a:lnTo>
                <a:lnTo>
                  <a:pt x="592416" y="717497"/>
                </a:lnTo>
                <a:lnTo>
                  <a:pt x="550234" y="733875"/>
                </a:lnTo>
                <a:lnTo>
                  <a:pt x="505812" y="745924"/>
                </a:lnTo>
                <a:lnTo>
                  <a:pt x="459457" y="753361"/>
                </a:lnTo>
                <a:lnTo>
                  <a:pt x="411479" y="755904"/>
                </a:lnTo>
                <a:lnTo>
                  <a:pt x="363502" y="753361"/>
                </a:lnTo>
                <a:lnTo>
                  <a:pt x="317147" y="745924"/>
                </a:lnTo>
                <a:lnTo>
                  <a:pt x="272725" y="733875"/>
                </a:lnTo>
                <a:lnTo>
                  <a:pt x="230543" y="717497"/>
                </a:lnTo>
                <a:lnTo>
                  <a:pt x="190913" y="697073"/>
                </a:lnTo>
                <a:lnTo>
                  <a:pt x="154141" y="672888"/>
                </a:lnTo>
                <a:lnTo>
                  <a:pt x="120538" y="645223"/>
                </a:lnTo>
                <a:lnTo>
                  <a:pt x="90413" y="614363"/>
                </a:lnTo>
                <a:lnTo>
                  <a:pt x="64075" y="580590"/>
                </a:lnTo>
                <a:lnTo>
                  <a:pt x="41832" y="544187"/>
                </a:lnTo>
                <a:lnTo>
                  <a:pt x="23994" y="505439"/>
                </a:lnTo>
                <a:lnTo>
                  <a:pt x="10870" y="464628"/>
                </a:lnTo>
                <a:lnTo>
                  <a:pt x="2769" y="422038"/>
                </a:lnTo>
                <a:lnTo>
                  <a:pt x="0" y="377951"/>
                </a:lnTo>
                <a:close/>
              </a:path>
            </a:pathLst>
          </a:custGeom>
          <a:ln w="12192">
            <a:solidFill>
              <a:srgbClr val="FFFFFF"/>
            </a:solidFill>
          </a:ln>
        </p:spPr>
        <p:txBody>
          <a:bodyPr wrap="square" lIns="0" tIns="0" rIns="0" bIns="0" rtlCol="0"/>
          <a:lstStyle/>
          <a:p>
            <a:endParaRPr smtClean="0">
              <a:solidFill>
                <a:prstClr val="black"/>
              </a:solidFill>
            </a:endParaRPr>
          </a:p>
        </p:txBody>
      </p:sp>
      <p:sp>
        <p:nvSpPr>
          <p:cNvPr id="23" name="object 23"/>
          <p:cNvSpPr txBox="1"/>
          <p:nvPr/>
        </p:nvSpPr>
        <p:spPr>
          <a:xfrm>
            <a:off x="8016620" y="3620770"/>
            <a:ext cx="365125" cy="186690"/>
          </a:xfrm>
          <a:prstGeom prst="rect">
            <a:avLst/>
          </a:prstGeom>
        </p:spPr>
        <p:txBody>
          <a:bodyPr vert="horz" wrap="square" lIns="0" tIns="13335" rIns="0" bIns="0" rtlCol="0">
            <a:spAutoFit/>
          </a:bodyPr>
          <a:lstStyle/>
          <a:p>
            <a:pPr marL="12700">
              <a:spcBef>
                <a:spcPts val="105"/>
              </a:spcBef>
            </a:pPr>
            <a:r>
              <a:rPr sz="1050" spc="5" dirty="0">
                <a:solidFill>
                  <a:srgbClr val="FFFFFF"/>
                </a:solidFill>
                <a:cs typeface="Calibri"/>
              </a:rPr>
              <a:t>L</a:t>
            </a:r>
            <a:r>
              <a:rPr sz="1050" spc="-15" dirty="0">
                <a:solidFill>
                  <a:srgbClr val="FFFFFF"/>
                </a:solidFill>
                <a:cs typeface="Calibri"/>
              </a:rPr>
              <a:t>E</a:t>
            </a:r>
            <a:r>
              <a:rPr sz="1050" dirty="0">
                <a:solidFill>
                  <a:srgbClr val="FFFFFF"/>
                </a:solidFill>
                <a:cs typeface="Calibri"/>
              </a:rPr>
              <a:t>G</a:t>
            </a:r>
            <a:r>
              <a:rPr sz="1050" spc="-15" dirty="0">
                <a:solidFill>
                  <a:srgbClr val="FFFFFF"/>
                </a:solidFill>
                <a:cs typeface="Calibri"/>
              </a:rPr>
              <a:t>A</a:t>
            </a:r>
            <a:r>
              <a:rPr sz="1050" dirty="0">
                <a:solidFill>
                  <a:srgbClr val="FFFFFF"/>
                </a:solidFill>
                <a:cs typeface="Calibri"/>
              </a:rPr>
              <a:t>L</a:t>
            </a:r>
            <a:endParaRPr sz="1050">
              <a:solidFill>
                <a:prstClr val="black"/>
              </a:solidFill>
              <a:cs typeface="Calibri"/>
            </a:endParaRPr>
          </a:p>
        </p:txBody>
      </p:sp>
      <p:sp>
        <p:nvSpPr>
          <p:cNvPr id="24" name="object 24"/>
          <p:cNvSpPr/>
          <p:nvPr/>
        </p:nvSpPr>
        <p:spPr>
          <a:xfrm>
            <a:off x="6871207" y="4939029"/>
            <a:ext cx="120014" cy="166370"/>
          </a:xfrm>
          <a:custGeom>
            <a:avLst/>
            <a:gdLst/>
            <a:ahLst/>
            <a:cxnLst/>
            <a:rect l="l" t="t" r="r" b="b"/>
            <a:pathLst>
              <a:path w="120015" h="166370">
                <a:moveTo>
                  <a:pt x="14224" y="0"/>
                </a:moveTo>
                <a:lnTo>
                  <a:pt x="0" y="9652"/>
                </a:lnTo>
                <a:lnTo>
                  <a:pt x="105537" y="166243"/>
                </a:lnTo>
                <a:lnTo>
                  <a:pt x="119761" y="156591"/>
                </a:lnTo>
                <a:lnTo>
                  <a:pt x="14224" y="0"/>
                </a:lnTo>
                <a:close/>
              </a:path>
            </a:pathLst>
          </a:custGeom>
          <a:solidFill>
            <a:srgbClr val="7E7E7E"/>
          </a:solidFill>
        </p:spPr>
        <p:txBody>
          <a:bodyPr wrap="square" lIns="0" tIns="0" rIns="0" bIns="0" rtlCol="0"/>
          <a:lstStyle/>
          <a:p>
            <a:endParaRPr smtClean="0">
              <a:solidFill>
                <a:prstClr val="black"/>
              </a:solidFill>
            </a:endParaRPr>
          </a:p>
        </p:txBody>
      </p:sp>
      <p:sp>
        <p:nvSpPr>
          <p:cNvPr id="25" name="object 25"/>
          <p:cNvSpPr/>
          <p:nvPr/>
        </p:nvSpPr>
        <p:spPr>
          <a:xfrm>
            <a:off x="6839711" y="5093208"/>
            <a:ext cx="856615" cy="856615"/>
          </a:xfrm>
          <a:custGeom>
            <a:avLst/>
            <a:gdLst/>
            <a:ahLst/>
            <a:cxnLst/>
            <a:rect l="l" t="t" r="r" b="b"/>
            <a:pathLst>
              <a:path w="856615" h="856614">
                <a:moveTo>
                  <a:pt x="428244" y="0"/>
                </a:moveTo>
                <a:lnTo>
                  <a:pt x="381588" y="2513"/>
                </a:lnTo>
                <a:lnTo>
                  <a:pt x="336387" y="9879"/>
                </a:lnTo>
                <a:lnTo>
                  <a:pt x="292900" y="21835"/>
                </a:lnTo>
                <a:lnTo>
                  <a:pt x="251390" y="38122"/>
                </a:lnTo>
                <a:lnTo>
                  <a:pt x="212118" y="58476"/>
                </a:lnTo>
                <a:lnTo>
                  <a:pt x="175345" y="82637"/>
                </a:lnTo>
                <a:lnTo>
                  <a:pt x="141333" y="110343"/>
                </a:lnTo>
                <a:lnTo>
                  <a:pt x="110343" y="141333"/>
                </a:lnTo>
                <a:lnTo>
                  <a:pt x="82637" y="175345"/>
                </a:lnTo>
                <a:lnTo>
                  <a:pt x="58476" y="212118"/>
                </a:lnTo>
                <a:lnTo>
                  <a:pt x="38122" y="251390"/>
                </a:lnTo>
                <a:lnTo>
                  <a:pt x="21835" y="292900"/>
                </a:lnTo>
                <a:lnTo>
                  <a:pt x="9879" y="336387"/>
                </a:lnTo>
                <a:lnTo>
                  <a:pt x="2513" y="381588"/>
                </a:lnTo>
                <a:lnTo>
                  <a:pt x="0" y="428244"/>
                </a:lnTo>
                <a:lnTo>
                  <a:pt x="2513" y="474905"/>
                </a:lnTo>
                <a:lnTo>
                  <a:pt x="9879" y="520112"/>
                </a:lnTo>
                <a:lnTo>
                  <a:pt x="21835" y="563602"/>
                </a:lnTo>
                <a:lnTo>
                  <a:pt x="38122" y="605113"/>
                </a:lnTo>
                <a:lnTo>
                  <a:pt x="58476" y="644386"/>
                </a:lnTo>
                <a:lnTo>
                  <a:pt x="82637" y="681159"/>
                </a:lnTo>
                <a:lnTo>
                  <a:pt x="110343" y="715169"/>
                </a:lnTo>
                <a:lnTo>
                  <a:pt x="141333" y="746157"/>
                </a:lnTo>
                <a:lnTo>
                  <a:pt x="175345" y="773861"/>
                </a:lnTo>
                <a:lnTo>
                  <a:pt x="212118" y="798020"/>
                </a:lnTo>
                <a:lnTo>
                  <a:pt x="251390" y="818371"/>
                </a:lnTo>
                <a:lnTo>
                  <a:pt x="292900" y="834655"/>
                </a:lnTo>
                <a:lnTo>
                  <a:pt x="336387" y="846610"/>
                </a:lnTo>
                <a:lnTo>
                  <a:pt x="381588" y="853975"/>
                </a:lnTo>
                <a:lnTo>
                  <a:pt x="428244" y="856488"/>
                </a:lnTo>
                <a:lnTo>
                  <a:pt x="474899" y="853975"/>
                </a:lnTo>
                <a:lnTo>
                  <a:pt x="520100" y="846610"/>
                </a:lnTo>
                <a:lnTo>
                  <a:pt x="563587" y="834655"/>
                </a:lnTo>
                <a:lnTo>
                  <a:pt x="605097" y="818371"/>
                </a:lnTo>
                <a:lnTo>
                  <a:pt x="644369" y="798020"/>
                </a:lnTo>
                <a:lnTo>
                  <a:pt x="681142" y="773861"/>
                </a:lnTo>
                <a:lnTo>
                  <a:pt x="715154" y="746157"/>
                </a:lnTo>
                <a:lnTo>
                  <a:pt x="746144" y="715169"/>
                </a:lnTo>
                <a:lnTo>
                  <a:pt x="773850" y="681159"/>
                </a:lnTo>
                <a:lnTo>
                  <a:pt x="798011" y="644386"/>
                </a:lnTo>
                <a:lnTo>
                  <a:pt x="818365" y="605113"/>
                </a:lnTo>
                <a:lnTo>
                  <a:pt x="834652" y="563602"/>
                </a:lnTo>
                <a:lnTo>
                  <a:pt x="846608" y="520112"/>
                </a:lnTo>
                <a:lnTo>
                  <a:pt x="853974" y="474905"/>
                </a:lnTo>
                <a:lnTo>
                  <a:pt x="856488" y="428244"/>
                </a:lnTo>
                <a:lnTo>
                  <a:pt x="853974" y="381588"/>
                </a:lnTo>
                <a:lnTo>
                  <a:pt x="846608" y="336387"/>
                </a:lnTo>
                <a:lnTo>
                  <a:pt x="834652" y="292900"/>
                </a:lnTo>
                <a:lnTo>
                  <a:pt x="818365" y="251390"/>
                </a:lnTo>
                <a:lnTo>
                  <a:pt x="798011" y="212118"/>
                </a:lnTo>
                <a:lnTo>
                  <a:pt x="773850" y="175345"/>
                </a:lnTo>
                <a:lnTo>
                  <a:pt x="746144" y="141333"/>
                </a:lnTo>
                <a:lnTo>
                  <a:pt x="715154" y="110343"/>
                </a:lnTo>
                <a:lnTo>
                  <a:pt x="681142" y="82637"/>
                </a:lnTo>
                <a:lnTo>
                  <a:pt x="644369" y="58476"/>
                </a:lnTo>
                <a:lnTo>
                  <a:pt x="605097" y="38122"/>
                </a:lnTo>
                <a:lnTo>
                  <a:pt x="563587" y="21835"/>
                </a:lnTo>
                <a:lnTo>
                  <a:pt x="520100" y="9879"/>
                </a:lnTo>
                <a:lnTo>
                  <a:pt x="474899" y="2513"/>
                </a:lnTo>
                <a:lnTo>
                  <a:pt x="428244" y="0"/>
                </a:lnTo>
                <a:close/>
              </a:path>
            </a:pathLst>
          </a:custGeom>
          <a:solidFill>
            <a:srgbClr val="7E7E7E"/>
          </a:solidFill>
        </p:spPr>
        <p:txBody>
          <a:bodyPr wrap="square" lIns="0" tIns="0" rIns="0" bIns="0" rtlCol="0"/>
          <a:lstStyle/>
          <a:p>
            <a:endParaRPr smtClean="0">
              <a:solidFill>
                <a:prstClr val="black"/>
              </a:solidFill>
            </a:endParaRPr>
          </a:p>
        </p:txBody>
      </p:sp>
      <p:sp>
        <p:nvSpPr>
          <p:cNvPr id="26" name="object 26"/>
          <p:cNvSpPr/>
          <p:nvPr/>
        </p:nvSpPr>
        <p:spPr>
          <a:xfrm>
            <a:off x="6839711" y="5093208"/>
            <a:ext cx="856615" cy="856615"/>
          </a:xfrm>
          <a:custGeom>
            <a:avLst/>
            <a:gdLst/>
            <a:ahLst/>
            <a:cxnLst/>
            <a:rect l="l" t="t" r="r" b="b"/>
            <a:pathLst>
              <a:path w="856615" h="856614">
                <a:moveTo>
                  <a:pt x="0" y="428244"/>
                </a:moveTo>
                <a:lnTo>
                  <a:pt x="2513" y="381588"/>
                </a:lnTo>
                <a:lnTo>
                  <a:pt x="9879" y="336387"/>
                </a:lnTo>
                <a:lnTo>
                  <a:pt x="21835" y="292900"/>
                </a:lnTo>
                <a:lnTo>
                  <a:pt x="38122" y="251390"/>
                </a:lnTo>
                <a:lnTo>
                  <a:pt x="58476" y="212118"/>
                </a:lnTo>
                <a:lnTo>
                  <a:pt x="82637" y="175345"/>
                </a:lnTo>
                <a:lnTo>
                  <a:pt x="110343" y="141333"/>
                </a:lnTo>
                <a:lnTo>
                  <a:pt x="141333" y="110343"/>
                </a:lnTo>
                <a:lnTo>
                  <a:pt x="175345" y="82637"/>
                </a:lnTo>
                <a:lnTo>
                  <a:pt x="212118" y="58476"/>
                </a:lnTo>
                <a:lnTo>
                  <a:pt x="251390" y="38122"/>
                </a:lnTo>
                <a:lnTo>
                  <a:pt x="292900" y="21835"/>
                </a:lnTo>
                <a:lnTo>
                  <a:pt x="336387" y="9879"/>
                </a:lnTo>
                <a:lnTo>
                  <a:pt x="381588" y="2513"/>
                </a:lnTo>
                <a:lnTo>
                  <a:pt x="428244" y="0"/>
                </a:lnTo>
                <a:lnTo>
                  <a:pt x="474899" y="2513"/>
                </a:lnTo>
                <a:lnTo>
                  <a:pt x="520100" y="9879"/>
                </a:lnTo>
                <a:lnTo>
                  <a:pt x="563587" y="21835"/>
                </a:lnTo>
                <a:lnTo>
                  <a:pt x="605097" y="38122"/>
                </a:lnTo>
                <a:lnTo>
                  <a:pt x="644369" y="58476"/>
                </a:lnTo>
                <a:lnTo>
                  <a:pt x="681142" y="82637"/>
                </a:lnTo>
                <a:lnTo>
                  <a:pt x="715154" y="110343"/>
                </a:lnTo>
                <a:lnTo>
                  <a:pt x="746144" y="141333"/>
                </a:lnTo>
                <a:lnTo>
                  <a:pt x="773850" y="175345"/>
                </a:lnTo>
                <a:lnTo>
                  <a:pt x="798011" y="212118"/>
                </a:lnTo>
                <a:lnTo>
                  <a:pt x="818365" y="251390"/>
                </a:lnTo>
                <a:lnTo>
                  <a:pt x="834652" y="292900"/>
                </a:lnTo>
                <a:lnTo>
                  <a:pt x="846608" y="336387"/>
                </a:lnTo>
                <a:lnTo>
                  <a:pt x="853974" y="381588"/>
                </a:lnTo>
                <a:lnTo>
                  <a:pt x="856488" y="428244"/>
                </a:lnTo>
                <a:lnTo>
                  <a:pt x="853974" y="474905"/>
                </a:lnTo>
                <a:lnTo>
                  <a:pt x="846608" y="520112"/>
                </a:lnTo>
                <a:lnTo>
                  <a:pt x="834652" y="563602"/>
                </a:lnTo>
                <a:lnTo>
                  <a:pt x="818365" y="605113"/>
                </a:lnTo>
                <a:lnTo>
                  <a:pt x="798011" y="644386"/>
                </a:lnTo>
                <a:lnTo>
                  <a:pt x="773850" y="681159"/>
                </a:lnTo>
                <a:lnTo>
                  <a:pt x="746144" y="715169"/>
                </a:lnTo>
                <a:lnTo>
                  <a:pt x="715154" y="746157"/>
                </a:lnTo>
                <a:lnTo>
                  <a:pt x="681142" y="773861"/>
                </a:lnTo>
                <a:lnTo>
                  <a:pt x="644369" y="798020"/>
                </a:lnTo>
                <a:lnTo>
                  <a:pt x="605097" y="818371"/>
                </a:lnTo>
                <a:lnTo>
                  <a:pt x="563587" y="834655"/>
                </a:lnTo>
                <a:lnTo>
                  <a:pt x="520100" y="846610"/>
                </a:lnTo>
                <a:lnTo>
                  <a:pt x="474899" y="853975"/>
                </a:lnTo>
                <a:lnTo>
                  <a:pt x="428244" y="856488"/>
                </a:lnTo>
                <a:lnTo>
                  <a:pt x="381588" y="853975"/>
                </a:lnTo>
                <a:lnTo>
                  <a:pt x="336387" y="846610"/>
                </a:lnTo>
                <a:lnTo>
                  <a:pt x="292900" y="834655"/>
                </a:lnTo>
                <a:lnTo>
                  <a:pt x="251390" y="818371"/>
                </a:lnTo>
                <a:lnTo>
                  <a:pt x="212118" y="798020"/>
                </a:lnTo>
                <a:lnTo>
                  <a:pt x="175345" y="773861"/>
                </a:lnTo>
                <a:lnTo>
                  <a:pt x="141333" y="746157"/>
                </a:lnTo>
                <a:lnTo>
                  <a:pt x="110343" y="715169"/>
                </a:lnTo>
                <a:lnTo>
                  <a:pt x="82637" y="681159"/>
                </a:lnTo>
                <a:lnTo>
                  <a:pt x="58476" y="644386"/>
                </a:lnTo>
                <a:lnTo>
                  <a:pt x="38122" y="605113"/>
                </a:lnTo>
                <a:lnTo>
                  <a:pt x="21835" y="563602"/>
                </a:lnTo>
                <a:lnTo>
                  <a:pt x="9879" y="520112"/>
                </a:lnTo>
                <a:lnTo>
                  <a:pt x="2513" y="474905"/>
                </a:lnTo>
                <a:lnTo>
                  <a:pt x="0" y="428244"/>
                </a:lnTo>
                <a:close/>
              </a:path>
            </a:pathLst>
          </a:custGeom>
          <a:ln w="12192">
            <a:solidFill>
              <a:srgbClr val="FFFFFF"/>
            </a:solidFill>
          </a:ln>
        </p:spPr>
        <p:txBody>
          <a:bodyPr wrap="square" lIns="0" tIns="0" rIns="0" bIns="0" rtlCol="0"/>
          <a:lstStyle/>
          <a:p>
            <a:endParaRPr smtClean="0">
              <a:solidFill>
                <a:prstClr val="black"/>
              </a:solidFill>
            </a:endParaRPr>
          </a:p>
        </p:txBody>
      </p:sp>
      <p:sp>
        <p:nvSpPr>
          <p:cNvPr id="27" name="object 27"/>
          <p:cNvSpPr txBox="1"/>
          <p:nvPr/>
        </p:nvSpPr>
        <p:spPr>
          <a:xfrm>
            <a:off x="7054342" y="5363667"/>
            <a:ext cx="431165" cy="290195"/>
          </a:xfrm>
          <a:prstGeom prst="rect">
            <a:avLst/>
          </a:prstGeom>
        </p:spPr>
        <p:txBody>
          <a:bodyPr vert="horz" wrap="square" lIns="0" tIns="14605" rIns="0" bIns="0" rtlCol="0">
            <a:spAutoFit/>
          </a:bodyPr>
          <a:lstStyle/>
          <a:p>
            <a:pPr marL="12700">
              <a:lnSpc>
                <a:spcPts val="1035"/>
              </a:lnSpc>
              <a:spcBef>
                <a:spcPts val="115"/>
              </a:spcBef>
            </a:pPr>
            <a:r>
              <a:rPr sz="900" spc="-5" dirty="0">
                <a:solidFill>
                  <a:srgbClr val="FFFFFF"/>
                </a:solidFill>
                <a:cs typeface="Calibri"/>
              </a:rPr>
              <a:t>M</a:t>
            </a:r>
            <a:r>
              <a:rPr sz="900" spc="5" dirty="0">
                <a:solidFill>
                  <a:srgbClr val="FFFFFF"/>
                </a:solidFill>
                <a:cs typeface="Calibri"/>
              </a:rPr>
              <a:t>ENT</a:t>
            </a:r>
            <a:r>
              <a:rPr sz="900" dirty="0">
                <a:solidFill>
                  <a:srgbClr val="FFFFFF"/>
                </a:solidFill>
                <a:cs typeface="Calibri"/>
              </a:rPr>
              <a:t>AL</a:t>
            </a:r>
            <a:endParaRPr sz="900">
              <a:solidFill>
                <a:prstClr val="black"/>
              </a:solidFill>
              <a:cs typeface="Calibri"/>
            </a:endParaRPr>
          </a:p>
          <a:p>
            <a:pPr marL="24765">
              <a:lnSpc>
                <a:spcPts val="1035"/>
              </a:lnSpc>
            </a:pPr>
            <a:r>
              <a:rPr sz="900" dirty="0">
                <a:solidFill>
                  <a:srgbClr val="FFFFFF"/>
                </a:solidFill>
                <a:cs typeface="Calibri"/>
              </a:rPr>
              <a:t>HEALTH</a:t>
            </a:r>
            <a:endParaRPr sz="900">
              <a:solidFill>
                <a:prstClr val="black"/>
              </a:solidFill>
              <a:cs typeface="Calibri"/>
            </a:endParaRPr>
          </a:p>
        </p:txBody>
      </p:sp>
      <p:sp>
        <p:nvSpPr>
          <p:cNvPr id="28" name="object 28"/>
          <p:cNvSpPr/>
          <p:nvPr/>
        </p:nvSpPr>
        <p:spPr>
          <a:xfrm>
            <a:off x="6261480" y="5137911"/>
            <a:ext cx="44450" cy="201930"/>
          </a:xfrm>
          <a:custGeom>
            <a:avLst/>
            <a:gdLst/>
            <a:ahLst/>
            <a:cxnLst/>
            <a:rect l="l" t="t" r="r" b="b"/>
            <a:pathLst>
              <a:path w="44450" h="201929">
                <a:moveTo>
                  <a:pt x="17018" y="0"/>
                </a:moveTo>
                <a:lnTo>
                  <a:pt x="0" y="2286"/>
                </a:lnTo>
                <a:lnTo>
                  <a:pt x="27051" y="201549"/>
                </a:lnTo>
                <a:lnTo>
                  <a:pt x="44069" y="199262"/>
                </a:lnTo>
                <a:lnTo>
                  <a:pt x="17018" y="0"/>
                </a:lnTo>
                <a:close/>
              </a:path>
            </a:pathLst>
          </a:custGeom>
          <a:solidFill>
            <a:srgbClr val="7E7E7E"/>
          </a:solidFill>
        </p:spPr>
        <p:txBody>
          <a:bodyPr wrap="square" lIns="0" tIns="0" rIns="0" bIns="0" rtlCol="0"/>
          <a:lstStyle/>
          <a:p>
            <a:endParaRPr smtClean="0">
              <a:solidFill>
                <a:prstClr val="black"/>
              </a:solidFill>
            </a:endParaRPr>
          </a:p>
        </p:txBody>
      </p:sp>
      <p:sp>
        <p:nvSpPr>
          <p:cNvPr id="29" name="object 29"/>
          <p:cNvSpPr/>
          <p:nvPr/>
        </p:nvSpPr>
        <p:spPr>
          <a:xfrm>
            <a:off x="5873496" y="5419344"/>
            <a:ext cx="984503" cy="856488"/>
          </a:xfrm>
          <a:prstGeom prst="rect">
            <a:avLst/>
          </a:prstGeom>
          <a:blipFill>
            <a:blip r:embed="rId3" cstate="print"/>
            <a:stretch>
              <a:fillRect/>
            </a:stretch>
          </a:blipFill>
        </p:spPr>
        <p:txBody>
          <a:bodyPr wrap="square" lIns="0" tIns="0" rIns="0" bIns="0" rtlCol="0"/>
          <a:lstStyle/>
          <a:p>
            <a:endParaRPr smtClean="0">
              <a:solidFill>
                <a:prstClr val="black"/>
              </a:solidFill>
            </a:endParaRPr>
          </a:p>
        </p:txBody>
      </p:sp>
      <p:sp>
        <p:nvSpPr>
          <p:cNvPr id="30" name="object 30"/>
          <p:cNvSpPr/>
          <p:nvPr/>
        </p:nvSpPr>
        <p:spPr>
          <a:xfrm>
            <a:off x="5873496" y="5419344"/>
            <a:ext cx="984885" cy="856615"/>
          </a:xfrm>
          <a:custGeom>
            <a:avLst/>
            <a:gdLst/>
            <a:ahLst/>
            <a:cxnLst/>
            <a:rect l="l" t="t" r="r" b="b"/>
            <a:pathLst>
              <a:path w="984884" h="856614">
                <a:moveTo>
                  <a:pt x="0" y="428243"/>
                </a:moveTo>
                <a:lnTo>
                  <a:pt x="2540" y="384458"/>
                </a:lnTo>
                <a:lnTo>
                  <a:pt x="9999" y="341938"/>
                </a:lnTo>
                <a:lnTo>
                  <a:pt x="22126" y="300897"/>
                </a:lnTo>
                <a:lnTo>
                  <a:pt x="38677" y="261552"/>
                </a:lnTo>
                <a:lnTo>
                  <a:pt x="59403" y="224117"/>
                </a:lnTo>
                <a:lnTo>
                  <a:pt x="84057" y="188808"/>
                </a:lnTo>
                <a:lnTo>
                  <a:pt x="112392" y="155841"/>
                </a:lnTo>
                <a:lnTo>
                  <a:pt x="144160" y="125429"/>
                </a:lnTo>
                <a:lnTo>
                  <a:pt x="179115" y="97790"/>
                </a:lnTo>
                <a:lnTo>
                  <a:pt x="217010" y="73137"/>
                </a:lnTo>
                <a:lnTo>
                  <a:pt x="257596" y="51686"/>
                </a:lnTo>
                <a:lnTo>
                  <a:pt x="300626" y="33653"/>
                </a:lnTo>
                <a:lnTo>
                  <a:pt x="345855" y="19253"/>
                </a:lnTo>
                <a:lnTo>
                  <a:pt x="393033" y="8700"/>
                </a:lnTo>
                <a:lnTo>
                  <a:pt x="441914" y="2210"/>
                </a:lnTo>
                <a:lnTo>
                  <a:pt x="492251" y="0"/>
                </a:lnTo>
                <a:lnTo>
                  <a:pt x="542589" y="2210"/>
                </a:lnTo>
                <a:lnTo>
                  <a:pt x="591470" y="8700"/>
                </a:lnTo>
                <a:lnTo>
                  <a:pt x="638648" y="19253"/>
                </a:lnTo>
                <a:lnTo>
                  <a:pt x="683877" y="33653"/>
                </a:lnTo>
                <a:lnTo>
                  <a:pt x="726907" y="51686"/>
                </a:lnTo>
                <a:lnTo>
                  <a:pt x="767493" y="73137"/>
                </a:lnTo>
                <a:lnTo>
                  <a:pt x="805388" y="97790"/>
                </a:lnTo>
                <a:lnTo>
                  <a:pt x="840343" y="125429"/>
                </a:lnTo>
                <a:lnTo>
                  <a:pt x="872111" y="155841"/>
                </a:lnTo>
                <a:lnTo>
                  <a:pt x="900446" y="188808"/>
                </a:lnTo>
                <a:lnTo>
                  <a:pt x="925100" y="224117"/>
                </a:lnTo>
                <a:lnTo>
                  <a:pt x="945826" y="261552"/>
                </a:lnTo>
                <a:lnTo>
                  <a:pt x="962377" y="300897"/>
                </a:lnTo>
                <a:lnTo>
                  <a:pt x="974504" y="341938"/>
                </a:lnTo>
                <a:lnTo>
                  <a:pt x="981963" y="384458"/>
                </a:lnTo>
                <a:lnTo>
                  <a:pt x="984503" y="428243"/>
                </a:lnTo>
                <a:lnTo>
                  <a:pt x="981963" y="472029"/>
                </a:lnTo>
                <a:lnTo>
                  <a:pt x="974504" y="514549"/>
                </a:lnTo>
                <a:lnTo>
                  <a:pt x="962377" y="555590"/>
                </a:lnTo>
                <a:lnTo>
                  <a:pt x="945826" y="594935"/>
                </a:lnTo>
                <a:lnTo>
                  <a:pt x="925100" y="632370"/>
                </a:lnTo>
                <a:lnTo>
                  <a:pt x="900446" y="667679"/>
                </a:lnTo>
                <a:lnTo>
                  <a:pt x="872111" y="700646"/>
                </a:lnTo>
                <a:lnTo>
                  <a:pt x="840343" y="731058"/>
                </a:lnTo>
                <a:lnTo>
                  <a:pt x="805388" y="758697"/>
                </a:lnTo>
                <a:lnTo>
                  <a:pt x="767493" y="783350"/>
                </a:lnTo>
                <a:lnTo>
                  <a:pt x="726907" y="804801"/>
                </a:lnTo>
                <a:lnTo>
                  <a:pt x="683877" y="822834"/>
                </a:lnTo>
                <a:lnTo>
                  <a:pt x="638648" y="837234"/>
                </a:lnTo>
                <a:lnTo>
                  <a:pt x="591470" y="847787"/>
                </a:lnTo>
                <a:lnTo>
                  <a:pt x="542589" y="854277"/>
                </a:lnTo>
                <a:lnTo>
                  <a:pt x="492251" y="856487"/>
                </a:lnTo>
                <a:lnTo>
                  <a:pt x="441914" y="854277"/>
                </a:lnTo>
                <a:lnTo>
                  <a:pt x="393033" y="847787"/>
                </a:lnTo>
                <a:lnTo>
                  <a:pt x="345855" y="837234"/>
                </a:lnTo>
                <a:lnTo>
                  <a:pt x="300626" y="822834"/>
                </a:lnTo>
                <a:lnTo>
                  <a:pt x="257596" y="804801"/>
                </a:lnTo>
                <a:lnTo>
                  <a:pt x="217010" y="783350"/>
                </a:lnTo>
                <a:lnTo>
                  <a:pt x="179115" y="758697"/>
                </a:lnTo>
                <a:lnTo>
                  <a:pt x="144160" y="731058"/>
                </a:lnTo>
                <a:lnTo>
                  <a:pt x="112392" y="700646"/>
                </a:lnTo>
                <a:lnTo>
                  <a:pt x="84057" y="667679"/>
                </a:lnTo>
                <a:lnTo>
                  <a:pt x="59403" y="632370"/>
                </a:lnTo>
                <a:lnTo>
                  <a:pt x="38677" y="594935"/>
                </a:lnTo>
                <a:lnTo>
                  <a:pt x="22126" y="555590"/>
                </a:lnTo>
                <a:lnTo>
                  <a:pt x="9999" y="514549"/>
                </a:lnTo>
                <a:lnTo>
                  <a:pt x="2540" y="472029"/>
                </a:lnTo>
                <a:lnTo>
                  <a:pt x="0" y="428243"/>
                </a:lnTo>
                <a:close/>
              </a:path>
            </a:pathLst>
          </a:custGeom>
          <a:ln w="12192">
            <a:solidFill>
              <a:srgbClr val="FFFFFF"/>
            </a:solidFill>
          </a:ln>
        </p:spPr>
        <p:txBody>
          <a:bodyPr wrap="square" lIns="0" tIns="0" rIns="0" bIns="0" rtlCol="0"/>
          <a:lstStyle/>
          <a:p>
            <a:endParaRPr smtClean="0">
              <a:solidFill>
                <a:prstClr val="black"/>
              </a:solidFill>
            </a:endParaRPr>
          </a:p>
        </p:txBody>
      </p:sp>
      <p:sp>
        <p:nvSpPr>
          <p:cNvPr id="31" name="object 31"/>
          <p:cNvSpPr/>
          <p:nvPr/>
        </p:nvSpPr>
        <p:spPr>
          <a:xfrm>
            <a:off x="5553328" y="5085969"/>
            <a:ext cx="83185" cy="200025"/>
          </a:xfrm>
          <a:custGeom>
            <a:avLst/>
            <a:gdLst/>
            <a:ahLst/>
            <a:cxnLst/>
            <a:rect l="l" t="t" r="r" b="b"/>
            <a:pathLst>
              <a:path w="83185" h="200025">
                <a:moveTo>
                  <a:pt x="66548" y="0"/>
                </a:moveTo>
                <a:lnTo>
                  <a:pt x="0" y="194055"/>
                </a:lnTo>
                <a:lnTo>
                  <a:pt x="16256" y="199516"/>
                </a:lnTo>
                <a:lnTo>
                  <a:pt x="82804" y="5587"/>
                </a:lnTo>
                <a:lnTo>
                  <a:pt x="66548" y="0"/>
                </a:lnTo>
                <a:close/>
              </a:path>
            </a:pathLst>
          </a:custGeom>
          <a:solidFill>
            <a:srgbClr val="7E7E7E"/>
          </a:solidFill>
        </p:spPr>
        <p:txBody>
          <a:bodyPr wrap="square" lIns="0" tIns="0" rIns="0" bIns="0" rtlCol="0"/>
          <a:lstStyle/>
          <a:p>
            <a:endParaRPr smtClean="0">
              <a:solidFill>
                <a:prstClr val="black"/>
              </a:solidFill>
            </a:endParaRPr>
          </a:p>
        </p:txBody>
      </p:sp>
      <p:sp>
        <p:nvSpPr>
          <p:cNvPr id="32" name="object 32"/>
          <p:cNvSpPr/>
          <p:nvPr/>
        </p:nvSpPr>
        <p:spPr>
          <a:xfrm>
            <a:off x="4965191" y="5340096"/>
            <a:ext cx="856615" cy="856615"/>
          </a:xfrm>
          <a:custGeom>
            <a:avLst/>
            <a:gdLst/>
            <a:ahLst/>
            <a:cxnLst/>
            <a:rect l="l" t="t" r="r" b="b"/>
            <a:pathLst>
              <a:path w="856614" h="856614">
                <a:moveTo>
                  <a:pt x="428244" y="0"/>
                </a:moveTo>
                <a:lnTo>
                  <a:pt x="381588" y="2513"/>
                </a:lnTo>
                <a:lnTo>
                  <a:pt x="336387" y="9879"/>
                </a:lnTo>
                <a:lnTo>
                  <a:pt x="292900" y="21835"/>
                </a:lnTo>
                <a:lnTo>
                  <a:pt x="251390" y="38122"/>
                </a:lnTo>
                <a:lnTo>
                  <a:pt x="212118" y="58476"/>
                </a:lnTo>
                <a:lnTo>
                  <a:pt x="175345" y="82637"/>
                </a:lnTo>
                <a:lnTo>
                  <a:pt x="141333" y="110343"/>
                </a:lnTo>
                <a:lnTo>
                  <a:pt x="110343" y="141333"/>
                </a:lnTo>
                <a:lnTo>
                  <a:pt x="82637" y="175345"/>
                </a:lnTo>
                <a:lnTo>
                  <a:pt x="58476" y="212118"/>
                </a:lnTo>
                <a:lnTo>
                  <a:pt x="38122" y="251390"/>
                </a:lnTo>
                <a:lnTo>
                  <a:pt x="21835" y="292900"/>
                </a:lnTo>
                <a:lnTo>
                  <a:pt x="9879" y="336387"/>
                </a:lnTo>
                <a:lnTo>
                  <a:pt x="2513" y="381588"/>
                </a:lnTo>
                <a:lnTo>
                  <a:pt x="0" y="428243"/>
                </a:lnTo>
                <a:lnTo>
                  <a:pt x="2513" y="474905"/>
                </a:lnTo>
                <a:lnTo>
                  <a:pt x="9879" y="520112"/>
                </a:lnTo>
                <a:lnTo>
                  <a:pt x="21835" y="563602"/>
                </a:lnTo>
                <a:lnTo>
                  <a:pt x="38122" y="605113"/>
                </a:lnTo>
                <a:lnTo>
                  <a:pt x="58476" y="644386"/>
                </a:lnTo>
                <a:lnTo>
                  <a:pt x="82637" y="681159"/>
                </a:lnTo>
                <a:lnTo>
                  <a:pt x="110343" y="715169"/>
                </a:lnTo>
                <a:lnTo>
                  <a:pt x="141333" y="746157"/>
                </a:lnTo>
                <a:lnTo>
                  <a:pt x="175345" y="773861"/>
                </a:lnTo>
                <a:lnTo>
                  <a:pt x="212118" y="798020"/>
                </a:lnTo>
                <a:lnTo>
                  <a:pt x="251390" y="818371"/>
                </a:lnTo>
                <a:lnTo>
                  <a:pt x="292900" y="834655"/>
                </a:lnTo>
                <a:lnTo>
                  <a:pt x="336387" y="846610"/>
                </a:lnTo>
                <a:lnTo>
                  <a:pt x="381588" y="853975"/>
                </a:lnTo>
                <a:lnTo>
                  <a:pt x="428244" y="856487"/>
                </a:lnTo>
                <a:lnTo>
                  <a:pt x="474899" y="853975"/>
                </a:lnTo>
                <a:lnTo>
                  <a:pt x="520100" y="846610"/>
                </a:lnTo>
                <a:lnTo>
                  <a:pt x="563587" y="834655"/>
                </a:lnTo>
                <a:lnTo>
                  <a:pt x="605097" y="818371"/>
                </a:lnTo>
                <a:lnTo>
                  <a:pt x="644369" y="798020"/>
                </a:lnTo>
                <a:lnTo>
                  <a:pt x="681142" y="773861"/>
                </a:lnTo>
                <a:lnTo>
                  <a:pt x="715154" y="746157"/>
                </a:lnTo>
                <a:lnTo>
                  <a:pt x="746144" y="715169"/>
                </a:lnTo>
                <a:lnTo>
                  <a:pt x="773850" y="681159"/>
                </a:lnTo>
                <a:lnTo>
                  <a:pt x="798011" y="644386"/>
                </a:lnTo>
                <a:lnTo>
                  <a:pt x="818365" y="605113"/>
                </a:lnTo>
                <a:lnTo>
                  <a:pt x="834652" y="563602"/>
                </a:lnTo>
                <a:lnTo>
                  <a:pt x="846608" y="520112"/>
                </a:lnTo>
                <a:lnTo>
                  <a:pt x="853974" y="474905"/>
                </a:lnTo>
                <a:lnTo>
                  <a:pt x="856488" y="428243"/>
                </a:lnTo>
                <a:lnTo>
                  <a:pt x="853974" y="381588"/>
                </a:lnTo>
                <a:lnTo>
                  <a:pt x="846608" y="336387"/>
                </a:lnTo>
                <a:lnTo>
                  <a:pt x="834652" y="292900"/>
                </a:lnTo>
                <a:lnTo>
                  <a:pt x="818365" y="251390"/>
                </a:lnTo>
                <a:lnTo>
                  <a:pt x="798011" y="212118"/>
                </a:lnTo>
                <a:lnTo>
                  <a:pt x="773850" y="175345"/>
                </a:lnTo>
                <a:lnTo>
                  <a:pt x="746144" y="141333"/>
                </a:lnTo>
                <a:lnTo>
                  <a:pt x="715154" y="110343"/>
                </a:lnTo>
                <a:lnTo>
                  <a:pt x="681142" y="82637"/>
                </a:lnTo>
                <a:lnTo>
                  <a:pt x="644369" y="58476"/>
                </a:lnTo>
                <a:lnTo>
                  <a:pt x="605097" y="38122"/>
                </a:lnTo>
                <a:lnTo>
                  <a:pt x="563587" y="21835"/>
                </a:lnTo>
                <a:lnTo>
                  <a:pt x="520100" y="9879"/>
                </a:lnTo>
                <a:lnTo>
                  <a:pt x="474899" y="2513"/>
                </a:lnTo>
                <a:lnTo>
                  <a:pt x="428244" y="0"/>
                </a:lnTo>
                <a:close/>
              </a:path>
            </a:pathLst>
          </a:custGeom>
          <a:solidFill>
            <a:srgbClr val="7E7E7E"/>
          </a:solidFill>
        </p:spPr>
        <p:txBody>
          <a:bodyPr wrap="square" lIns="0" tIns="0" rIns="0" bIns="0" rtlCol="0"/>
          <a:lstStyle/>
          <a:p>
            <a:endParaRPr smtClean="0">
              <a:solidFill>
                <a:prstClr val="black"/>
              </a:solidFill>
            </a:endParaRPr>
          </a:p>
        </p:txBody>
      </p:sp>
      <p:sp>
        <p:nvSpPr>
          <p:cNvPr id="33" name="object 33"/>
          <p:cNvSpPr/>
          <p:nvPr/>
        </p:nvSpPr>
        <p:spPr>
          <a:xfrm>
            <a:off x="4965191" y="5340096"/>
            <a:ext cx="856615" cy="856615"/>
          </a:xfrm>
          <a:custGeom>
            <a:avLst/>
            <a:gdLst/>
            <a:ahLst/>
            <a:cxnLst/>
            <a:rect l="l" t="t" r="r" b="b"/>
            <a:pathLst>
              <a:path w="856614" h="856614">
                <a:moveTo>
                  <a:pt x="0" y="428243"/>
                </a:moveTo>
                <a:lnTo>
                  <a:pt x="2513" y="381588"/>
                </a:lnTo>
                <a:lnTo>
                  <a:pt x="9879" y="336387"/>
                </a:lnTo>
                <a:lnTo>
                  <a:pt x="21835" y="292900"/>
                </a:lnTo>
                <a:lnTo>
                  <a:pt x="38122" y="251390"/>
                </a:lnTo>
                <a:lnTo>
                  <a:pt x="58476" y="212118"/>
                </a:lnTo>
                <a:lnTo>
                  <a:pt x="82637" y="175345"/>
                </a:lnTo>
                <a:lnTo>
                  <a:pt x="110343" y="141333"/>
                </a:lnTo>
                <a:lnTo>
                  <a:pt x="141333" y="110343"/>
                </a:lnTo>
                <a:lnTo>
                  <a:pt x="175345" y="82637"/>
                </a:lnTo>
                <a:lnTo>
                  <a:pt x="212118" y="58476"/>
                </a:lnTo>
                <a:lnTo>
                  <a:pt x="251390" y="38122"/>
                </a:lnTo>
                <a:lnTo>
                  <a:pt x="292900" y="21835"/>
                </a:lnTo>
                <a:lnTo>
                  <a:pt x="336387" y="9879"/>
                </a:lnTo>
                <a:lnTo>
                  <a:pt x="381588" y="2513"/>
                </a:lnTo>
                <a:lnTo>
                  <a:pt x="428244" y="0"/>
                </a:lnTo>
                <a:lnTo>
                  <a:pt x="474899" y="2513"/>
                </a:lnTo>
                <a:lnTo>
                  <a:pt x="520100" y="9879"/>
                </a:lnTo>
                <a:lnTo>
                  <a:pt x="563587" y="21835"/>
                </a:lnTo>
                <a:lnTo>
                  <a:pt x="605097" y="38122"/>
                </a:lnTo>
                <a:lnTo>
                  <a:pt x="644369" y="58476"/>
                </a:lnTo>
                <a:lnTo>
                  <a:pt x="681142" y="82637"/>
                </a:lnTo>
                <a:lnTo>
                  <a:pt x="715154" y="110343"/>
                </a:lnTo>
                <a:lnTo>
                  <a:pt x="746144" y="141333"/>
                </a:lnTo>
                <a:lnTo>
                  <a:pt x="773850" y="175345"/>
                </a:lnTo>
                <a:lnTo>
                  <a:pt x="798011" y="212118"/>
                </a:lnTo>
                <a:lnTo>
                  <a:pt x="818365" y="251390"/>
                </a:lnTo>
                <a:lnTo>
                  <a:pt x="834652" y="292900"/>
                </a:lnTo>
                <a:lnTo>
                  <a:pt x="846608" y="336387"/>
                </a:lnTo>
                <a:lnTo>
                  <a:pt x="853974" y="381588"/>
                </a:lnTo>
                <a:lnTo>
                  <a:pt x="856488" y="428243"/>
                </a:lnTo>
                <a:lnTo>
                  <a:pt x="853974" y="474905"/>
                </a:lnTo>
                <a:lnTo>
                  <a:pt x="846608" y="520112"/>
                </a:lnTo>
                <a:lnTo>
                  <a:pt x="834652" y="563602"/>
                </a:lnTo>
                <a:lnTo>
                  <a:pt x="818365" y="605113"/>
                </a:lnTo>
                <a:lnTo>
                  <a:pt x="798011" y="644386"/>
                </a:lnTo>
                <a:lnTo>
                  <a:pt x="773850" y="681159"/>
                </a:lnTo>
                <a:lnTo>
                  <a:pt x="746144" y="715169"/>
                </a:lnTo>
                <a:lnTo>
                  <a:pt x="715154" y="746157"/>
                </a:lnTo>
                <a:lnTo>
                  <a:pt x="681142" y="773861"/>
                </a:lnTo>
                <a:lnTo>
                  <a:pt x="644369" y="798020"/>
                </a:lnTo>
                <a:lnTo>
                  <a:pt x="605097" y="818371"/>
                </a:lnTo>
                <a:lnTo>
                  <a:pt x="563587" y="834655"/>
                </a:lnTo>
                <a:lnTo>
                  <a:pt x="520100" y="846610"/>
                </a:lnTo>
                <a:lnTo>
                  <a:pt x="474899" y="853975"/>
                </a:lnTo>
                <a:lnTo>
                  <a:pt x="428244" y="856487"/>
                </a:lnTo>
                <a:lnTo>
                  <a:pt x="381588" y="853975"/>
                </a:lnTo>
                <a:lnTo>
                  <a:pt x="336387" y="846610"/>
                </a:lnTo>
                <a:lnTo>
                  <a:pt x="292900" y="834655"/>
                </a:lnTo>
                <a:lnTo>
                  <a:pt x="251390" y="818371"/>
                </a:lnTo>
                <a:lnTo>
                  <a:pt x="212118" y="798020"/>
                </a:lnTo>
                <a:lnTo>
                  <a:pt x="175345" y="773861"/>
                </a:lnTo>
                <a:lnTo>
                  <a:pt x="141333" y="746157"/>
                </a:lnTo>
                <a:lnTo>
                  <a:pt x="110343" y="715169"/>
                </a:lnTo>
                <a:lnTo>
                  <a:pt x="82637" y="681159"/>
                </a:lnTo>
                <a:lnTo>
                  <a:pt x="58476" y="644386"/>
                </a:lnTo>
                <a:lnTo>
                  <a:pt x="38122" y="605113"/>
                </a:lnTo>
                <a:lnTo>
                  <a:pt x="21835" y="563602"/>
                </a:lnTo>
                <a:lnTo>
                  <a:pt x="9879" y="520112"/>
                </a:lnTo>
                <a:lnTo>
                  <a:pt x="2513" y="474905"/>
                </a:lnTo>
                <a:lnTo>
                  <a:pt x="0" y="428243"/>
                </a:lnTo>
                <a:close/>
              </a:path>
            </a:pathLst>
          </a:custGeom>
          <a:ln w="12192">
            <a:solidFill>
              <a:srgbClr val="FFFFFF"/>
            </a:solidFill>
          </a:ln>
        </p:spPr>
        <p:txBody>
          <a:bodyPr wrap="square" lIns="0" tIns="0" rIns="0" bIns="0" rtlCol="0"/>
          <a:lstStyle/>
          <a:p>
            <a:endParaRPr smtClean="0">
              <a:solidFill>
                <a:prstClr val="black"/>
              </a:solidFill>
            </a:endParaRPr>
          </a:p>
        </p:txBody>
      </p:sp>
      <p:sp>
        <p:nvSpPr>
          <p:cNvPr id="34" name="object 34"/>
          <p:cNvSpPr txBox="1"/>
          <p:nvPr/>
        </p:nvSpPr>
        <p:spPr>
          <a:xfrm>
            <a:off x="5159502" y="5549290"/>
            <a:ext cx="471805" cy="417830"/>
          </a:xfrm>
          <a:prstGeom prst="rect">
            <a:avLst/>
          </a:prstGeom>
        </p:spPr>
        <p:txBody>
          <a:bodyPr vert="horz" wrap="square" lIns="0" tIns="24765" rIns="0" bIns="0" rtlCol="0">
            <a:spAutoFit/>
          </a:bodyPr>
          <a:lstStyle/>
          <a:p>
            <a:pPr marL="12700" marR="5080" indent="-2540" algn="ctr">
              <a:lnSpc>
                <a:spcPct val="92300"/>
              </a:lnSpc>
              <a:spcBef>
                <a:spcPts val="195"/>
              </a:spcBef>
            </a:pPr>
            <a:r>
              <a:rPr sz="900" dirty="0">
                <a:solidFill>
                  <a:srgbClr val="FFFFFF"/>
                </a:solidFill>
                <a:cs typeface="Calibri"/>
              </a:rPr>
              <a:t>HEALTH  AND  </a:t>
            </a:r>
            <a:r>
              <a:rPr sz="900" spc="5" dirty="0">
                <a:solidFill>
                  <a:srgbClr val="FFFFFF"/>
                </a:solidFill>
                <a:cs typeface="Calibri"/>
              </a:rPr>
              <a:t>WE</a:t>
            </a:r>
            <a:r>
              <a:rPr sz="900" dirty="0">
                <a:solidFill>
                  <a:srgbClr val="FFFFFF"/>
                </a:solidFill>
                <a:cs typeface="Calibri"/>
              </a:rPr>
              <a:t>LL</a:t>
            </a:r>
            <a:r>
              <a:rPr sz="900" spc="10" dirty="0">
                <a:solidFill>
                  <a:srgbClr val="FFFFFF"/>
                </a:solidFill>
                <a:cs typeface="Calibri"/>
              </a:rPr>
              <a:t>N</a:t>
            </a:r>
            <a:r>
              <a:rPr sz="900" spc="5" dirty="0">
                <a:solidFill>
                  <a:srgbClr val="FFFFFF"/>
                </a:solidFill>
                <a:cs typeface="Calibri"/>
              </a:rPr>
              <a:t>E</a:t>
            </a:r>
            <a:r>
              <a:rPr sz="900" dirty="0">
                <a:solidFill>
                  <a:srgbClr val="FFFFFF"/>
                </a:solidFill>
                <a:cs typeface="Calibri"/>
              </a:rPr>
              <a:t>S</a:t>
            </a:r>
            <a:endParaRPr sz="900">
              <a:solidFill>
                <a:prstClr val="black"/>
              </a:solidFill>
              <a:cs typeface="Calibri"/>
            </a:endParaRPr>
          </a:p>
        </p:txBody>
      </p:sp>
      <p:sp>
        <p:nvSpPr>
          <p:cNvPr id="35" name="object 35"/>
          <p:cNvSpPr/>
          <p:nvPr/>
        </p:nvSpPr>
        <p:spPr>
          <a:xfrm>
            <a:off x="5036692" y="4766817"/>
            <a:ext cx="69215" cy="70485"/>
          </a:xfrm>
          <a:custGeom>
            <a:avLst/>
            <a:gdLst/>
            <a:ahLst/>
            <a:cxnLst/>
            <a:rect l="l" t="t" r="r" b="b"/>
            <a:pathLst>
              <a:path w="69214" h="70485">
                <a:moveTo>
                  <a:pt x="56769" y="0"/>
                </a:moveTo>
                <a:lnTo>
                  <a:pt x="0" y="58292"/>
                </a:lnTo>
                <a:lnTo>
                  <a:pt x="12319" y="70357"/>
                </a:lnTo>
                <a:lnTo>
                  <a:pt x="69087" y="11937"/>
                </a:lnTo>
                <a:lnTo>
                  <a:pt x="56769" y="0"/>
                </a:lnTo>
                <a:close/>
              </a:path>
            </a:pathLst>
          </a:custGeom>
          <a:solidFill>
            <a:srgbClr val="7E7E7E"/>
          </a:solidFill>
        </p:spPr>
        <p:txBody>
          <a:bodyPr wrap="square" lIns="0" tIns="0" rIns="0" bIns="0" rtlCol="0"/>
          <a:lstStyle/>
          <a:p>
            <a:endParaRPr smtClean="0">
              <a:solidFill>
                <a:prstClr val="black"/>
              </a:solidFill>
            </a:endParaRPr>
          </a:p>
        </p:txBody>
      </p:sp>
      <p:sp>
        <p:nvSpPr>
          <p:cNvPr id="36" name="object 36"/>
          <p:cNvSpPr/>
          <p:nvPr/>
        </p:nvSpPr>
        <p:spPr>
          <a:xfrm>
            <a:off x="4291584" y="4733544"/>
            <a:ext cx="856615" cy="856615"/>
          </a:xfrm>
          <a:custGeom>
            <a:avLst/>
            <a:gdLst/>
            <a:ahLst/>
            <a:cxnLst/>
            <a:rect l="l" t="t" r="r" b="b"/>
            <a:pathLst>
              <a:path w="856614" h="856614">
                <a:moveTo>
                  <a:pt x="428243" y="0"/>
                </a:moveTo>
                <a:lnTo>
                  <a:pt x="381588" y="2513"/>
                </a:lnTo>
                <a:lnTo>
                  <a:pt x="336387" y="9879"/>
                </a:lnTo>
                <a:lnTo>
                  <a:pt x="292900" y="21835"/>
                </a:lnTo>
                <a:lnTo>
                  <a:pt x="251390" y="38122"/>
                </a:lnTo>
                <a:lnTo>
                  <a:pt x="212118" y="58476"/>
                </a:lnTo>
                <a:lnTo>
                  <a:pt x="175345" y="82637"/>
                </a:lnTo>
                <a:lnTo>
                  <a:pt x="141333" y="110343"/>
                </a:lnTo>
                <a:lnTo>
                  <a:pt x="110343" y="141333"/>
                </a:lnTo>
                <a:lnTo>
                  <a:pt x="82637" y="175345"/>
                </a:lnTo>
                <a:lnTo>
                  <a:pt x="58476" y="212118"/>
                </a:lnTo>
                <a:lnTo>
                  <a:pt x="38122" y="251390"/>
                </a:lnTo>
                <a:lnTo>
                  <a:pt x="21835" y="292900"/>
                </a:lnTo>
                <a:lnTo>
                  <a:pt x="9879" y="336387"/>
                </a:lnTo>
                <a:lnTo>
                  <a:pt x="2513" y="381588"/>
                </a:lnTo>
                <a:lnTo>
                  <a:pt x="0" y="428243"/>
                </a:lnTo>
                <a:lnTo>
                  <a:pt x="2513" y="474899"/>
                </a:lnTo>
                <a:lnTo>
                  <a:pt x="9879" y="520100"/>
                </a:lnTo>
                <a:lnTo>
                  <a:pt x="21835" y="563587"/>
                </a:lnTo>
                <a:lnTo>
                  <a:pt x="38122" y="605097"/>
                </a:lnTo>
                <a:lnTo>
                  <a:pt x="58476" y="644369"/>
                </a:lnTo>
                <a:lnTo>
                  <a:pt x="82637" y="681142"/>
                </a:lnTo>
                <a:lnTo>
                  <a:pt x="110343" y="715154"/>
                </a:lnTo>
                <a:lnTo>
                  <a:pt x="141333" y="746144"/>
                </a:lnTo>
                <a:lnTo>
                  <a:pt x="175345" y="773850"/>
                </a:lnTo>
                <a:lnTo>
                  <a:pt x="212118" y="798011"/>
                </a:lnTo>
                <a:lnTo>
                  <a:pt x="251390" y="818365"/>
                </a:lnTo>
                <a:lnTo>
                  <a:pt x="292900" y="834652"/>
                </a:lnTo>
                <a:lnTo>
                  <a:pt x="336387" y="846608"/>
                </a:lnTo>
                <a:lnTo>
                  <a:pt x="381588" y="853974"/>
                </a:lnTo>
                <a:lnTo>
                  <a:pt x="428243" y="856487"/>
                </a:lnTo>
                <a:lnTo>
                  <a:pt x="474899" y="853974"/>
                </a:lnTo>
                <a:lnTo>
                  <a:pt x="520100" y="846608"/>
                </a:lnTo>
                <a:lnTo>
                  <a:pt x="563587" y="834652"/>
                </a:lnTo>
                <a:lnTo>
                  <a:pt x="605097" y="818365"/>
                </a:lnTo>
                <a:lnTo>
                  <a:pt x="644369" y="798011"/>
                </a:lnTo>
                <a:lnTo>
                  <a:pt x="681142" y="773850"/>
                </a:lnTo>
                <a:lnTo>
                  <a:pt x="715154" y="746144"/>
                </a:lnTo>
                <a:lnTo>
                  <a:pt x="746144" y="715154"/>
                </a:lnTo>
                <a:lnTo>
                  <a:pt x="773850" y="681142"/>
                </a:lnTo>
                <a:lnTo>
                  <a:pt x="798011" y="644369"/>
                </a:lnTo>
                <a:lnTo>
                  <a:pt x="818365" y="605097"/>
                </a:lnTo>
                <a:lnTo>
                  <a:pt x="834652" y="563587"/>
                </a:lnTo>
                <a:lnTo>
                  <a:pt x="846608" y="520100"/>
                </a:lnTo>
                <a:lnTo>
                  <a:pt x="853974" y="474899"/>
                </a:lnTo>
                <a:lnTo>
                  <a:pt x="856488" y="428243"/>
                </a:lnTo>
                <a:lnTo>
                  <a:pt x="853974" y="381588"/>
                </a:lnTo>
                <a:lnTo>
                  <a:pt x="846608" y="336387"/>
                </a:lnTo>
                <a:lnTo>
                  <a:pt x="834652" y="292900"/>
                </a:lnTo>
                <a:lnTo>
                  <a:pt x="818365" y="251390"/>
                </a:lnTo>
                <a:lnTo>
                  <a:pt x="798011" y="212118"/>
                </a:lnTo>
                <a:lnTo>
                  <a:pt x="773850" y="175345"/>
                </a:lnTo>
                <a:lnTo>
                  <a:pt x="746144" y="141333"/>
                </a:lnTo>
                <a:lnTo>
                  <a:pt x="715154" y="110343"/>
                </a:lnTo>
                <a:lnTo>
                  <a:pt x="681142" y="82637"/>
                </a:lnTo>
                <a:lnTo>
                  <a:pt x="644369" y="58476"/>
                </a:lnTo>
                <a:lnTo>
                  <a:pt x="605097" y="38122"/>
                </a:lnTo>
                <a:lnTo>
                  <a:pt x="563587" y="21835"/>
                </a:lnTo>
                <a:lnTo>
                  <a:pt x="520100" y="9879"/>
                </a:lnTo>
                <a:lnTo>
                  <a:pt x="474899" y="2513"/>
                </a:lnTo>
                <a:lnTo>
                  <a:pt x="428243" y="0"/>
                </a:lnTo>
                <a:close/>
              </a:path>
            </a:pathLst>
          </a:custGeom>
          <a:solidFill>
            <a:srgbClr val="EC7C30"/>
          </a:solidFill>
        </p:spPr>
        <p:txBody>
          <a:bodyPr wrap="square" lIns="0" tIns="0" rIns="0" bIns="0" rtlCol="0"/>
          <a:lstStyle/>
          <a:p>
            <a:endParaRPr smtClean="0">
              <a:solidFill>
                <a:prstClr val="black"/>
              </a:solidFill>
            </a:endParaRPr>
          </a:p>
        </p:txBody>
      </p:sp>
      <p:sp>
        <p:nvSpPr>
          <p:cNvPr id="37" name="object 37"/>
          <p:cNvSpPr/>
          <p:nvPr/>
        </p:nvSpPr>
        <p:spPr>
          <a:xfrm>
            <a:off x="4291584" y="4733544"/>
            <a:ext cx="856615" cy="856615"/>
          </a:xfrm>
          <a:custGeom>
            <a:avLst/>
            <a:gdLst/>
            <a:ahLst/>
            <a:cxnLst/>
            <a:rect l="l" t="t" r="r" b="b"/>
            <a:pathLst>
              <a:path w="856614" h="856614">
                <a:moveTo>
                  <a:pt x="0" y="428243"/>
                </a:moveTo>
                <a:lnTo>
                  <a:pt x="2513" y="381588"/>
                </a:lnTo>
                <a:lnTo>
                  <a:pt x="9879" y="336387"/>
                </a:lnTo>
                <a:lnTo>
                  <a:pt x="21835" y="292900"/>
                </a:lnTo>
                <a:lnTo>
                  <a:pt x="38122" y="251390"/>
                </a:lnTo>
                <a:lnTo>
                  <a:pt x="58476" y="212118"/>
                </a:lnTo>
                <a:lnTo>
                  <a:pt x="82637" y="175345"/>
                </a:lnTo>
                <a:lnTo>
                  <a:pt x="110343" y="141333"/>
                </a:lnTo>
                <a:lnTo>
                  <a:pt x="141333" y="110343"/>
                </a:lnTo>
                <a:lnTo>
                  <a:pt x="175345" y="82637"/>
                </a:lnTo>
                <a:lnTo>
                  <a:pt x="212118" y="58476"/>
                </a:lnTo>
                <a:lnTo>
                  <a:pt x="251390" y="38122"/>
                </a:lnTo>
                <a:lnTo>
                  <a:pt x="292900" y="21835"/>
                </a:lnTo>
                <a:lnTo>
                  <a:pt x="336387" y="9879"/>
                </a:lnTo>
                <a:lnTo>
                  <a:pt x="381588" y="2513"/>
                </a:lnTo>
                <a:lnTo>
                  <a:pt x="428243" y="0"/>
                </a:lnTo>
                <a:lnTo>
                  <a:pt x="474899" y="2513"/>
                </a:lnTo>
                <a:lnTo>
                  <a:pt x="520100" y="9879"/>
                </a:lnTo>
                <a:lnTo>
                  <a:pt x="563587" y="21835"/>
                </a:lnTo>
                <a:lnTo>
                  <a:pt x="605097" y="38122"/>
                </a:lnTo>
                <a:lnTo>
                  <a:pt x="644369" y="58476"/>
                </a:lnTo>
                <a:lnTo>
                  <a:pt x="681142" y="82637"/>
                </a:lnTo>
                <a:lnTo>
                  <a:pt x="715154" y="110343"/>
                </a:lnTo>
                <a:lnTo>
                  <a:pt x="746144" y="141333"/>
                </a:lnTo>
                <a:lnTo>
                  <a:pt x="773850" y="175345"/>
                </a:lnTo>
                <a:lnTo>
                  <a:pt x="798011" y="212118"/>
                </a:lnTo>
                <a:lnTo>
                  <a:pt x="818365" y="251390"/>
                </a:lnTo>
                <a:lnTo>
                  <a:pt x="834652" y="292900"/>
                </a:lnTo>
                <a:lnTo>
                  <a:pt x="846608" y="336387"/>
                </a:lnTo>
                <a:lnTo>
                  <a:pt x="853974" y="381588"/>
                </a:lnTo>
                <a:lnTo>
                  <a:pt x="856488" y="428243"/>
                </a:lnTo>
                <a:lnTo>
                  <a:pt x="853974" y="474899"/>
                </a:lnTo>
                <a:lnTo>
                  <a:pt x="846608" y="520100"/>
                </a:lnTo>
                <a:lnTo>
                  <a:pt x="834652" y="563587"/>
                </a:lnTo>
                <a:lnTo>
                  <a:pt x="818365" y="605097"/>
                </a:lnTo>
                <a:lnTo>
                  <a:pt x="798011" y="644369"/>
                </a:lnTo>
                <a:lnTo>
                  <a:pt x="773850" y="681142"/>
                </a:lnTo>
                <a:lnTo>
                  <a:pt x="746144" y="715154"/>
                </a:lnTo>
                <a:lnTo>
                  <a:pt x="715154" y="746144"/>
                </a:lnTo>
                <a:lnTo>
                  <a:pt x="681142" y="773850"/>
                </a:lnTo>
                <a:lnTo>
                  <a:pt x="644369" y="798011"/>
                </a:lnTo>
                <a:lnTo>
                  <a:pt x="605097" y="818365"/>
                </a:lnTo>
                <a:lnTo>
                  <a:pt x="563587" y="834652"/>
                </a:lnTo>
                <a:lnTo>
                  <a:pt x="520100" y="846608"/>
                </a:lnTo>
                <a:lnTo>
                  <a:pt x="474899" y="853974"/>
                </a:lnTo>
                <a:lnTo>
                  <a:pt x="428243" y="856487"/>
                </a:lnTo>
                <a:lnTo>
                  <a:pt x="381588" y="853974"/>
                </a:lnTo>
                <a:lnTo>
                  <a:pt x="336387" y="846608"/>
                </a:lnTo>
                <a:lnTo>
                  <a:pt x="292900" y="834652"/>
                </a:lnTo>
                <a:lnTo>
                  <a:pt x="251390" y="818365"/>
                </a:lnTo>
                <a:lnTo>
                  <a:pt x="212118" y="798011"/>
                </a:lnTo>
                <a:lnTo>
                  <a:pt x="175345" y="773850"/>
                </a:lnTo>
                <a:lnTo>
                  <a:pt x="141333" y="746144"/>
                </a:lnTo>
                <a:lnTo>
                  <a:pt x="110343" y="715154"/>
                </a:lnTo>
                <a:lnTo>
                  <a:pt x="82637" y="681142"/>
                </a:lnTo>
                <a:lnTo>
                  <a:pt x="58476" y="644369"/>
                </a:lnTo>
                <a:lnTo>
                  <a:pt x="38122" y="605097"/>
                </a:lnTo>
                <a:lnTo>
                  <a:pt x="21835" y="563587"/>
                </a:lnTo>
                <a:lnTo>
                  <a:pt x="9879" y="520100"/>
                </a:lnTo>
                <a:lnTo>
                  <a:pt x="2513" y="474899"/>
                </a:lnTo>
                <a:lnTo>
                  <a:pt x="0" y="428243"/>
                </a:lnTo>
                <a:close/>
              </a:path>
            </a:pathLst>
          </a:custGeom>
          <a:ln w="12192">
            <a:solidFill>
              <a:srgbClr val="FFFFFF"/>
            </a:solidFill>
          </a:ln>
        </p:spPr>
        <p:txBody>
          <a:bodyPr wrap="square" lIns="0" tIns="0" rIns="0" bIns="0" rtlCol="0"/>
          <a:lstStyle/>
          <a:p>
            <a:endParaRPr smtClean="0">
              <a:solidFill>
                <a:prstClr val="black"/>
              </a:solidFill>
            </a:endParaRPr>
          </a:p>
        </p:txBody>
      </p:sp>
      <p:sp>
        <p:nvSpPr>
          <p:cNvPr id="38" name="object 38"/>
          <p:cNvSpPr txBox="1"/>
          <p:nvPr/>
        </p:nvSpPr>
        <p:spPr>
          <a:xfrm>
            <a:off x="4542790" y="5067680"/>
            <a:ext cx="353695" cy="164465"/>
          </a:xfrm>
          <a:prstGeom prst="rect">
            <a:avLst/>
          </a:prstGeom>
        </p:spPr>
        <p:txBody>
          <a:bodyPr vert="horz" wrap="square" lIns="0" tIns="13970" rIns="0" bIns="0" rtlCol="0">
            <a:spAutoFit/>
          </a:bodyPr>
          <a:lstStyle/>
          <a:p>
            <a:pPr marL="12700">
              <a:spcBef>
                <a:spcPts val="110"/>
              </a:spcBef>
            </a:pPr>
            <a:r>
              <a:rPr sz="900" dirty="0">
                <a:solidFill>
                  <a:srgbClr val="FFFFFF"/>
                </a:solidFill>
                <a:cs typeface="Calibri"/>
              </a:rPr>
              <a:t>O</a:t>
            </a:r>
            <a:r>
              <a:rPr sz="900" spc="10" dirty="0">
                <a:solidFill>
                  <a:srgbClr val="FFFFFF"/>
                </a:solidFill>
                <a:cs typeface="Calibri"/>
              </a:rPr>
              <a:t>T</a:t>
            </a:r>
            <a:r>
              <a:rPr sz="900" spc="5" dirty="0">
                <a:solidFill>
                  <a:srgbClr val="FFFFFF"/>
                </a:solidFill>
                <a:cs typeface="Calibri"/>
              </a:rPr>
              <a:t>HE</a:t>
            </a:r>
            <a:r>
              <a:rPr sz="900" dirty="0">
                <a:solidFill>
                  <a:srgbClr val="FFFFFF"/>
                </a:solidFill>
                <a:cs typeface="Calibri"/>
              </a:rPr>
              <a:t>R</a:t>
            </a:r>
            <a:endParaRPr sz="900">
              <a:solidFill>
                <a:prstClr val="black"/>
              </a:solidFill>
              <a:cs typeface="Calibri"/>
            </a:endParaRPr>
          </a:p>
        </p:txBody>
      </p:sp>
      <p:sp>
        <p:nvSpPr>
          <p:cNvPr id="39" name="object 39"/>
          <p:cNvSpPr/>
          <p:nvPr/>
        </p:nvSpPr>
        <p:spPr>
          <a:xfrm>
            <a:off x="4497196" y="4277105"/>
            <a:ext cx="174625" cy="78105"/>
          </a:xfrm>
          <a:custGeom>
            <a:avLst/>
            <a:gdLst/>
            <a:ahLst/>
            <a:cxnLst/>
            <a:rect l="l" t="t" r="r" b="b"/>
            <a:pathLst>
              <a:path w="174625" h="78104">
                <a:moveTo>
                  <a:pt x="168148" y="0"/>
                </a:moveTo>
                <a:lnTo>
                  <a:pt x="0" y="61976"/>
                </a:lnTo>
                <a:lnTo>
                  <a:pt x="5968" y="77978"/>
                </a:lnTo>
                <a:lnTo>
                  <a:pt x="174116" y="16002"/>
                </a:lnTo>
                <a:lnTo>
                  <a:pt x="168148" y="0"/>
                </a:lnTo>
                <a:close/>
              </a:path>
            </a:pathLst>
          </a:custGeom>
          <a:solidFill>
            <a:srgbClr val="7E7E7E"/>
          </a:solidFill>
        </p:spPr>
        <p:txBody>
          <a:bodyPr wrap="square" lIns="0" tIns="0" rIns="0" bIns="0" rtlCol="0"/>
          <a:lstStyle/>
          <a:p>
            <a:endParaRPr smtClean="0">
              <a:solidFill>
                <a:prstClr val="black"/>
              </a:solidFill>
            </a:endParaRPr>
          </a:p>
        </p:txBody>
      </p:sp>
      <p:sp>
        <p:nvSpPr>
          <p:cNvPr id="40" name="object 40"/>
          <p:cNvSpPr/>
          <p:nvPr/>
        </p:nvSpPr>
        <p:spPr>
          <a:xfrm>
            <a:off x="3358896" y="4075176"/>
            <a:ext cx="1115567" cy="972312"/>
          </a:xfrm>
          <a:prstGeom prst="rect">
            <a:avLst/>
          </a:prstGeom>
          <a:blipFill>
            <a:blip r:embed="rId4" cstate="print"/>
            <a:stretch>
              <a:fillRect/>
            </a:stretch>
          </a:blipFill>
        </p:spPr>
        <p:txBody>
          <a:bodyPr wrap="square" lIns="0" tIns="0" rIns="0" bIns="0" rtlCol="0"/>
          <a:lstStyle/>
          <a:p>
            <a:endParaRPr smtClean="0">
              <a:solidFill>
                <a:prstClr val="black"/>
              </a:solidFill>
            </a:endParaRPr>
          </a:p>
        </p:txBody>
      </p:sp>
      <p:sp>
        <p:nvSpPr>
          <p:cNvPr id="41" name="object 41"/>
          <p:cNvSpPr/>
          <p:nvPr/>
        </p:nvSpPr>
        <p:spPr>
          <a:xfrm>
            <a:off x="3358896" y="4075176"/>
            <a:ext cx="1115695" cy="972819"/>
          </a:xfrm>
          <a:custGeom>
            <a:avLst/>
            <a:gdLst/>
            <a:ahLst/>
            <a:cxnLst/>
            <a:rect l="l" t="t" r="r" b="b"/>
            <a:pathLst>
              <a:path w="1115695" h="972820">
                <a:moveTo>
                  <a:pt x="0" y="486156"/>
                </a:moveTo>
                <a:lnTo>
                  <a:pt x="2279" y="441908"/>
                </a:lnTo>
                <a:lnTo>
                  <a:pt x="8985" y="398773"/>
                </a:lnTo>
                <a:lnTo>
                  <a:pt x="19921" y="356922"/>
                </a:lnTo>
                <a:lnTo>
                  <a:pt x="34891" y="316527"/>
                </a:lnTo>
                <a:lnTo>
                  <a:pt x="53697" y="277760"/>
                </a:lnTo>
                <a:lnTo>
                  <a:pt x="76143" y="240792"/>
                </a:lnTo>
                <a:lnTo>
                  <a:pt x="102032" y="205794"/>
                </a:lnTo>
                <a:lnTo>
                  <a:pt x="131168" y="172939"/>
                </a:lnTo>
                <a:lnTo>
                  <a:pt x="163353" y="142398"/>
                </a:lnTo>
                <a:lnTo>
                  <a:pt x="198391" y="114343"/>
                </a:lnTo>
                <a:lnTo>
                  <a:pt x="236085" y="88946"/>
                </a:lnTo>
                <a:lnTo>
                  <a:pt x="276239" y="66378"/>
                </a:lnTo>
                <a:lnTo>
                  <a:pt x="318654" y="46811"/>
                </a:lnTo>
                <a:lnTo>
                  <a:pt x="363136" y="30417"/>
                </a:lnTo>
                <a:lnTo>
                  <a:pt x="409486" y="17367"/>
                </a:lnTo>
                <a:lnTo>
                  <a:pt x="457509" y="7833"/>
                </a:lnTo>
                <a:lnTo>
                  <a:pt x="507007" y="1986"/>
                </a:lnTo>
                <a:lnTo>
                  <a:pt x="557783" y="0"/>
                </a:lnTo>
                <a:lnTo>
                  <a:pt x="608560" y="1986"/>
                </a:lnTo>
                <a:lnTo>
                  <a:pt x="658058" y="7833"/>
                </a:lnTo>
                <a:lnTo>
                  <a:pt x="706081" y="17367"/>
                </a:lnTo>
                <a:lnTo>
                  <a:pt x="752431" y="30417"/>
                </a:lnTo>
                <a:lnTo>
                  <a:pt x="796913" y="46811"/>
                </a:lnTo>
                <a:lnTo>
                  <a:pt x="839328" y="66378"/>
                </a:lnTo>
                <a:lnTo>
                  <a:pt x="879482" y="88946"/>
                </a:lnTo>
                <a:lnTo>
                  <a:pt x="917176" y="114343"/>
                </a:lnTo>
                <a:lnTo>
                  <a:pt x="952214" y="142398"/>
                </a:lnTo>
                <a:lnTo>
                  <a:pt x="984399" y="172939"/>
                </a:lnTo>
                <a:lnTo>
                  <a:pt x="1013535" y="205794"/>
                </a:lnTo>
                <a:lnTo>
                  <a:pt x="1039424" y="240792"/>
                </a:lnTo>
                <a:lnTo>
                  <a:pt x="1061870" y="277760"/>
                </a:lnTo>
                <a:lnTo>
                  <a:pt x="1080676" y="316527"/>
                </a:lnTo>
                <a:lnTo>
                  <a:pt x="1095646" y="356922"/>
                </a:lnTo>
                <a:lnTo>
                  <a:pt x="1106582" y="398773"/>
                </a:lnTo>
                <a:lnTo>
                  <a:pt x="1113288" y="441908"/>
                </a:lnTo>
                <a:lnTo>
                  <a:pt x="1115567" y="486156"/>
                </a:lnTo>
                <a:lnTo>
                  <a:pt x="1113288" y="530403"/>
                </a:lnTo>
                <a:lnTo>
                  <a:pt x="1106582" y="573538"/>
                </a:lnTo>
                <a:lnTo>
                  <a:pt x="1095646" y="615389"/>
                </a:lnTo>
                <a:lnTo>
                  <a:pt x="1080676" y="655784"/>
                </a:lnTo>
                <a:lnTo>
                  <a:pt x="1061870" y="694551"/>
                </a:lnTo>
                <a:lnTo>
                  <a:pt x="1039424" y="731519"/>
                </a:lnTo>
                <a:lnTo>
                  <a:pt x="1013535" y="766517"/>
                </a:lnTo>
                <a:lnTo>
                  <a:pt x="984399" y="799372"/>
                </a:lnTo>
                <a:lnTo>
                  <a:pt x="952214" y="829913"/>
                </a:lnTo>
                <a:lnTo>
                  <a:pt x="917176" y="857968"/>
                </a:lnTo>
                <a:lnTo>
                  <a:pt x="879482" y="883365"/>
                </a:lnTo>
                <a:lnTo>
                  <a:pt x="839328" y="905933"/>
                </a:lnTo>
                <a:lnTo>
                  <a:pt x="796913" y="925500"/>
                </a:lnTo>
                <a:lnTo>
                  <a:pt x="752431" y="941894"/>
                </a:lnTo>
                <a:lnTo>
                  <a:pt x="706081" y="954944"/>
                </a:lnTo>
                <a:lnTo>
                  <a:pt x="658058" y="964478"/>
                </a:lnTo>
                <a:lnTo>
                  <a:pt x="608560" y="970325"/>
                </a:lnTo>
                <a:lnTo>
                  <a:pt x="557783" y="972312"/>
                </a:lnTo>
                <a:lnTo>
                  <a:pt x="507007" y="970325"/>
                </a:lnTo>
                <a:lnTo>
                  <a:pt x="457509" y="964478"/>
                </a:lnTo>
                <a:lnTo>
                  <a:pt x="409486" y="954944"/>
                </a:lnTo>
                <a:lnTo>
                  <a:pt x="363136" y="941894"/>
                </a:lnTo>
                <a:lnTo>
                  <a:pt x="318654" y="925500"/>
                </a:lnTo>
                <a:lnTo>
                  <a:pt x="276239" y="905933"/>
                </a:lnTo>
                <a:lnTo>
                  <a:pt x="236085" y="883365"/>
                </a:lnTo>
                <a:lnTo>
                  <a:pt x="198391" y="857968"/>
                </a:lnTo>
                <a:lnTo>
                  <a:pt x="163353" y="829913"/>
                </a:lnTo>
                <a:lnTo>
                  <a:pt x="131168" y="799372"/>
                </a:lnTo>
                <a:lnTo>
                  <a:pt x="102032" y="766517"/>
                </a:lnTo>
                <a:lnTo>
                  <a:pt x="76143" y="731520"/>
                </a:lnTo>
                <a:lnTo>
                  <a:pt x="53697" y="694551"/>
                </a:lnTo>
                <a:lnTo>
                  <a:pt x="34891" y="655784"/>
                </a:lnTo>
                <a:lnTo>
                  <a:pt x="19921" y="615389"/>
                </a:lnTo>
                <a:lnTo>
                  <a:pt x="8985" y="573538"/>
                </a:lnTo>
                <a:lnTo>
                  <a:pt x="2279" y="530403"/>
                </a:lnTo>
                <a:lnTo>
                  <a:pt x="0" y="486156"/>
                </a:lnTo>
                <a:close/>
              </a:path>
            </a:pathLst>
          </a:custGeom>
          <a:ln w="12192">
            <a:solidFill>
              <a:srgbClr val="FFFFFF"/>
            </a:solidFill>
          </a:ln>
        </p:spPr>
        <p:txBody>
          <a:bodyPr wrap="square" lIns="0" tIns="0" rIns="0" bIns="0" rtlCol="0"/>
          <a:lstStyle/>
          <a:p>
            <a:endParaRPr smtClean="0">
              <a:solidFill>
                <a:prstClr val="black"/>
              </a:solidFill>
            </a:endParaRPr>
          </a:p>
        </p:txBody>
      </p:sp>
      <p:sp>
        <p:nvSpPr>
          <p:cNvPr id="42" name="object 42"/>
          <p:cNvSpPr/>
          <p:nvPr/>
        </p:nvSpPr>
        <p:spPr>
          <a:xfrm>
            <a:off x="4272534" y="3572636"/>
            <a:ext cx="262255" cy="43815"/>
          </a:xfrm>
          <a:custGeom>
            <a:avLst/>
            <a:gdLst/>
            <a:ahLst/>
            <a:cxnLst/>
            <a:rect l="l" t="t" r="r" b="b"/>
            <a:pathLst>
              <a:path w="262254" h="43814">
                <a:moveTo>
                  <a:pt x="1650" y="0"/>
                </a:moveTo>
                <a:lnTo>
                  <a:pt x="0" y="17017"/>
                </a:lnTo>
                <a:lnTo>
                  <a:pt x="260350" y="43306"/>
                </a:lnTo>
                <a:lnTo>
                  <a:pt x="262127" y="26288"/>
                </a:lnTo>
                <a:lnTo>
                  <a:pt x="1650" y="0"/>
                </a:lnTo>
                <a:close/>
              </a:path>
            </a:pathLst>
          </a:custGeom>
          <a:solidFill>
            <a:srgbClr val="7E7E7E"/>
          </a:solidFill>
        </p:spPr>
        <p:txBody>
          <a:bodyPr wrap="square" lIns="0" tIns="0" rIns="0" bIns="0" rtlCol="0"/>
          <a:lstStyle/>
          <a:p>
            <a:endParaRPr smtClean="0">
              <a:solidFill>
                <a:prstClr val="black"/>
              </a:solidFill>
            </a:endParaRPr>
          </a:p>
        </p:txBody>
      </p:sp>
      <p:sp>
        <p:nvSpPr>
          <p:cNvPr id="43" name="object 43"/>
          <p:cNvSpPr/>
          <p:nvPr/>
        </p:nvSpPr>
        <p:spPr>
          <a:xfrm>
            <a:off x="3310128" y="3099816"/>
            <a:ext cx="856615" cy="856615"/>
          </a:xfrm>
          <a:custGeom>
            <a:avLst/>
            <a:gdLst/>
            <a:ahLst/>
            <a:cxnLst/>
            <a:rect l="l" t="t" r="r" b="b"/>
            <a:pathLst>
              <a:path w="856614" h="856614">
                <a:moveTo>
                  <a:pt x="428244" y="0"/>
                </a:moveTo>
                <a:lnTo>
                  <a:pt x="381588" y="2513"/>
                </a:lnTo>
                <a:lnTo>
                  <a:pt x="336387" y="9879"/>
                </a:lnTo>
                <a:lnTo>
                  <a:pt x="292900" y="21835"/>
                </a:lnTo>
                <a:lnTo>
                  <a:pt x="251390" y="38122"/>
                </a:lnTo>
                <a:lnTo>
                  <a:pt x="212118" y="58476"/>
                </a:lnTo>
                <a:lnTo>
                  <a:pt x="175345" y="82637"/>
                </a:lnTo>
                <a:lnTo>
                  <a:pt x="141333" y="110343"/>
                </a:lnTo>
                <a:lnTo>
                  <a:pt x="110343" y="141333"/>
                </a:lnTo>
                <a:lnTo>
                  <a:pt x="82637" y="175345"/>
                </a:lnTo>
                <a:lnTo>
                  <a:pt x="58476" y="212118"/>
                </a:lnTo>
                <a:lnTo>
                  <a:pt x="38122" y="251390"/>
                </a:lnTo>
                <a:lnTo>
                  <a:pt x="21835" y="292900"/>
                </a:lnTo>
                <a:lnTo>
                  <a:pt x="9879" y="336387"/>
                </a:lnTo>
                <a:lnTo>
                  <a:pt x="2513" y="381588"/>
                </a:lnTo>
                <a:lnTo>
                  <a:pt x="0" y="428244"/>
                </a:lnTo>
                <a:lnTo>
                  <a:pt x="2513" y="474899"/>
                </a:lnTo>
                <a:lnTo>
                  <a:pt x="9879" y="520100"/>
                </a:lnTo>
                <a:lnTo>
                  <a:pt x="21835" y="563587"/>
                </a:lnTo>
                <a:lnTo>
                  <a:pt x="38122" y="605097"/>
                </a:lnTo>
                <a:lnTo>
                  <a:pt x="58476" y="644369"/>
                </a:lnTo>
                <a:lnTo>
                  <a:pt x="82637" y="681142"/>
                </a:lnTo>
                <a:lnTo>
                  <a:pt x="110343" y="715154"/>
                </a:lnTo>
                <a:lnTo>
                  <a:pt x="141333" y="746144"/>
                </a:lnTo>
                <a:lnTo>
                  <a:pt x="175345" y="773850"/>
                </a:lnTo>
                <a:lnTo>
                  <a:pt x="212118" y="798011"/>
                </a:lnTo>
                <a:lnTo>
                  <a:pt x="251390" y="818365"/>
                </a:lnTo>
                <a:lnTo>
                  <a:pt x="292900" y="834652"/>
                </a:lnTo>
                <a:lnTo>
                  <a:pt x="336387" y="846608"/>
                </a:lnTo>
                <a:lnTo>
                  <a:pt x="381588" y="853974"/>
                </a:lnTo>
                <a:lnTo>
                  <a:pt x="428244" y="856488"/>
                </a:lnTo>
                <a:lnTo>
                  <a:pt x="474899" y="853974"/>
                </a:lnTo>
                <a:lnTo>
                  <a:pt x="520100" y="846608"/>
                </a:lnTo>
                <a:lnTo>
                  <a:pt x="563587" y="834652"/>
                </a:lnTo>
                <a:lnTo>
                  <a:pt x="605097" y="818365"/>
                </a:lnTo>
                <a:lnTo>
                  <a:pt x="644369" y="798011"/>
                </a:lnTo>
                <a:lnTo>
                  <a:pt x="681142" y="773850"/>
                </a:lnTo>
                <a:lnTo>
                  <a:pt x="715154" y="746144"/>
                </a:lnTo>
                <a:lnTo>
                  <a:pt x="746144" y="715154"/>
                </a:lnTo>
                <a:lnTo>
                  <a:pt x="773850" y="681142"/>
                </a:lnTo>
                <a:lnTo>
                  <a:pt x="798011" y="644369"/>
                </a:lnTo>
                <a:lnTo>
                  <a:pt x="818365" y="605097"/>
                </a:lnTo>
                <a:lnTo>
                  <a:pt x="834652" y="563587"/>
                </a:lnTo>
                <a:lnTo>
                  <a:pt x="846608" y="520100"/>
                </a:lnTo>
                <a:lnTo>
                  <a:pt x="853974" y="474899"/>
                </a:lnTo>
                <a:lnTo>
                  <a:pt x="856488" y="428244"/>
                </a:lnTo>
                <a:lnTo>
                  <a:pt x="853974" y="381588"/>
                </a:lnTo>
                <a:lnTo>
                  <a:pt x="846608" y="336387"/>
                </a:lnTo>
                <a:lnTo>
                  <a:pt x="834652" y="292900"/>
                </a:lnTo>
                <a:lnTo>
                  <a:pt x="818365" y="251390"/>
                </a:lnTo>
                <a:lnTo>
                  <a:pt x="798011" y="212118"/>
                </a:lnTo>
                <a:lnTo>
                  <a:pt x="773850" y="175345"/>
                </a:lnTo>
                <a:lnTo>
                  <a:pt x="746144" y="141333"/>
                </a:lnTo>
                <a:lnTo>
                  <a:pt x="715154" y="110343"/>
                </a:lnTo>
                <a:lnTo>
                  <a:pt x="681142" y="82637"/>
                </a:lnTo>
                <a:lnTo>
                  <a:pt x="644369" y="58476"/>
                </a:lnTo>
                <a:lnTo>
                  <a:pt x="605097" y="38122"/>
                </a:lnTo>
                <a:lnTo>
                  <a:pt x="563587" y="21835"/>
                </a:lnTo>
                <a:lnTo>
                  <a:pt x="520100" y="9879"/>
                </a:lnTo>
                <a:lnTo>
                  <a:pt x="474899" y="2513"/>
                </a:lnTo>
                <a:lnTo>
                  <a:pt x="428244" y="0"/>
                </a:lnTo>
                <a:close/>
              </a:path>
            </a:pathLst>
          </a:custGeom>
          <a:solidFill>
            <a:srgbClr val="7E7E7E"/>
          </a:solidFill>
        </p:spPr>
        <p:txBody>
          <a:bodyPr wrap="square" lIns="0" tIns="0" rIns="0" bIns="0" rtlCol="0"/>
          <a:lstStyle/>
          <a:p>
            <a:endParaRPr smtClean="0">
              <a:solidFill>
                <a:prstClr val="black"/>
              </a:solidFill>
            </a:endParaRPr>
          </a:p>
        </p:txBody>
      </p:sp>
      <p:sp>
        <p:nvSpPr>
          <p:cNvPr id="44" name="object 44"/>
          <p:cNvSpPr/>
          <p:nvPr/>
        </p:nvSpPr>
        <p:spPr>
          <a:xfrm>
            <a:off x="3310128" y="3099816"/>
            <a:ext cx="856615" cy="856615"/>
          </a:xfrm>
          <a:custGeom>
            <a:avLst/>
            <a:gdLst/>
            <a:ahLst/>
            <a:cxnLst/>
            <a:rect l="l" t="t" r="r" b="b"/>
            <a:pathLst>
              <a:path w="856614" h="856614">
                <a:moveTo>
                  <a:pt x="0" y="428244"/>
                </a:moveTo>
                <a:lnTo>
                  <a:pt x="2513" y="381588"/>
                </a:lnTo>
                <a:lnTo>
                  <a:pt x="9879" y="336387"/>
                </a:lnTo>
                <a:lnTo>
                  <a:pt x="21835" y="292900"/>
                </a:lnTo>
                <a:lnTo>
                  <a:pt x="38122" y="251390"/>
                </a:lnTo>
                <a:lnTo>
                  <a:pt x="58476" y="212118"/>
                </a:lnTo>
                <a:lnTo>
                  <a:pt x="82637" y="175345"/>
                </a:lnTo>
                <a:lnTo>
                  <a:pt x="110343" y="141333"/>
                </a:lnTo>
                <a:lnTo>
                  <a:pt x="141333" y="110343"/>
                </a:lnTo>
                <a:lnTo>
                  <a:pt x="175345" y="82637"/>
                </a:lnTo>
                <a:lnTo>
                  <a:pt x="212118" y="58476"/>
                </a:lnTo>
                <a:lnTo>
                  <a:pt x="251390" y="38122"/>
                </a:lnTo>
                <a:lnTo>
                  <a:pt x="292900" y="21835"/>
                </a:lnTo>
                <a:lnTo>
                  <a:pt x="336387" y="9879"/>
                </a:lnTo>
                <a:lnTo>
                  <a:pt x="381588" y="2513"/>
                </a:lnTo>
                <a:lnTo>
                  <a:pt x="428244" y="0"/>
                </a:lnTo>
                <a:lnTo>
                  <a:pt x="474899" y="2513"/>
                </a:lnTo>
                <a:lnTo>
                  <a:pt x="520100" y="9879"/>
                </a:lnTo>
                <a:lnTo>
                  <a:pt x="563587" y="21835"/>
                </a:lnTo>
                <a:lnTo>
                  <a:pt x="605097" y="38122"/>
                </a:lnTo>
                <a:lnTo>
                  <a:pt x="644369" y="58476"/>
                </a:lnTo>
                <a:lnTo>
                  <a:pt x="681142" y="82637"/>
                </a:lnTo>
                <a:lnTo>
                  <a:pt x="715154" y="110343"/>
                </a:lnTo>
                <a:lnTo>
                  <a:pt x="746144" y="141333"/>
                </a:lnTo>
                <a:lnTo>
                  <a:pt x="773850" y="175345"/>
                </a:lnTo>
                <a:lnTo>
                  <a:pt x="798011" y="212118"/>
                </a:lnTo>
                <a:lnTo>
                  <a:pt x="818365" y="251390"/>
                </a:lnTo>
                <a:lnTo>
                  <a:pt x="834652" y="292900"/>
                </a:lnTo>
                <a:lnTo>
                  <a:pt x="846608" y="336387"/>
                </a:lnTo>
                <a:lnTo>
                  <a:pt x="853974" y="381588"/>
                </a:lnTo>
                <a:lnTo>
                  <a:pt x="856488" y="428244"/>
                </a:lnTo>
                <a:lnTo>
                  <a:pt x="853974" y="474899"/>
                </a:lnTo>
                <a:lnTo>
                  <a:pt x="846608" y="520100"/>
                </a:lnTo>
                <a:lnTo>
                  <a:pt x="834652" y="563587"/>
                </a:lnTo>
                <a:lnTo>
                  <a:pt x="818365" y="605097"/>
                </a:lnTo>
                <a:lnTo>
                  <a:pt x="798011" y="644369"/>
                </a:lnTo>
                <a:lnTo>
                  <a:pt x="773850" y="681142"/>
                </a:lnTo>
                <a:lnTo>
                  <a:pt x="746144" y="715154"/>
                </a:lnTo>
                <a:lnTo>
                  <a:pt x="715154" y="746144"/>
                </a:lnTo>
                <a:lnTo>
                  <a:pt x="681142" y="773850"/>
                </a:lnTo>
                <a:lnTo>
                  <a:pt x="644369" y="798011"/>
                </a:lnTo>
                <a:lnTo>
                  <a:pt x="605097" y="818365"/>
                </a:lnTo>
                <a:lnTo>
                  <a:pt x="563587" y="834652"/>
                </a:lnTo>
                <a:lnTo>
                  <a:pt x="520100" y="846608"/>
                </a:lnTo>
                <a:lnTo>
                  <a:pt x="474899" y="853974"/>
                </a:lnTo>
                <a:lnTo>
                  <a:pt x="428244" y="856488"/>
                </a:lnTo>
                <a:lnTo>
                  <a:pt x="381588" y="853974"/>
                </a:lnTo>
                <a:lnTo>
                  <a:pt x="336387" y="846608"/>
                </a:lnTo>
                <a:lnTo>
                  <a:pt x="292900" y="834652"/>
                </a:lnTo>
                <a:lnTo>
                  <a:pt x="251390" y="818365"/>
                </a:lnTo>
                <a:lnTo>
                  <a:pt x="212118" y="798011"/>
                </a:lnTo>
                <a:lnTo>
                  <a:pt x="175345" y="773850"/>
                </a:lnTo>
                <a:lnTo>
                  <a:pt x="141333" y="746144"/>
                </a:lnTo>
                <a:lnTo>
                  <a:pt x="110343" y="715154"/>
                </a:lnTo>
                <a:lnTo>
                  <a:pt x="82637" y="681142"/>
                </a:lnTo>
                <a:lnTo>
                  <a:pt x="58476" y="644369"/>
                </a:lnTo>
                <a:lnTo>
                  <a:pt x="38122" y="605097"/>
                </a:lnTo>
                <a:lnTo>
                  <a:pt x="21835" y="563587"/>
                </a:lnTo>
                <a:lnTo>
                  <a:pt x="9879" y="520100"/>
                </a:lnTo>
                <a:lnTo>
                  <a:pt x="2513" y="474899"/>
                </a:lnTo>
                <a:lnTo>
                  <a:pt x="0" y="428244"/>
                </a:lnTo>
                <a:close/>
              </a:path>
            </a:pathLst>
          </a:custGeom>
          <a:ln w="12192">
            <a:solidFill>
              <a:srgbClr val="FFFFFF"/>
            </a:solidFill>
          </a:ln>
        </p:spPr>
        <p:txBody>
          <a:bodyPr wrap="square" lIns="0" tIns="0" rIns="0" bIns="0" rtlCol="0"/>
          <a:lstStyle/>
          <a:p>
            <a:endParaRPr smtClean="0">
              <a:solidFill>
                <a:prstClr val="black"/>
              </a:solidFill>
            </a:endParaRPr>
          </a:p>
        </p:txBody>
      </p:sp>
      <p:sp>
        <p:nvSpPr>
          <p:cNvPr id="45" name="object 45"/>
          <p:cNvSpPr txBox="1"/>
          <p:nvPr/>
        </p:nvSpPr>
        <p:spPr>
          <a:xfrm>
            <a:off x="3538854" y="3369055"/>
            <a:ext cx="398780" cy="289560"/>
          </a:xfrm>
          <a:prstGeom prst="rect">
            <a:avLst/>
          </a:prstGeom>
        </p:spPr>
        <p:txBody>
          <a:bodyPr vert="horz" wrap="square" lIns="0" tIns="28575" rIns="0" bIns="0" rtlCol="0">
            <a:spAutoFit/>
          </a:bodyPr>
          <a:lstStyle/>
          <a:p>
            <a:pPr marL="12700" marR="5080" indent="48260">
              <a:lnSpc>
                <a:spcPts val="980"/>
              </a:lnSpc>
              <a:spcBef>
                <a:spcPts val="225"/>
              </a:spcBef>
            </a:pPr>
            <a:r>
              <a:rPr sz="900" dirty="0">
                <a:solidFill>
                  <a:srgbClr val="FFFFFF"/>
                </a:solidFill>
                <a:cs typeface="Calibri"/>
              </a:rPr>
              <a:t>STYLE  </a:t>
            </a:r>
            <a:r>
              <a:rPr sz="900" spc="-5" dirty="0">
                <a:solidFill>
                  <a:srgbClr val="FFFFFF"/>
                </a:solidFill>
                <a:cs typeface="Calibri"/>
              </a:rPr>
              <a:t>C</a:t>
            </a:r>
            <a:r>
              <a:rPr sz="900" spc="5" dirty="0">
                <a:solidFill>
                  <a:srgbClr val="FFFFFF"/>
                </a:solidFill>
                <a:cs typeface="Calibri"/>
              </a:rPr>
              <a:t>E</a:t>
            </a:r>
            <a:r>
              <a:rPr sz="900" spc="10" dirty="0">
                <a:solidFill>
                  <a:srgbClr val="FFFFFF"/>
                </a:solidFill>
                <a:cs typeface="Calibri"/>
              </a:rPr>
              <a:t>NT</a:t>
            </a:r>
            <a:r>
              <a:rPr sz="900" spc="5" dirty="0">
                <a:solidFill>
                  <a:srgbClr val="FFFFFF"/>
                </a:solidFill>
                <a:cs typeface="Calibri"/>
              </a:rPr>
              <a:t>E</a:t>
            </a:r>
            <a:r>
              <a:rPr sz="900" dirty="0">
                <a:solidFill>
                  <a:srgbClr val="FFFFFF"/>
                </a:solidFill>
                <a:cs typeface="Calibri"/>
              </a:rPr>
              <a:t>R</a:t>
            </a:r>
            <a:endParaRPr sz="900">
              <a:solidFill>
                <a:prstClr val="black"/>
              </a:solidFill>
              <a:cs typeface="Calibri"/>
            </a:endParaRPr>
          </a:p>
        </p:txBody>
      </p:sp>
      <p:sp>
        <p:nvSpPr>
          <p:cNvPr id="46" name="object 46"/>
          <p:cNvSpPr/>
          <p:nvPr/>
        </p:nvSpPr>
        <p:spPr>
          <a:xfrm>
            <a:off x="4552060" y="2883661"/>
            <a:ext cx="223520" cy="137795"/>
          </a:xfrm>
          <a:custGeom>
            <a:avLst/>
            <a:gdLst/>
            <a:ahLst/>
            <a:cxnLst/>
            <a:rect l="l" t="t" r="r" b="b"/>
            <a:pathLst>
              <a:path w="223520" h="137794">
                <a:moveTo>
                  <a:pt x="8636" y="0"/>
                </a:moveTo>
                <a:lnTo>
                  <a:pt x="0" y="14986"/>
                </a:lnTo>
                <a:lnTo>
                  <a:pt x="214502" y="137540"/>
                </a:lnTo>
                <a:lnTo>
                  <a:pt x="223012" y="122682"/>
                </a:lnTo>
                <a:lnTo>
                  <a:pt x="8636" y="0"/>
                </a:lnTo>
                <a:close/>
              </a:path>
            </a:pathLst>
          </a:custGeom>
          <a:solidFill>
            <a:srgbClr val="7E7E7E"/>
          </a:solidFill>
        </p:spPr>
        <p:txBody>
          <a:bodyPr wrap="square" lIns="0" tIns="0" rIns="0" bIns="0" rtlCol="0"/>
          <a:lstStyle/>
          <a:p>
            <a:endParaRPr smtClean="0">
              <a:solidFill>
                <a:prstClr val="black"/>
              </a:solidFill>
            </a:endParaRPr>
          </a:p>
        </p:txBody>
      </p:sp>
      <p:sp>
        <p:nvSpPr>
          <p:cNvPr id="47" name="object 47"/>
          <p:cNvSpPr/>
          <p:nvPr/>
        </p:nvSpPr>
        <p:spPr>
          <a:xfrm>
            <a:off x="3560064" y="2176272"/>
            <a:ext cx="987551" cy="856488"/>
          </a:xfrm>
          <a:prstGeom prst="rect">
            <a:avLst/>
          </a:prstGeom>
          <a:blipFill>
            <a:blip r:embed="rId5" cstate="print"/>
            <a:stretch>
              <a:fillRect/>
            </a:stretch>
          </a:blipFill>
        </p:spPr>
        <p:txBody>
          <a:bodyPr wrap="square" lIns="0" tIns="0" rIns="0" bIns="0" rtlCol="0"/>
          <a:lstStyle/>
          <a:p>
            <a:endParaRPr smtClean="0">
              <a:solidFill>
                <a:prstClr val="black"/>
              </a:solidFill>
            </a:endParaRPr>
          </a:p>
        </p:txBody>
      </p:sp>
      <p:sp>
        <p:nvSpPr>
          <p:cNvPr id="48" name="object 48"/>
          <p:cNvSpPr/>
          <p:nvPr/>
        </p:nvSpPr>
        <p:spPr>
          <a:xfrm>
            <a:off x="3560064" y="2176272"/>
            <a:ext cx="988060" cy="856615"/>
          </a:xfrm>
          <a:custGeom>
            <a:avLst/>
            <a:gdLst/>
            <a:ahLst/>
            <a:cxnLst/>
            <a:rect l="l" t="t" r="r" b="b"/>
            <a:pathLst>
              <a:path w="988060" h="856614">
                <a:moveTo>
                  <a:pt x="0" y="428243"/>
                </a:moveTo>
                <a:lnTo>
                  <a:pt x="2549" y="384464"/>
                </a:lnTo>
                <a:lnTo>
                  <a:pt x="10033" y="341948"/>
                </a:lnTo>
                <a:lnTo>
                  <a:pt x="22202" y="300911"/>
                </a:lnTo>
                <a:lnTo>
                  <a:pt x="38808" y="261568"/>
                </a:lnTo>
                <a:lnTo>
                  <a:pt x="59603" y="224134"/>
                </a:lnTo>
                <a:lnTo>
                  <a:pt x="84338" y="188825"/>
                </a:lnTo>
                <a:lnTo>
                  <a:pt x="112766" y="155857"/>
                </a:lnTo>
                <a:lnTo>
                  <a:pt x="144637" y="125444"/>
                </a:lnTo>
                <a:lnTo>
                  <a:pt x="179703" y="97802"/>
                </a:lnTo>
                <a:lnTo>
                  <a:pt x="217716" y="73147"/>
                </a:lnTo>
                <a:lnTo>
                  <a:pt x="258428" y="51694"/>
                </a:lnTo>
                <a:lnTo>
                  <a:pt x="301591" y="33658"/>
                </a:lnTo>
                <a:lnTo>
                  <a:pt x="346955" y="19256"/>
                </a:lnTo>
                <a:lnTo>
                  <a:pt x="394273" y="8701"/>
                </a:lnTo>
                <a:lnTo>
                  <a:pt x="443296" y="2211"/>
                </a:lnTo>
                <a:lnTo>
                  <a:pt x="493775" y="0"/>
                </a:lnTo>
                <a:lnTo>
                  <a:pt x="544255" y="2211"/>
                </a:lnTo>
                <a:lnTo>
                  <a:pt x="593278" y="8701"/>
                </a:lnTo>
                <a:lnTo>
                  <a:pt x="640596" y="19256"/>
                </a:lnTo>
                <a:lnTo>
                  <a:pt x="685960" y="33658"/>
                </a:lnTo>
                <a:lnTo>
                  <a:pt x="729123" y="51694"/>
                </a:lnTo>
                <a:lnTo>
                  <a:pt x="769835" y="73147"/>
                </a:lnTo>
                <a:lnTo>
                  <a:pt x="807848" y="97802"/>
                </a:lnTo>
                <a:lnTo>
                  <a:pt x="842914" y="125444"/>
                </a:lnTo>
                <a:lnTo>
                  <a:pt x="874785" y="155857"/>
                </a:lnTo>
                <a:lnTo>
                  <a:pt x="903213" y="188825"/>
                </a:lnTo>
                <a:lnTo>
                  <a:pt x="927948" y="224134"/>
                </a:lnTo>
                <a:lnTo>
                  <a:pt x="948743" y="261568"/>
                </a:lnTo>
                <a:lnTo>
                  <a:pt x="965349" y="300911"/>
                </a:lnTo>
                <a:lnTo>
                  <a:pt x="977518" y="341948"/>
                </a:lnTo>
                <a:lnTo>
                  <a:pt x="985002" y="384464"/>
                </a:lnTo>
                <a:lnTo>
                  <a:pt x="987551" y="428243"/>
                </a:lnTo>
                <a:lnTo>
                  <a:pt x="985002" y="472023"/>
                </a:lnTo>
                <a:lnTo>
                  <a:pt x="977518" y="514539"/>
                </a:lnTo>
                <a:lnTo>
                  <a:pt x="965349" y="555576"/>
                </a:lnTo>
                <a:lnTo>
                  <a:pt x="948743" y="594919"/>
                </a:lnTo>
                <a:lnTo>
                  <a:pt x="927948" y="632353"/>
                </a:lnTo>
                <a:lnTo>
                  <a:pt x="903213" y="667662"/>
                </a:lnTo>
                <a:lnTo>
                  <a:pt x="874785" y="700630"/>
                </a:lnTo>
                <a:lnTo>
                  <a:pt x="842914" y="731043"/>
                </a:lnTo>
                <a:lnTo>
                  <a:pt x="807848" y="758685"/>
                </a:lnTo>
                <a:lnTo>
                  <a:pt x="769835" y="783340"/>
                </a:lnTo>
                <a:lnTo>
                  <a:pt x="729123" y="804793"/>
                </a:lnTo>
                <a:lnTo>
                  <a:pt x="685960" y="822829"/>
                </a:lnTo>
                <a:lnTo>
                  <a:pt x="640596" y="837231"/>
                </a:lnTo>
                <a:lnTo>
                  <a:pt x="593278" y="847786"/>
                </a:lnTo>
                <a:lnTo>
                  <a:pt x="544255" y="854276"/>
                </a:lnTo>
                <a:lnTo>
                  <a:pt x="493775" y="856488"/>
                </a:lnTo>
                <a:lnTo>
                  <a:pt x="443296" y="854276"/>
                </a:lnTo>
                <a:lnTo>
                  <a:pt x="394273" y="847786"/>
                </a:lnTo>
                <a:lnTo>
                  <a:pt x="346955" y="837231"/>
                </a:lnTo>
                <a:lnTo>
                  <a:pt x="301591" y="822829"/>
                </a:lnTo>
                <a:lnTo>
                  <a:pt x="258428" y="804793"/>
                </a:lnTo>
                <a:lnTo>
                  <a:pt x="217716" y="783340"/>
                </a:lnTo>
                <a:lnTo>
                  <a:pt x="179703" y="758685"/>
                </a:lnTo>
                <a:lnTo>
                  <a:pt x="144637" y="731043"/>
                </a:lnTo>
                <a:lnTo>
                  <a:pt x="112766" y="700630"/>
                </a:lnTo>
                <a:lnTo>
                  <a:pt x="84338" y="667662"/>
                </a:lnTo>
                <a:lnTo>
                  <a:pt x="59603" y="632353"/>
                </a:lnTo>
                <a:lnTo>
                  <a:pt x="38808" y="594919"/>
                </a:lnTo>
                <a:lnTo>
                  <a:pt x="22202" y="555576"/>
                </a:lnTo>
                <a:lnTo>
                  <a:pt x="10033" y="514539"/>
                </a:lnTo>
                <a:lnTo>
                  <a:pt x="2549" y="472023"/>
                </a:lnTo>
                <a:lnTo>
                  <a:pt x="0" y="428243"/>
                </a:lnTo>
                <a:close/>
              </a:path>
            </a:pathLst>
          </a:custGeom>
          <a:ln w="12192">
            <a:solidFill>
              <a:srgbClr val="FFFFFF"/>
            </a:solidFill>
          </a:ln>
        </p:spPr>
        <p:txBody>
          <a:bodyPr wrap="square" lIns="0" tIns="0" rIns="0" bIns="0" rtlCol="0"/>
          <a:lstStyle/>
          <a:p>
            <a:endParaRPr smtClean="0">
              <a:solidFill>
                <a:prstClr val="black"/>
              </a:solidFill>
            </a:endParaRPr>
          </a:p>
        </p:txBody>
      </p:sp>
      <p:sp>
        <p:nvSpPr>
          <p:cNvPr id="49" name="object 49"/>
          <p:cNvSpPr/>
          <p:nvPr/>
        </p:nvSpPr>
        <p:spPr>
          <a:xfrm>
            <a:off x="5138039" y="2360422"/>
            <a:ext cx="149225" cy="210820"/>
          </a:xfrm>
          <a:custGeom>
            <a:avLst/>
            <a:gdLst/>
            <a:ahLst/>
            <a:cxnLst/>
            <a:rect l="l" t="t" r="r" b="b"/>
            <a:pathLst>
              <a:path w="149225" h="210819">
                <a:moveTo>
                  <a:pt x="14224" y="0"/>
                </a:moveTo>
                <a:lnTo>
                  <a:pt x="0" y="9525"/>
                </a:lnTo>
                <a:lnTo>
                  <a:pt x="134620" y="210312"/>
                </a:lnTo>
                <a:lnTo>
                  <a:pt x="148844" y="200660"/>
                </a:lnTo>
                <a:lnTo>
                  <a:pt x="14224" y="0"/>
                </a:lnTo>
                <a:close/>
              </a:path>
            </a:pathLst>
          </a:custGeom>
          <a:solidFill>
            <a:srgbClr val="7E7E7E"/>
          </a:solidFill>
        </p:spPr>
        <p:txBody>
          <a:bodyPr wrap="square" lIns="0" tIns="0" rIns="0" bIns="0" rtlCol="0"/>
          <a:lstStyle/>
          <a:p>
            <a:endParaRPr smtClean="0">
              <a:solidFill>
                <a:prstClr val="black"/>
              </a:solidFill>
            </a:endParaRPr>
          </a:p>
        </p:txBody>
      </p:sp>
      <p:sp>
        <p:nvSpPr>
          <p:cNvPr id="50" name="object 50"/>
          <p:cNvSpPr/>
          <p:nvPr/>
        </p:nvSpPr>
        <p:spPr>
          <a:xfrm>
            <a:off x="4337303" y="1481327"/>
            <a:ext cx="1003300" cy="856615"/>
          </a:xfrm>
          <a:custGeom>
            <a:avLst/>
            <a:gdLst/>
            <a:ahLst/>
            <a:cxnLst/>
            <a:rect l="l" t="t" r="r" b="b"/>
            <a:pathLst>
              <a:path w="1003300" h="856614">
                <a:moveTo>
                  <a:pt x="501396" y="0"/>
                </a:moveTo>
                <a:lnTo>
                  <a:pt x="450139" y="2211"/>
                </a:lnTo>
                <a:lnTo>
                  <a:pt x="400362" y="8701"/>
                </a:lnTo>
                <a:lnTo>
                  <a:pt x="352315" y="19256"/>
                </a:lnTo>
                <a:lnTo>
                  <a:pt x="306252" y="33658"/>
                </a:lnTo>
                <a:lnTo>
                  <a:pt x="262424" y="51694"/>
                </a:lnTo>
                <a:lnTo>
                  <a:pt x="221084" y="73147"/>
                </a:lnTo>
                <a:lnTo>
                  <a:pt x="182483" y="97802"/>
                </a:lnTo>
                <a:lnTo>
                  <a:pt x="146875" y="125444"/>
                </a:lnTo>
                <a:lnTo>
                  <a:pt x="114511" y="155857"/>
                </a:lnTo>
                <a:lnTo>
                  <a:pt x="85644" y="188825"/>
                </a:lnTo>
                <a:lnTo>
                  <a:pt x="60526" y="224134"/>
                </a:lnTo>
                <a:lnTo>
                  <a:pt x="39409" y="261568"/>
                </a:lnTo>
                <a:lnTo>
                  <a:pt x="22546" y="300911"/>
                </a:lnTo>
                <a:lnTo>
                  <a:pt x="10188" y="341948"/>
                </a:lnTo>
                <a:lnTo>
                  <a:pt x="2589" y="384464"/>
                </a:lnTo>
                <a:lnTo>
                  <a:pt x="0" y="428244"/>
                </a:lnTo>
                <a:lnTo>
                  <a:pt x="2589" y="472023"/>
                </a:lnTo>
                <a:lnTo>
                  <a:pt x="10188" y="514539"/>
                </a:lnTo>
                <a:lnTo>
                  <a:pt x="22546" y="555576"/>
                </a:lnTo>
                <a:lnTo>
                  <a:pt x="39409" y="594919"/>
                </a:lnTo>
                <a:lnTo>
                  <a:pt x="60526" y="632353"/>
                </a:lnTo>
                <a:lnTo>
                  <a:pt x="85644" y="667662"/>
                </a:lnTo>
                <a:lnTo>
                  <a:pt x="114511" y="700630"/>
                </a:lnTo>
                <a:lnTo>
                  <a:pt x="146875" y="731043"/>
                </a:lnTo>
                <a:lnTo>
                  <a:pt x="182483" y="758685"/>
                </a:lnTo>
                <a:lnTo>
                  <a:pt x="221084" y="783340"/>
                </a:lnTo>
                <a:lnTo>
                  <a:pt x="262424" y="804793"/>
                </a:lnTo>
                <a:lnTo>
                  <a:pt x="306252" y="822829"/>
                </a:lnTo>
                <a:lnTo>
                  <a:pt x="352315" y="837231"/>
                </a:lnTo>
                <a:lnTo>
                  <a:pt x="400362" y="847786"/>
                </a:lnTo>
                <a:lnTo>
                  <a:pt x="450139" y="854276"/>
                </a:lnTo>
                <a:lnTo>
                  <a:pt x="501396" y="856488"/>
                </a:lnTo>
                <a:lnTo>
                  <a:pt x="552652" y="854276"/>
                </a:lnTo>
                <a:lnTo>
                  <a:pt x="602429" y="847786"/>
                </a:lnTo>
                <a:lnTo>
                  <a:pt x="650476" y="837231"/>
                </a:lnTo>
                <a:lnTo>
                  <a:pt x="696539" y="822829"/>
                </a:lnTo>
                <a:lnTo>
                  <a:pt x="740367" y="804793"/>
                </a:lnTo>
                <a:lnTo>
                  <a:pt x="781707" y="783340"/>
                </a:lnTo>
                <a:lnTo>
                  <a:pt x="820308" y="758685"/>
                </a:lnTo>
                <a:lnTo>
                  <a:pt x="855916" y="731043"/>
                </a:lnTo>
                <a:lnTo>
                  <a:pt x="888280" y="700630"/>
                </a:lnTo>
                <a:lnTo>
                  <a:pt x="917147" y="667662"/>
                </a:lnTo>
                <a:lnTo>
                  <a:pt x="942265" y="632353"/>
                </a:lnTo>
                <a:lnTo>
                  <a:pt x="963382" y="594919"/>
                </a:lnTo>
                <a:lnTo>
                  <a:pt x="980245" y="555576"/>
                </a:lnTo>
                <a:lnTo>
                  <a:pt x="992603" y="514539"/>
                </a:lnTo>
                <a:lnTo>
                  <a:pt x="1000202" y="472023"/>
                </a:lnTo>
                <a:lnTo>
                  <a:pt x="1002792" y="428244"/>
                </a:lnTo>
                <a:lnTo>
                  <a:pt x="1000202" y="384464"/>
                </a:lnTo>
                <a:lnTo>
                  <a:pt x="992603" y="341948"/>
                </a:lnTo>
                <a:lnTo>
                  <a:pt x="980245" y="300911"/>
                </a:lnTo>
                <a:lnTo>
                  <a:pt x="963382" y="261568"/>
                </a:lnTo>
                <a:lnTo>
                  <a:pt x="942265" y="224134"/>
                </a:lnTo>
                <a:lnTo>
                  <a:pt x="917147" y="188825"/>
                </a:lnTo>
                <a:lnTo>
                  <a:pt x="888280" y="155857"/>
                </a:lnTo>
                <a:lnTo>
                  <a:pt x="855916" y="125444"/>
                </a:lnTo>
                <a:lnTo>
                  <a:pt x="820308" y="97802"/>
                </a:lnTo>
                <a:lnTo>
                  <a:pt x="781707" y="73147"/>
                </a:lnTo>
                <a:lnTo>
                  <a:pt x="740367" y="51694"/>
                </a:lnTo>
                <a:lnTo>
                  <a:pt x="696539" y="33658"/>
                </a:lnTo>
                <a:lnTo>
                  <a:pt x="650476" y="19256"/>
                </a:lnTo>
                <a:lnTo>
                  <a:pt x="602429" y="8701"/>
                </a:lnTo>
                <a:lnTo>
                  <a:pt x="552652" y="2211"/>
                </a:lnTo>
                <a:lnTo>
                  <a:pt x="501396" y="0"/>
                </a:lnTo>
                <a:close/>
              </a:path>
            </a:pathLst>
          </a:custGeom>
          <a:solidFill>
            <a:srgbClr val="7E7E7E"/>
          </a:solidFill>
        </p:spPr>
        <p:txBody>
          <a:bodyPr wrap="square" lIns="0" tIns="0" rIns="0" bIns="0" rtlCol="0"/>
          <a:lstStyle/>
          <a:p>
            <a:endParaRPr smtClean="0">
              <a:solidFill>
                <a:prstClr val="black"/>
              </a:solidFill>
            </a:endParaRPr>
          </a:p>
        </p:txBody>
      </p:sp>
      <p:sp>
        <p:nvSpPr>
          <p:cNvPr id="51" name="object 51"/>
          <p:cNvSpPr/>
          <p:nvPr/>
        </p:nvSpPr>
        <p:spPr>
          <a:xfrm>
            <a:off x="4337303" y="1481327"/>
            <a:ext cx="1003300" cy="856615"/>
          </a:xfrm>
          <a:custGeom>
            <a:avLst/>
            <a:gdLst/>
            <a:ahLst/>
            <a:cxnLst/>
            <a:rect l="l" t="t" r="r" b="b"/>
            <a:pathLst>
              <a:path w="1003300" h="856614">
                <a:moveTo>
                  <a:pt x="0" y="428244"/>
                </a:moveTo>
                <a:lnTo>
                  <a:pt x="2589" y="384464"/>
                </a:lnTo>
                <a:lnTo>
                  <a:pt x="10188" y="341948"/>
                </a:lnTo>
                <a:lnTo>
                  <a:pt x="22546" y="300911"/>
                </a:lnTo>
                <a:lnTo>
                  <a:pt x="39409" y="261568"/>
                </a:lnTo>
                <a:lnTo>
                  <a:pt x="60526" y="224134"/>
                </a:lnTo>
                <a:lnTo>
                  <a:pt x="85644" y="188825"/>
                </a:lnTo>
                <a:lnTo>
                  <a:pt x="114511" y="155857"/>
                </a:lnTo>
                <a:lnTo>
                  <a:pt x="146875" y="125444"/>
                </a:lnTo>
                <a:lnTo>
                  <a:pt x="182483" y="97802"/>
                </a:lnTo>
                <a:lnTo>
                  <a:pt x="221084" y="73147"/>
                </a:lnTo>
                <a:lnTo>
                  <a:pt x="262424" y="51694"/>
                </a:lnTo>
                <a:lnTo>
                  <a:pt x="306252" y="33658"/>
                </a:lnTo>
                <a:lnTo>
                  <a:pt x="352315" y="19256"/>
                </a:lnTo>
                <a:lnTo>
                  <a:pt x="400362" y="8701"/>
                </a:lnTo>
                <a:lnTo>
                  <a:pt x="450139" y="2211"/>
                </a:lnTo>
                <a:lnTo>
                  <a:pt x="501396" y="0"/>
                </a:lnTo>
                <a:lnTo>
                  <a:pt x="552652" y="2211"/>
                </a:lnTo>
                <a:lnTo>
                  <a:pt x="602429" y="8701"/>
                </a:lnTo>
                <a:lnTo>
                  <a:pt x="650476" y="19256"/>
                </a:lnTo>
                <a:lnTo>
                  <a:pt x="696539" y="33658"/>
                </a:lnTo>
                <a:lnTo>
                  <a:pt x="740367" y="51694"/>
                </a:lnTo>
                <a:lnTo>
                  <a:pt x="781707" y="73147"/>
                </a:lnTo>
                <a:lnTo>
                  <a:pt x="820308" y="97802"/>
                </a:lnTo>
                <a:lnTo>
                  <a:pt x="855916" y="125444"/>
                </a:lnTo>
                <a:lnTo>
                  <a:pt x="888280" y="155857"/>
                </a:lnTo>
                <a:lnTo>
                  <a:pt x="917147" y="188825"/>
                </a:lnTo>
                <a:lnTo>
                  <a:pt x="942265" y="224134"/>
                </a:lnTo>
                <a:lnTo>
                  <a:pt x="963382" y="261568"/>
                </a:lnTo>
                <a:lnTo>
                  <a:pt x="980245" y="300911"/>
                </a:lnTo>
                <a:lnTo>
                  <a:pt x="992603" y="341948"/>
                </a:lnTo>
                <a:lnTo>
                  <a:pt x="1000202" y="384464"/>
                </a:lnTo>
                <a:lnTo>
                  <a:pt x="1002792" y="428244"/>
                </a:lnTo>
                <a:lnTo>
                  <a:pt x="1000202" y="472023"/>
                </a:lnTo>
                <a:lnTo>
                  <a:pt x="992603" y="514539"/>
                </a:lnTo>
                <a:lnTo>
                  <a:pt x="980245" y="555576"/>
                </a:lnTo>
                <a:lnTo>
                  <a:pt x="963382" y="594919"/>
                </a:lnTo>
                <a:lnTo>
                  <a:pt x="942265" y="632353"/>
                </a:lnTo>
                <a:lnTo>
                  <a:pt x="917147" y="667662"/>
                </a:lnTo>
                <a:lnTo>
                  <a:pt x="888280" y="700630"/>
                </a:lnTo>
                <a:lnTo>
                  <a:pt x="855916" y="731043"/>
                </a:lnTo>
                <a:lnTo>
                  <a:pt x="820308" y="758685"/>
                </a:lnTo>
                <a:lnTo>
                  <a:pt x="781707" y="783340"/>
                </a:lnTo>
                <a:lnTo>
                  <a:pt x="740367" y="804793"/>
                </a:lnTo>
                <a:lnTo>
                  <a:pt x="696539" y="822829"/>
                </a:lnTo>
                <a:lnTo>
                  <a:pt x="650476" y="837231"/>
                </a:lnTo>
                <a:lnTo>
                  <a:pt x="602429" y="847786"/>
                </a:lnTo>
                <a:lnTo>
                  <a:pt x="552652" y="854276"/>
                </a:lnTo>
                <a:lnTo>
                  <a:pt x="501396" y="856488"/>
                </a:lnTo>
                <a:lnTo>
                  <a:pt x="450139" y="854276"/>
                </a:lnTo>
                <a:lnTo>
                  <a:pt x="400362" y="847786"/>
                </a:lnTo>
                <a:lnTo>
                  <a:pt x="352315" y="837231"/>
                </a:lnTo>
                <a:lnTo>
                  <a:pt x="306252" y="822829"/>
                </a:lnTo>
                <a:lnTo>
                  <a:pt x="262424" y="804793"/>
                </a:lnTo>
                <a:lnTo>
                  <a:pt x="221084" y="783340"/>
                </a:lnTo>
                <a:lnTo>
                  <a:pt x="182483" y="758685"/>
                </a:lnTo>
                <a:lnTo>
                  <a:pt x="146875" y="731043"/>
                </a:lnTo>
                <a:lnTo>
                  <a:pt x="114511" y="700630"/>
                </a:lnTo>
                <a:lnTo>
                  <a:pt x="85644" y="667662"/>
                </a:lnTo>
                <a:lnTo>
                  <a:pt x="60526" y="632353"/>
                </a:lnTo>
                <a:lnTo>
                  <a:pt x="39409" y="594919"/>
                </a:lnTo>
                <a:lnTo>
                  <a:pt x="22546" y="555576"/>
                </a:lnTo>
                <a:lnTo>
                  <a:pt x="10188" y="514539"/>
                </a:lnTo>
                <a:lnTo>
                  <a:pt x="2589" y="472023"/>
                </a:lnTo>
                <a:lnTo>
                  <a:pt x="0" y="428244"/>
                </a:lnTo>
                <a:close/>
              </a:path>
            </a:pathLst>
          </a:custGeom>
          <a:ln w="12192">
            <a:solidFill>
              <a:srgbClr val="FFFFFF"/>
            </a:solidFill>
          </a:ln>
        </p:spPr>
        <p:txBody>
          <a:bodyPr wrap="square" lIns="0" tIns="0" rIns="0" bIns="0" rtlCol="0"/>
          <a:lstStyle/>
          <a:p>
            <a:endParaRPr smtClean="0">
              <a:solidFill>
                <a:prstClr val="black"/>
              </a:solidFill>
            </a:endParaRPr>
          </a:p>
        </p:txBody>
      </p:sp>
      <p:sp>
        <p:nvSpPr>
          <p:cNvPr id="52" name="object 52"/>
          <p:cNvSpPr txBox="1"/>
          <p:nvPr/>
        </p:nvSpPr>
        <p:spPr>
          <a:xfrm>
            <a:off x="4549266" y="1813052"/>
            <a:ext cx="582930" cy="164465"/>
          </a:xfrm>
          <a:prstGeom prst="rect">
            <a:avLst/>
          </a:prstGeom>
        </p:spPr>
        <p:txBody>
          <a:bodyPr vert="horz" wrap="square" lIns="0" tIns="13970" rIns="0" bIns="0" rtlCol="0">
            <a:spAutoFit/>
          </a:bodyPr>
          <a:lstStyle/>
          <a:p>
            <a:pPr marL="12700">
              <a:spcBef>
                <a:spcPts val="110"/>
              </a:spcBef>
            </a:pPr>
            <a:r>
              <a:rPr sz="900" dirty="0">
                <a:solidFill>
                  <a:srgbClr val="FFFFFF"/>
                </a:solidFill>
                <a:cs typeface="Calibri"/>
              </a:rPr>
              <a:t>PARENTING</a:t>
            </a:r>
            <a:endParaRPr sz="900">
              <a:solidFill>
                <a:prstClr val="black"/>
              </a:solidFill>
              <a:cs typeface="Calibri"/>
            </a:endParaRPr>
          </a:p>
        </p:txBody>
      </p:sp>
      <p:sp>
        <p:nvSpPr>
          <p:cNvPr id="53" name="object 53"/>
          <p:cNvSpPr txBox="1"/>
          <p:nvPr/>
        </p:nvSpPr>
        <p:spPr>
          <a:xfrm>
            <a:off x="5458205" y="3380104"/>
            <a:ext cx="1202690" cy="775970"/>
          </a:xfrm>
          <a:prstGeom prst="rect">
            <a:avLst/>
          </a:prstGeom>
        </p:spPr>
        <p:txBody>
          <a:bodyPr vert="horz" wrap="square" lIns="0" tIns="75565" rIns="0" bIns="0" rtlCol="0">
            <a:spAutoFit/>
          </a:bodyPr>
          <a:lstStyle/>
          <a:p>
            <a:pPr marL="15875">
              <a:spcBef>
                <a:spcPts val="595"/>
              </a:spcBef>
            </a:pPr>
            <a:r>
              <a:rPr sz="2400" spc="-10" dirty="0">
                <a:solidFill>
                  <a:srgbClr val="925FC9"/>
                </a:solidFill>
                <a:latin typeface="Nirmala UI Semilight"/>
                <a:cs typeface="Nirmala UI Semilight"/>
              </a:rPr>
              <a:t>JENESSE</a:t>
            </a:r>
            <a:endParaRPr sz="2400">
              <a:solidFill>
                <a:prstClr val="black"/>
              </a:solidFill>
              <a:latin typeface="Nirmala UI Semilight"/>
              <a:cs typeface="Nirmala UI Semilight"/>
            </a:endParaRPr>
          </a:p>
          <a:p>
            <a:pPr marL="12700">
              <a:spcBef>
                <a:spcPts val="370"/>
              </a:spcBef>
            </a:pPr>
            <a:r>
              <a:rPr spc="-10" dirty="0">
                <a:solidFill>
                  <a:srgbClr val="925FC9"/>
                </a:solidFill>
                <a:latin typeface="Nirmala UI Semilight"/>
                <a:cs typeface="Nirmala UI Semilight"/>
              </a:rPr>
              <a:t>PROGRAMS</a:t>
            </a:r>
            <a:endParaRPr>
              <a:solidFill>
                <a:prstClr val="black"/>
              </a:solidFill>
              <a:latin typeface="Nirmala UI Semilight"/>
              <a:cs typeface="Nirmala UI Semilight"/>
            </a:endParaRPr>
          </a:p>
        </p:txBody>
      </p:sp>
      <p:sp>
        <p:nvSpPr>
          <p:cNvPr id="54" name="object 54"/>
          <p:cNvSpPr/>
          <p:nvPr/>
        </p:nvSpPr>
        <p:spPr>
          <a:xfrm>
            <a:off x="7427976" y="6525768"/>
            <a:ext cx="1716023" cy="332230"/>
          </a:xfrm>
          <a:prstGeom prst="rect">
            <a:avLst/>
          </a:prstGeom>
          <a:blipFill>
            <a:blip r:embed="rId6" cstate="print"/>
            <a:stretch>
              <a:fillRect/>
            </a:stretch>
          </a:blipFill>
        </p:spPr>
        <p:txBody>
          <a:bodyPr wrap="square" lIns="0" tIns="0" rIns="0" bIns="0" rtlCol="0"/>
          <a:lstStyle/>
          <a:p>
            <a:endParaRPr smtClean="0">
              <a:solidFill>
                <a:prstClr val="black"/>
              </a:solidFill>
            </a:endParaRPr>
          </a:p>
        </p:txBody>
      </p:sp>
      <p:sp>
        <p:nvSpPr>
          <p:cNvPr id="55" name="object 55"/>
          <p:cNvSpPr/>
          <p:nvPr/>
        </p:nvSpPr>
        <p:spPr>
          <a:xfrm>
            <a:off x="3115055" y="3017520"/>
            <a:ext cx="1119378" cy="1003553"/>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56" name="object 56"/>
          <p:cNvSpPr/>
          <p:nvPr/>
        </p:nvSpPr>
        <p:spPr>
          <a:xfrm>
            <a:off x="5989320" y="1502663"/>
            <a:ext cx="1622298" cy="1780793"/>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57" name="object 57"/>
          <p:cNvSpPr/>
          <p:nvPr/>
        </p:nvSpPr>
        <p:spPr>
          <a:xfrm>
            <a:off x="7427976" y="4288535"/>
            <a:ext cx="1014983" cy="890015"/>
          </a:xfrm>
          <a:prstGeom prst="rect">
            <a:avLst/>
          </a:prstGeom>
          <a:blipFill>
            <a:blip r:embed="rId9" cstate="print"/>
            <a:stretch>
              <a:fillRect/>
            </a:stretch>
          </a:blipFill>
        </p:spPr>
        <p:txBody>
          <a:bodyPr wrap="square" lIns="0" tIns="0" rIns="0" bIns="0" rtlCol="0"/>
          <a:lstStyle/>
          <a:p>
            <a:endParaRPr smtClean="0">
              <a:solidFill>
                <a:prstClr val="black"/>
              </a:solidFill>
            </a:endParaRPr>
          </a:p>
        </p:txBody>
      </p:sp>
      <p:sp>
        <p:nvSpPr>
          <p:cNvPr id="58" name="object 58"/>
          <p:cNvSpPr/>
          <p:nvPr/>
        </p:nvSpPr>
        <p:spPr>
          <a:xfrm>
            <a:off x="0" y="0"/>
            <a:ext cx="2395855" cy="6858000"/>
          </a:xfrm>
          <a:custGeom>
            <a:avLst/>
            <a:gdLst/>
            <a:ahLst/>
            <a:cxnLst/>
            <a:rect l="l" t="t" r="r" b="b"/>
            <a:pathLst>
              <a:path w="2395855" h="6858000">
                <a:moveTo>
                  <a:pt x="2395728" y="6857998"/>
                </a:moveTo>
                <a:lnTo>
                  <a:pt x="2395728" y="0"/>
                </a:lnTo>
                <a:lnTo>
                  <a:pt x="0" y="0"/>
                </a:lnTo>
                <a:lnTo>
                  <a:pt x="0" y="6857998"/>
                </a:lnTo>
                <a:lnTo>
                  <a:pt x="2395728" y="6857998"/>
                </a:lnTo>
                <a:close/>
              </a:path>
            </a:pathLst>
          </a:custGeom>
          <a:solidFill>
            <a:srgbClr val="FBA952"/>
          </a:solidFill>
        </p:spPr>
        <p:txBody>
          <a:bodyPr wrap="square" lIns="0" tIns="0" rIns="0" bIns="0" rtlCol="0"/>
          <a:lstStyle/>
          <a:p>
            <a:endParaRPr smtClean="0">
              <a:solidFill>
                <a:prstClr val="black"/>
              </a:solidFill>
            </a:endParaRPr>
          </a:p>
        </p:txBody>
      </p:sp>
      <p:sp>
        <p:nvSpPr>
          <p:cNvPr id="59" name="object 59"/>
          <p:cNvSpPr txBox="1"/>
          <p:nvPr/>
        </p:nvSpPr>
        <p:spPr>
          <a:xfrm>
            <a:off x="190906" y="1903856"/>
            <a:ext cx="2117090" cy="1743075"/>
          </a:xfrm>
          <a:prstGeom prst="rect">
            <a:avLst/>
          </a:prstGeom>
        </p:spPr>
        <p:txBody>
          <a:bodyPr vert="horz" wrap="square" lIns="0" tIns="11430" rIns="0" bIns="0" rtlCol="0">
            <a:spAutoFit/>
          </a:bodyPr>
          <a:lstStyle/>
          <a:p>
            <a:pPr marL="16510" algn="ctr">
              <a:spcBef>
                <a:spcPts val="90"/>
              </a:spcBef>
            </a:pPr>
            <a:r>
              <a:rPr sz="3200" spc="-10" dirty="0">
                <a:solidFill>
                  <a:srgbClr val="FFFFFF"/>
                </a:solidFill>
                <a:latin typeface="Nirmala UI Semilight"/>
                <a:cs typeface="Nirmala UI Semilight"/>
              </a:rPr>
              <a:t>WE’VE</a:t>
            </a:r>
            <a:endParaRPr sz="3200">
              <a:solidFill>
                <a:prstClr val="black"/>
              </a:solidFill>
              <a:latin typeface="Nirmala UI Semilight"/>
              <a:cs typeface="Nirmala UI Semilight"/>
            </a:endParaRPr>
          </a:p>
          <a:p>
            <a:pPr marL="17145" algn="ctr"/>
            <a:r>
              <a:rPr sz="3200" spc="-10" dirty="0">
                <a:solidFill>
                  <a:srgbClr val="FFFFFF"/>
                </a:solidFill>
                <a:latin typeface="Nirmala UI Semilight"/>
                <a:cs typeface="Nirmala UI Semilight"/>
              </a:rPr>
              <a:t>LISTENED</a:t>
            </a:r>
            <a:endParaRPr sz="3200">
              <a:solidFill>
                <a:prstClr val="black"/>
              </a:solidFill>
              <a:latin typeface="Nirmala UI Semilight"/>
              <a:cs typeface="Nirmala UI Semilight"/>
            </a:endParaRPr>
          </a:p>
          <a:p>
            <a:pPr algn="ctr">
              <a:spcBef>
                <a:spcPts val="2485"/>
              </a:spcBef>
            </a:pPr>
            <a:r>
              <a:rPr sz="2800" dirty="0">
                <a:solidFill>
                  <a:srgbClr val="7E7E7E"/>
                </a:solidFill>
                <a:latin typeface="Nirmala UI Semilight"/>
                <a:cs typeface="Nirmala UI Semilight"/>
              </a:rPr>
              <a:t>NOW</a:t>
            </a:r>
            <a:r>
              <a:rPr sz="2800" spc="-105" dirty="0">
                <a:solidFill>
                  <a:srgbClr val="7E7E7E"/>
                </a:solidFill>
                <a:latin typeface="Nirmala UI Semilight"/>
                <a:cs typeface="Nirmala UI Semilight"/>
              </a:rPr>
              <a:t> </a:t>
            </a:r>
            <a:r>
              <a:rPr sz="2800" dirty="0">
                <a:solidFill>
                  <a:srgbClr val="7E7E7E"/>
                </a:solidFill>
                <a:latin typeface="Nirmala UI Semilight"/>
                <a:cs typeface="Nirmala UI Semilight"/>
              </a:rPr>
              <a:t>WHAT?</a:t>
            </a:r>
            <a:endParaRPr sz="2800">
              <a:solidFill>
                <a:prstClr val="black"/>
              </a:solidFill>
              <a:latin typeface="Nirmala UI Semilight"/>
              <a:cs typeface="Nirmala UI Semilight"/>
            </a:endParaRPr>
          </a:p>
        </p:txBody>
      </p:sp>
      <p:sp>
        <p:nvSpPr>
          <p:cNvPr id="60" name="object 60"/>
          <p:cNvSpPr txBox="1"/>
          <p:nvPr/>
        </p:nvSpPr>
        <p:spPr>
          <a:xfrm>
            <a:off x="489610" y="311607"/>
            <a:ext cx="4711065" cy="391795"/>
          </a:xfrm>
          <a:prstGeom prst="rect">
            <a:avLst/>
          </a:prstGeom>
        </p:spPr>
        <p:txBody>
          <a:bodyPr vert="horz" wrap="square" lIns="0" tIns="12700" rIns="0" bIns="0" rtlCol="0">
            <a:spAutoFit/>
          </a:bodyPr>
          <a:lstStyle/>
          <a:p>
            <a:pPr marL="12700">
              <a:spcBef>
                <a:spcPts val="100"/>
              </a:spcBef>
            </a:pPr>
            <a:r>
              <a:rPr sz="2400" dirty="0">
                <a:solidFill>
                  <a:srgbClr val="13B1B4"/>
                </a:solidFill>
                <a:latin typeface="Nirmala UI Semilight"/>
                <a:cs typeface="Nirmala UI Semilight"/>
              </a:rPr>
              <a:t>A COMPREHENSIVE</a:t>
            </a:r>
            <a:r>
              <a:rPr sz="3000" baseline="1388" dirty="0">
                <a:solidFill>
                  <a:srgbClr val="7E7E7E"/>
                </a:solidFill>
                <a:latin typeface="Nirmala UI Semilight"/>
                <a:cs typeface="Nirmala UI Semilight"/>
              </a:rPr>
              <a:t>SERVICE </a:t>
            </a:r>
            <a:r>
              <a:rPr sz="3000" spc="-15" baseline="1388" dirty="0">
                <a:solidFill>
                  <a:srgbClr val="7E7E7E"/>
                </a:solidFill>
                <a:latin typeface="Nirmala UI Semilight"/>
                <a:cs typeface="Nirmala UI Semilight"/>
              </a:rPr>
              <a:t>MODEL</a:t>
            </a:r>
            <a:r>
              <a:rPr sz="3000" spc="-37" baseline="1388" dirty="0">
                <a:solidFill>
                  <a:srgbClr val="7E7E7E"/>
                </a:solidFill>
                <a:latin typeface="Nirmala UI Semilight"/>
                <a:cs typeface="Nirmala UI Semilight"/>
              </a:rPr>
              <a:t> </a:t>
            </a:r>
            <a:r>
              <a:rPr sz="3000" spc="-15" baseline="1388" dirty="0">
                <a:solidFill>
                  <a:srgbClr val="7E7E7E"/>
                </a:solidFill>
                <a:latin typeface="Nirmala UI Semilight"/>
                <a:cs typeface="Nirmala UI Semilight"/>
              </a:rPr>
              <a:t>…</a:t>
            </a:r>
            <a:endParaRPr sz="3000" baseline="1388">
              <a:solidFill>
                <a:prstClr val="black"/>
              </a:solidFill>
              <a:latin typeface="Nirmala UI Semilight"/>
              <a:cs typeface="Nirmala UI Semilight"/>
            </a:endParaRPr>
          </a:p>
        </p:txBody>
      </p:sp>
      <p:pic>
        <p:nvPicPr>
          <p:cNvPr id="61" name="Picture 6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329140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711950"/>
          </a:xfrm>
          <a:custGeom>
            <a:avLst/>
            <a:gdLst/>
            <a:ahLst/>
            <a:cxnLst/>
            <a:rect l="l" t="t" r="r" b="b"/>
            <a:pathLst>
              <a:path w="9144000" h="6711950">
                <a:moveTo>
                  <a:pt x="0" y="6711696"/>
                </a:moveTo>
                <a:lnTo>
                  <a:pt x="9144000" y="6711696"/>
                </a:lnTo>
                <a:lnTo>
                  <a:pt x="9144000" y="0"/>
                </a:lnTo>
                <a:lnTo>
                  <a:pt x="0" y="0"/>
                </a:lnTo>
                <a:lnTo>
                  <a:pt x="0" y="6711696"/>
                </a:lnTo>
                <a:close/>
              </a:path>
            </a:pathLst>
          </a:custGeom>
          <a:solidFill>
            <a:srgbClr val="FBA952"/>
          </a:solidFill>
        </p:spPr>
        <p:txBody>
          <a:bodyPr wrap="square" lIns="0" tIns="0" rIns="0" bIns="0" rtlCol="0"/>
          <a:lstStyle/>
          <a:p>
            <a:endParaRPr smtClean="0">
              <a:solidFill>
                <a:prstClr val="black"/>
              </a:solidFill>
            </a:endParaRPr>
          </a:p>
        </p:txBody>
      </p:sp>
      <p:sp>
        <p:nvSpPr>
          <p:cNvPr id="3" name="object 3"/>
          <p:cNvSpPr/>
          <p:nvPr/>
        </p:nvSpPr>
        <p:spPr>
          <a:xfrm>
            <a:off x="0" y="6711695"/>
            <a:ext cx="9144000" cy="146685"/>
          </a:xfrm>
          <a:custGeom>
            <a:avLst/>
            <a:gdLst/>
            <a:ahLst/>
            <a:cxnLst/>
            <a:rect l="l" t="t" r="r" b="b"/>
            <a:pathLst>
              <a:path w="9144000" h="146684">
                <a:moveTo>
                  <a:pt x="9144000" y="146302"/>
                </a:moveTo>
                <a:lnTo>
                  <a:pt x="9144000" y="0"/>
                </a:lnTo>
                <a:lnTo>
                  <a:pt x="0" y="0"/>
                </a:lnTo>
                <a:lnTo>
                  <a:pt x="0" y="146302"/>
                </a:lnTo>
                <a:lnTo>
                  <a:pt x="9144000" y="146302"/>
                </a:lnTo>
                <a:close/>
              </a:path>
            </a:pathLst>
          </a:custGeom>
          <a:solidFill>
            <a:srgbClr val="13B1B4"/>
          </a:solidFill>
        </p:spPr>
        <p:txBody>
          <a:bodyPr wrap="square" lIns="0" tIns="0" rIns="0" bIns="0" rtlCol="0"/>
          <a:lstStyle/>
          <a:p>
            <a:endParaRPr smtClean="0">
              <a:solidFill>
                <a:prstClr val="black"/>
              </a:solidFill>
            </a:endParaRPr>
          </a:p>
        </p:txBody>
      </p:sp>
      <p:sp>
        <p:nvSpPr>
          <p:cNvPr id="4" name="object 4"/>
          <p:cNvSpPr txBox="1"/>
          <p:nvPr/>
        </p:nvSpPr>
        <p:spPr>
          <a:xfrm>
            <a:off x="1267205" y="2017323"/>
            <a:ext cx="7199630" cy="2538095"/>
          </a:xfrm>
          <a:prstGeom prst="rect">
            <a:avLst/>
          </a:prstGeom>
        </p:spPr>
        <p:txBody>
          <a:bodyPr vert="horz" wrap="square" lIns="0" tIns="415290" rIns="0" bIns="0" rtlCol="0">
            <a:spAutoFit/>
          </a:bodyPr>
          <a:lstStyle/>
          <a:p>
            <a:pPr marL="12700">
              <a:spcBef>
                <a:spcPts val="3270"/>
              </a:spcBef>
            </a:pPr>
            <a:r>
              <a:rPr sz="5400" spc="-5" dirty="0">
                <a:solidFill>
                  <a:srgbClr val="13B1B4"/>
                </a:solidFill>
                <a:latin typeface="Nirmala UI Semilight"/>
                <a:cs typeface="Nirmala UI Semilight"/>
              </a:rPr>
              <a:t>IN HER OWN</a:t>
            </a:r>
            <a:r>
              <a:rPr sz="5400" spc="-60" dirty="0">
                <a:solidFill>
                  <a:srgbClr val="13B1B4"/>
                </a:solidFill>
                <a:latin typeface="Nirmala UI Semilight"/>
                <a:cs typeface="Nirmala UI Semilight"/>
              </a:rPr>
              <a:t> </a:t>
            </a:r>
            <a:r>
              <a:rPr sz="5400" dirty="0">
                <a:solidFill>
                  <a:srgbClr val="13B1B4"/>
                </a:solidFill>
                <a:latin typeface="Nirmala UI Semilight"/>
                <a:cs typeface="Nirmala UI Semilight"/>
              </a:rPr>
              <a:t>WORDS</a:t>
            </a:r>
            <a:r>
              <a:rPr sz="8000" dirty="0">
                <a:solidFill>
                  <a:srgbClr val="13B1B4"/>
                </a:solidFill>
                <a:latin typeface="Nirmala UI Semilight"/>
                <a:cs typeface="Nirmala UI Semilight"/>
              </a:rPr>
              <a:t>…</a:t>
            </a:r>
            <a:endParaRPr sz="8000">
              <a:solidFill>
                <a:prstClr val="black"/>
              </a:solidFill>
              <a:latin typeface="Nirmala UI Semilight"/>
              <a:cs typeface="Nirmala UI Semilight"/>
            </a:endParaRPr>
          </a:p>
          <a:p>
            <a:pPr marL="177800">
              <a:spcBef>
                <a:spcPts val="1735"/>
              </a:spcBef>
            </a:pPr>
            <a:r>
              <a:rPr sz="4400" spc="-10" dirty="0">
                <a:solidFill>
                  <a:srgbClr val="FFFFFF"/>
                </a:solidFill>
                <a:latin typeface="Nirmala UI Semilight"/>
                <a:cs typeface="Nirmala UI Semilight"/>
              </a:rPr>
              <a:t>A </a:t>
            </a:r>
            <a:r>
              <a:rPr sz="4400" spc="-5" dirty="0">
                <a:solidFill>
                  <a:srgbClr val="FFFFFF"/>
                </a:solidFill>
                <a:latin typeface="Nirmala UI Semilight"/>
                <a:cs typeface="Nirmala UI Semilight"/>
              </a:rPr>
              <a:t>LETTER FROM </a:t>
            </a:r>
            <a:r>
              <a:rPr sz="4400" spc="-10" dirty="0">
                <a:solidFill>
                  <a:srgbClr val="FFFFFF"/>
                </a:solidFill>
                <a:latin typeface="Nirmala UI Semilight"/>
                <a:cs typeface="Nirmala UI Semilight"/>
              </a:rPr>
              <a:t>A</a:t>
            </a:r>
            <a:r>
              <a:rPr sz="4400" spc="-40" dirty="0">
                <a:solidFill>
                  <a:srgbClr val="FFFFFF"/>
                </a:solidFill>
                <a:latin typeface="Nirmala UI Semilight"/>
                <a:cs typeface="Nirmala UI Semilight"/>
              </a:rPr>
              <a:t> </a:t>
            </a:r>
            <a:r>
              <a:rPr sz="4400" spc="-10" dirty="0">
                <a:solidFill>
                  <a:srgbClr val="FFFFFF"/>
                </a:solidFill>
                <a:latin typeface="Nirmala UI Semilight"/>
                <a:cs typeface="Nirmala UI Semilight"/>
              </a:rPr>
              <a:t>CLIENT</a:t>
            </a:r>
            <a:endParaRPr sz="4400">
              <a:solidFill>
                <a:prstClr val="black"/>
              </a:solidFill>
              <a:latin typeface="Nirmala UI Semilight"/>
              <a:cs typeface="Nirmala UI Semilight"/>
            </a:endParaRPr>
          </a:p>
        </p:txBody>
      </p:sp>
      <p:sp>
        <p:nvSpPr>
          <p:cNvPr id="5" name="object 5"/>
          <p:cNvSpPr/>
          <p:nvPr/>
        </p:nvSpPr>
        <p:spPr>
          <a:xfrm>
            <a:off x="64007" y="6318503"/>
            <a:ext cx="1716024" cy="350520"/>
          </a:xfrm>
          <a:prstGeom prst="rect">
            <a:avLst/>
          </a:prstGeom>
          <a:blipFill>
            <a:blip r:embed="rId2" cstate="print"/>
            <a:stretch>
              <a:fillRect/>
            </a:stretch>
          </a:blipFill>
        </p:spPr>
        <p:txBody>
          <a:bodyPr wrap="square" lIns="0" tIns="0" rIns="0" bIns="0" rtlCol="0"/>
          <a:lstStyle/>
          <a:p>
            <a:endParaRPr smtClean="0">
              <a:solidFill>
                <a:prstClr val="black"/>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342548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74760" cy="6858000"/>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645301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subTitle" idx="1"/>
          </p:nvPr>
        </p:nvSpPr>
        <p:spPr>
          <a:xfrm>
            <a:off x="381000" y="3200400"/>
            <a:ext cx="8382000" cy="2895600"/>
          </a:xfrm>
        </p:spPr>
        <p:txBody>
          <a:bodyPr>
            <a:noAutofit/>
          </a:bodyPr>
          <a:lstStyle/>
          <a:p>
            <a:pPr marL="0" indent="0" algn="ctr">
              <a:buNone/>
            </a:pPr>
            <a:endParaRPr lang="en-US" sz="1200" dirty="0"/>
          </a:p>
          <a:p>
            <a:pPr marL="0" indent="0" algn="ctr">
              <a:buNone/>
            </a:pPr>
            <a:r>
              <a:rPr lang="en-US" sz="4000" b="1" dirty="0" smtClean="0">
                <a:solidFill>
                  <a:schemeClr val="tx1"/>
                </a:solidFill>
                <a:latin typeface="Alana" pitchFamily="50" charset="0"/>
              </a:rPr>
              <a:t>Chet Hewitt</a:t>
            </a:r>
          </a:p>
          <a:p>
            <a:r>
              <a:rPr lang="en-US" sz="2000" b="1" dirty="0" smtClean="0"/>
              <a:t>President &amp; CEO </a:t>
            </a:r>
          </a:p>
          <a:p>
            <a:r>
              <a:rPr lang="en-US" sz="2000" b="1" dirty="0" smtClean="0"/>
              <a:t>Sierra Health Foundation</a:t>
            </a:r>
          </a:p>
          <a:p>
            <a:pPr marL="0" indent="0" algn="ctr">
              <a:buNone/>
            </a:pPr>
            <a:endParaRPr lang="en-US" sz="1400" dirty="0" smtClean="0">
              <a:solidFill>
                <a:schemeClr val="tx2">
                  <a:lumMod val="75000"/>
                </a:schemeClr>
              </a:solidFill>
              <a:latin typeface="Alana" pitchFamily="50" charset="0"/>
            </a:endParaRPr>
          </a:p>
          <a:p>
            <a:pPr marL="0" indent="0" algn="ctr">
              <a:buNone/>
            </a:pPr>
            <a:r>
              <a:rPr lang="en-US" sz="4000" b="1" dirty="0" smtClean="0">
                <a:solidFill>
                  <a:schemeClr val="tx1"/>
                </a:solidFill>
                <a:latin typeface="Alana" pitchFamily="50" charset="0"/>
              </a:rPr>
              <a:t>Senator Holly Mitchell</a:t>
            </a:r>
          </a:p>
          <a:p>
            <a:pPr marL="0" indent="0" algn="ctr">
              <a:buNone/>
            </a:pPr>
            <a:r>
              <a:rPr lang="en-US" sz="1800" b="1" dirty="0" smtClean="0"/>
              <a:t>30th State Senate District</a:t>
            </a:r>
          </a:p>
        </p:txBody>
      </p:sp>
      <p:sp>
        <p:nvSpPr>
          <p:cNvPr id="4" name="Slide Number Placeholder 3"/>
          <p:cNvSpPr>
            <a:spLocks noGrp="1"/>
          </p:cNvSpPr>
          <p:nvPr>
            <p:ph type="sldNum" sz="quarter" idx="12"/>
          </p:nvPr>
        </p:nvSpPr>
        <p:spPr/>
        <p:txBody>
          <a:bodyPr/>
          <a:lstStyle/>
          <a:p>
            <a:fld id="{6F42FDE4-A7DD-41A7-A0A6-9B649FB43336}" type="slidenum">
              <a:rPr kumimoji="0" lang="en-US" smtClean="0"/>
              <a:t>4</a:t>
            </a:fld>
            <a:endParaRPr kumimoji="0" lang="en-US" dirty="0"/>
          </a:p>
        </p:txBody>
      </p:sp>
      <p:sp>
        <p:nvSpPr>
          <p:cNvPr id="2" name="Title 1"/>
          <p:cNvSpPr>
            <a:spLocks noGrp="1"/>
          </p:cNvSpPr>
          <p:nvPr>
            <p:ph type="ctrTitle"/>
          </p:nvPr>
        </p:nvSpPr>
        <p:spPr/>
        <p:txBody>
          <a:bodyPr/>
          <a:lstStyle/>
          <a:p>
            <a:r>
              <a:rPr lang="en-US" dirty="0" smtClean="0"/>
              <a:t>Special Guests Remarks</a:t>
            </a:r>
            <a:endParaRPr lang="en-US" dirty="0"/>
          </a:p>
        </p:txBody>
      </p:sp>
    </p:spTree>
    <p:extLst>
      <p:ext uri="{BB962C8B-B14F-4D97-AF65-F5344CB8AC3E}">
        <p14:creationId xmlns:p14="http://schemas.microsoft.com/office/powerpoint/2010/main" val="1317889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711950"/>
          </a:xfrm>
          <a:custGeom>
            <a:avLst/>
            <a:gdLst/>
            <a:ahLst/>
            <a:cxnLst/>
            <a:rect l="l" t="t" r="r" b="b"/>
            <a:pathLst>
              <a:path w="9144000" h="6711950">
                <a:moveTo>
                  <a:pt x="0" y="6711696"/>
                </a:moveTo>
                <a:lnTo>
                  <a:pt x="9144000" y="6711696"/>
                </a:lnTo>
                <a:lnTo>
                  <a:pt x="9144000" y="0"/>
                </a:lnTo>
                <a:lnTo>
                  <a:pt x="0" y="0"/>
                </a:lnTo>
                <a:lnTo>
                  <a:pt x="0" y="6711696"/>
                </a:lnTo>
                <a:close/>
              </a:path>
            </a:pathLst>
          </a:custGeom>
          <a:solidFill>
            <a:srgbClr val="925FC9"/>
          </a:solidFill>
        </p:spPr>
        <p:txBody>
          <a:bodyPr wrap="square" lIns="0" tIns="0" rIns="0" bIns="0" rtlCol="0"/>
          <a:lstStyle/>
          <a:p>
            <a:endParaRPr smtClean="0">
              <a:solidFill>
                <a:prstClr val="black"/>
              </a:solidFill>
            </a:endParaRPr>
          </a:p>
        </p:txBody>
      </p:sp>
      <p:sp>
        <p:nvSpPr>
          <p:cNvPr id="3" name="object 3"/>
          <p:cNvSpPr/>
          <p:nvPr/>
        </p:nvSpPr>
        <p:spPr>
          <a:xfrm>
            <a:off x="0" y="6711695"/>
            <a:ext cx="9144000" cy="146685"/>
          </a:xfrm>
          <a:custGeom>
            <a:avLst/>
            <a:gdLst/>
            <a:ahLst/>
            <a:cxnLst/>
            <a:rect l="l" t="t" r="r" b="b"/>
            <a:pathLst>
              <a:path w="9144000" h="146684">
                <a:moveTo>
                  <a:pt x="9144000" y="146302"/>
                </a:moveTo>
                <a:lnTo>
                  <a:pt x="9144000" y="0"/>
                </a:lnTo>
                <a:lnTo>
                  <a:pt x="0" y="0"/>
                </a:lnTo>
                <a:lnTo>
                  <a:pt x="0" y="146302"/>
                </a:lnTo>
                <a:lnTo>
                  <a:pt x="9144000" y="146302"/>
                </a:lnTo>
                <a:close/>
              </a:path>
            </a:pathLst>
          </a:custGeom>
          <a:solidFill>
            <a:srgbClr val="FBA952"/>
          </a:solidFill>
        </p:spPr>
        <p:txBody>
          <a:bodyPr wrap="square" lIns="0" tIns="0" rIns="0" bIns="0" rtlCol="0"/>
          <a:lstStyle/>
          <a:p>
            <a:endParaRPr smtClean="0">
              <a:solidFill>
                <a:prstClr val="black"/>
              </a:solidFill>
            </a:endParaRPr>
          </a:p>
        </p:txBody>
      </p:sp>
      <p:sp>
        <p:nvSpPr>
          <p:cNvPr id="4" name="object 4"/>
          <p:cNvSpPr txBox="1">
            <a:spLocks noGrp="1"/>
          </p:cNvSpPr>
          <p:nvPr>
            <p:ph type="body" idx="1"/>
          </p:nvPr>
        </p:nvSpPr>
        <p:spPr>
          <a:prstGeom prst="rect">
            <a:avLst/>
          </a:prstGeom>
        </p:spPr>
        <p:txBody>
          <a:bodyPr vert="horz" wrap="square" lIns="0" tIns="12065" rIns="0" bIns="0" rtlCol="0">
            <a:spAutoFit/>
          </a:bodyPr>
          <a:lstStyle/>
          <a:p>
            <a:pPr marL="12700">
              <a:lnSpc>
                <a:spcPct val="100000"/>
              </a:lnSpc>
              <a:spcBef>
                <a:spcPts val="95"/>
              </a:spcBef>
            </a:pPr>
            <a:r>
              <a:rPr spc="-10" dirty="0"/>
              <a:t>COMMUNITY</a:t>
            </a:r>
          </a:p>
        </p:txBody>
      </p:sp>
      <p:sp>
        <p:nvSpPr>
          <p:cNvPr id="5" name="object 5"/>
          <p:cNvSpPr txBox="1">
            <a:spLocks noGrp="1"/>
          </p:cNvSpPr>
          <p:nvPr>
            <p:ph type="title"/>
          </p:nvPr>
        </p:nvSpPr>
        <p:spPr>
          <a:xfrm>
            <a:off x="755395" y="2431745"/>
            <a:ext cx="7578090" cy="574675"/>
          </a:xfrm>
          <a:prstGeom prst="rect">
            <a:avLst/>
          </a:prstGeom>
        </p:spPr>
        <p:txBody>
          <a:bodyPr vert="horz" wrap="square" lIns="0" tIns="12700" rIns="0" bIns="0" rtlCol="0">
            <a:spAutoFit/>
          </a:bodyPr>
          <a:lstStyle/>
          <a:p>
            <a:pPr marL="12700">
              <a:lnSpc>
                <a:spcPct val="100000"/>
              </a:lnSpc>
              <a:spcBef>
                <a:spcPts val="100"/>
              </a:spcBef>
            </a:pPr>
            <a:r>
              <a:rPr sz="3600" b="0" spc="-5" dirty="0">
                <a:solidFill>
                  <a:srgbClr val="FFFFFF"/>
                </a:solidFill>
                <a:latin typeface="Nirmala UI Semilight"/>
                <a:cs typeface="Nirmala UI Semilight"/>
              </a:rPr>
              <a:t>WHAT </a:t>
            </a:r>
            <a:r>
              <a:rPr sz="3600" b="0" dirty="0">
                <a:solidFill>
                  <a:srgbClr val="FFFFFF"/>
                </a:solidFill>
                <a:latin typeface="Nirmala UI Semilight"/>
                <a:cs typeface="Nirmala UI Semilight"/>
              </a:rPr>
              <a:t>WE </a:t>
            </a:r>
            <a:r>
              <a:rPr sz="3600" b="0" spc="-5" dirty="0">
                <a:solidFill>
                  <a:srgbClr val="FFFFFF"/>
                </a:solidFill>
                <a:latin typeface="Nirmala UI Semilight"/>
                <a:cs typeface="Nirmala UI Semilight"/>
              </a:rPr>
              <a:t>HAVE </a:t>
            </a:r>
            <a:r>
              <a:rPr sz="3600" b="0" dirty="0">
                <a:solidFill>
                  <a:srgbClr val="FFFFFF"/>
                </a:solidFill>
                <a:latin typeface="Nirmala UI Semilight"/>
                <a:cs typeface="Nirmala UI Semilight"/>
              </a:rPr>
              <a:t>TO </a:t>
            </a:r>
            <a:r>
              <a:rPr sz="3600" b="0" spc="-5" dirty="0">
                <a:solidFill>
                  <a:srgbClr val="FFFFFF"/>
                </a:solidFill>
                <a:latin typeface="Nirmala UI Semilight"/>
                <a:cs typeface="Nirmala UI Semilight"/>
              </a:rPr>
              <a:t>OVERCOME </a:t>
            </a:r>
            <a:r>
              <a:rPr sz="3600" b="0" spc="-10" dirty="0">
                <a:solidFill>
                  <a:srgbClr val="FFFFFF"/>
                </a:solidFill>
                <a:latin typeface="Nirmala UI Semilight"/>
                <a:cs typeface="Nirmala UI Semilight"/>
              </a:rPr>
              <a:t>AS</a:t>
            </a:r>
            <a:r>
              <a:rPr sz="3600" b="0" spc="-60" dirty="0">
                <a:solidFill>
                  <a:srgbClr val="FFFFFF"/>
                </a:solidFill>
                <a:latin typeface="Nirmala UI Semilight"/>
                <a:cs typeface="Nirmala UI Semilight"/>
              </a:rPr>
              <a:t> </a:t>
            </a:r>
            <a:r>
              <a:rPr sz="3600" b="0" dirty="0">
                <a:solidFill>
                  <a:srgbClr val="FFFFFF"/>
                </a:solidFill>
                <a:latin typeface="Nirmala UI Semilight"/>
                <a:cs typeface="Nirmala UI Semilight"/>
              </a:rPr>
              <a:t>A</a:t>
            </a:r>
            <a:endParaRPr sz="3600">
              <a:latin typeface="Nirmala UI Semilight"/>
              <a:cs typeface="Nirmala UI Semilight"/>
            </a:endParaRPr>
          </a:p>
        </p:txBody>
      </p:sp>
      <p:sp>
        <p:nvSpPr>
          <p:cNvPr id="6" name="object 6"/>
          <p:cNvSpPr txBox="1"/>
          <p:nvPr/>
        </p:nvSpPr>
        <p:spPr>
          <a:xfrm>
            <a:off x="2095626" y="4164914"/>
            <a:ext cx="4901565" cy="454025"/>
          </a:xfrm>
          <a:prstGeom prst="rect">
            <a:avLst/>
          </a:prstGeom>
        </p:spPr>
        <p:txBody>
          <a:bodyPr vert="horz" wrap="square" lIns="0" tIns="13970" rIns="0" bIns="0" rtlCol="0">
            <a:spAutoFit/>
          </a:bodyPr>
          <a:lstStyle/>
          <a:p>
            <a:pPr marL="12700">
              <a:spcBef>
                <a:spcPts val="110"/>
              </a:spcBef>
            </a:pPr>
            <a:r>
              <a:rPr sz="2800" dirty="0">
                <a:solidFill>
                  <a:srgbClr val="FFFFFF"/>
                </a:solidFill>
                <a:latin typeface="Nirmala UI Semilight"/>
                <a:cs typeface="Nirmala UI Semilight"/>
              </a:rPr>
              <a:t>WHERE IS THE WORK</a:t>
            </a:r>
            <a:r>
              <a:rPr sz="2800" spc="-135" dirty="0">
                <a:solidFill>
                  <a:srgbClr val="FFFFFF"/>
                </a:solidFill>
                <a:latin typeface="Nirmala UI Semilight"/>
                <a:cs typeface="Nirmala UI Semilight"/>
              </a:rPr>
              <a:t> </a:t>
            </a:r>
            <a:r>
              <a:rPr sz="2800" spc="-5" dirty="0">
                <a:solidFill>
                  <a:srgbClr val="FFFFFF"/>
                </a:solidFill>
                <a:latin typeface="Nirmala UI Semilight"/>
                <a:cs typeface="Nirmala UI Semilight"/>
              </a:rPr>
              <a:t>HEADED?</a:t>
            </a:r>
            <a:endParaRPr sz="2800">
              <a:solidFill>
                <a:prstClr val="black"/>
              </a:solidFill>
              <a:latin typeface="Nirmala UI Semilight"/>
              <a:cs typeface="Nirmala UI Semilight"/>
            </a:endParaRPr>
          </a:p>
        </p:txBody>
      </p:sp>
      <p:sp>
        <p:nvSpPr>
          <p:cNvPr id="7" name="object 7"/>
          <p:cNvSpPr/>
          <p:nvPr/>
        </p:nvSpPr>
        <p:spPr>
          <a:xfrm>
            <a:off x="7120128" y="6248400"/>
            <a:ext cx="2023872" cy="411480"/>
          </a:xfrm>
          <a:prstGeom prst="rect">
            <a:avLst/>
          </a:prstGeom>
          <a:blipFill>
            <a:blip r:embed="rId2" cstate="print"/>
            <a:stretch>
              <a:fillRect/>
            </a:stretch>
          </a:blipFill>
        </p:spPr>
        <p:txBody>
          <a:bodyPr wrap="square" lIns="0" tIns="0" rIns="0" bIns="0" rtlCol="0"/>
          <a:lstStyle/>
          <a:p>
            <a:endParaRPr smtClean="0">
              <a:solidFill>
                <a:prstClr val="black"/>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157874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F7F7F7"/>
          </a:solidFill>
        </p:spPr>
        <p:txBody>
          <a:bodyPr wrap="square" lIns="0" tIns="0" rIns="0" bIns="0" rtlCol="0"/>
          <a:lstStyle/>
          <a:p>
            <a:endParaRPr smtClean="0">
              <a:solidFill>
                <a:prstClr val="black"/>
              </a:solidFill>
            </a:endParaRPr>
          </a:p>
        </p:txBody>
      </p:sp>
      <p:sp>
        <p:nvSpPr>
          <p:cNvPr id="3" name="object 3"/>
          <p:cNvSpPr/>
          <p:nvPr/>
        </p:nvSpPr>
        <p:spPr>
          <a:xfrm>
            <a:off x="947927" y="865632"/>
            <a:ext cx="2700655" cy="856615"/>
          </a:xfrm>
          <a:custGeom>
            <a:avLst/>
            <a:gdLst/>
            <a:ahLst/>
            <a:cxnLst/>
            <a:rect l="l" t="t" r="r" b="b"/>
            <a:pathLst>
              <a:path w="2700654" h="856614">
                <a:moveTo>
                  <a:pt x="0" y="856488"/>
                </a:moveTo>
                <a:lnTo>
                  <a:pt x="2700528" y="856488"/>
                </a:lnTo>
                <a:lnTo>
                  <a:pt x="2700528" y="0"/>
                </a:lnTo>
                <a:lnTo>
                  <a:pt x="0" y="0"/>
                </a:lnTo>
                <a:lnTo>
                  <a:pt x="0" y="856488"/>
                </a:lnTo>
                <a:close/>
              </a:path>
            </a:pathLst>
          </a:custGeom>
          <a:solidFill>
            <a:srgbClr val="925FC9"/>
          </a:solidFill>
        </p:spPr>
        <p:txBody>
          <a:bodyPr wrap="square" lIns="0" tIns="0" rIns="0" bIns="0" rtlCol="0"/>
          <a:lstStyle/>
          <a:p>
            <a:endParaRPr smtClean="0">
              <a:solidFill>
                <a:prstClr val="black"/>
              </a:solidFill>
            </a:endParaRPr>
          </a:p>
        </p:txBody>
      </p:sp>
      <p:sp>
        <p:nvSpPr>
          <p:cNvPr id="4" name="object 4"/>
          <p:cNvSpPr txBox="1"/>
          <p:nvPr/>
        </p:nvSpPr>
        <p:spPr>
          <a:xfrm>
            <a:off x="1592961" y="1026032"/>
            <a:ext cx="1410970" cy="514984"/>
          </a:xfrm>
          <a:prstGeom prst="rect">
            <a:avLst/>
          </a:prstGeom>
        </p:spPr>
        <p:txBody>
          <a:bodyPr vert="horz" wrap="square" lIns="0" tIns="13335" rIns="0" bIns="0" rtlCol="0">
            <a:spAutoFit/>
          </a:bodyPr>
          <a:lstStyle/>
          <a:p>
            <a:pPr algn="ctr">
              <a:spcBef>
                <a:spcPts val="105"/>
              </a:spcBef>
            </a:pPr>
            <a:r>
              <a:rPr sz="1600" spc="-5" dirty="0">
                <a:solidFill>
                  <a:srgbClr val="FFFFFF"/>
                </a:solidFill>
                <a:latin typeface="Nirmala UI"/>
                <a:cs typeface="Nirmala UI"/>
              </a:rPr>
              <a:t>COMMUNITY</a:t>
            </a:r>
            <a:endParaRPr sz="1600">
              <a:solidFill>
                <a:prstClr val="black"/>
              </a:solidFill>
              <a:latin typeface="Nirmala UI"/>
              <a:cs typeface="Nirmala UI"/>
            </a:endParaRPr>
          </a:p>
          <a:p>
            <a:pPr algn="ctr"/>
            <a:r>
              <a:rPr sz="1600" dirty="0">
                <a:solidFill>
                  <a:srgbClr val="FFFFFF"/>
                </a:solidFill>
                <a:latin typeface="Nirmala UI"/>
                <a:cs typeface="Nirmala UI"/>
              </a:rPr>
              <a:t>PARTNERSHIPS</a:t>
            </a:r>
            <a:endParaRPr sz="1600">
              <a:solidFill>
                <a:prstClr val="black"/>
              </a:solidFill>
              <a:latin typeface="Nirmala UI"/>
              <a:cs typeface="Nirmala UI"/>
            </a:endParaRPr>
          </a:p>
        </p:txBody>
      </p:sp>
      <p:sp>
        <p:nvSpPr>
          <p:cNvPr id="5" name="object 5"/>
          <p:cNvSpPr txBox="1"/>
          <p:nvPr/>
        </p:nvSpPr>
        <p:spPr>
          <a:xfrm>
            <a:off x="917447" y="2151888"/>
            <a:ext cx="2700655" cy="853440"/>
          </a:xfrm>
          <a:prstGeom prst="rect">
            <a:avLst/>
          </a:prstGeom>
          <a:solidFill>
            <a:srgbClr val="FBA952"/>
          </a:solidFill>
        </p:spPr>
        <p:txBody>
          <a:bodyPr vert="horz" wrap="square" lIns="0" tIns="2540" rIns="0" bIns="0" rtlCol="0">
            <a:spAutoFit/>
          </a:bodyPr>
          <a:lstStyle/>
          <a:p>
            <a:pPr>
              <a:spcBef>
                <a:spcPts val="20"/>
              </a:spcBef>
            </a:pPr>
            <a:endParaRPr sz="2000">
              <a:solidFill>
                <a:prstClr val="black"/>
              </a:solidFill>
              <a:latin typeface="Times New Roman"/>
              <a:cs typeface="Times New Roman"/>
            </a:endParaRPr>
          </a:p>
          <a:p>
            <a:pPr marL="551815">
              <a:spcBef>
                <a:spcPts val="5"/>
              </a:spcBef>
            </a:pPr>
            <a:r>
              <a:rPr sz="1600" dirty="0">
                <a:solidFill>
                  <a:srgbClr val="FFFFFF"/>
                </a:solidFill>
                <a:latin typeface="Nirmala UI"/>
                <a:cs typeface="Nirmala UI"/>
              </a:rPr>
              <a:t>REAL</a:t>
            </a:r>
            <a:r>
              <a:rPr sz="1600" spc="-40" dirty="0">
                <a:solidFill>
                  <a:srgbClr val="FFFFFF"/>
                </a:solidFill>
                <a:latin typeface="Nirmala UI"/>
                <a:cs typeface="Nirmala UI"/>
              </a:rPr>
              <a:t> </a:t>
            </a:r>
            <a:r>
              <a:rPr sz="1600" dirty="0">
                <a:solidFill>
                  <a:srgbClr val="FFFFFF"/>
                </a:solidFill>
                <a:latin typeface="Nirmala UI"/>
                <a:cs typeface="Nirmala UI"/>
              </a:rPr>
              <a:t>RESOURCES</a:t>
            </a:r>
            <a:endParaRPr sz="1600">
              <a:solidFill>
                <a:prstClr val="black"/>
              </a:solidFill>
              <a:latin typeface="Nirmala UI"/>
              <a:cs typeface="Nirmala UI"/>
            </a:endParaRPr>
          </a:p>
        </p:txBody>
      </p:sp>
      <p:sp>
        <p:nvSpPr>
          <p:cNvPr id="6" name="object 6"/>
          <p:cNvSpPr/>
          <p:nvPr/>
        </p:nvSpPr>
        <p:spPr>
          <a:xfrm>
            <a:off x="947927" y="3496055"/>
            <a:ext cx="2700655" cy="856615"/>
          </a:xfrm>
          <a:custGeom>
            <a:avLst/>
            <a:gdLst/>
            <a:ahLst/>
            <a:cxnLst/>
            <a:rect l="l" t="t" r="r" b="b"/>
            <a:pathLst>
              <a:path w="2700654" h="856614">
                <a:moveTo>
                  <a:pt x="0" y="856488"/>
                </a:moveTo>
                <a:lnTo>
                  <a:pt x="2700528" y="856488"/>
                </a:lnTo>
                <a:lnTo>
                  <a:pt x="2700528" y="0"/>
                </a:lnTo>
                <a:lnTo>
                  <a:pt x="0" y="0"/>
                </a:lnTo>
                <a:lnTo>
                  <a:pt x="0" y="856488"/>
                </a:lnTo>
                <a:close/>
              </a:path>
            </a:pathLst>
          </a:custGeom>
          <a:solidFill>
            <a:srgbClr val="13B1B4"/>
          </a:solidFill>
        </p:spPr>
        <p:txBody>
          <a:bodyPr wrap="square" lIns="0" tIns="0" rIns="0" bIns="0" rtlCol="0"/>
          <a:lstStyle/>
          <a:p>
            <a:endParaRPr smtClean="0">
              <a:solidFill>
                <a:prstClr val="black"/>
              </a:solidFill>
            </a:endParaRPr>
          </a:p>
        </p:txBody>
      </p:sp>
      <p:sp>
        <p:nvSpPr>
          <p:cNvPr id="7" name="object 7"/>
          <p:cNvSpPr txBox="1"/>
          <p:nvPr/>
        </p:nvSpPr>
        <p:spPr>
          <a:xfrm>
            <a:off x="1132433" y="3779342"/>
            <a:ext cx="2332355" cy="271145"/>
          </a:xfrm>
          <a:prstGeom prst="rect">
            <a:avLst/>
          </a:prstGeom>
        </p:spPr>
        <p:txBody>
          <a:bodyPr vert="horz" wrap="square" lIns="0" tIns="13970" rIns="0" bIns="0" rtlCol="0">
            <a:spAutoFit/>
          </a:bodyPr>
          <a:lstStyle/>
          <a:p>
            <a:pPr marL="12700">
              <a:spcBef>
                <a:spcPts val="110"/>
              </a:spcBef>
            </a:pPr>
            <a:r>
              <a:rPr sz="1600" dirty="0">
                <a:solidFill>
                  <a:srgbClr val="FFFFFF"/>
                </a:solidFill>
                <a:latin typeface="Nirmala UI"/>
                <a:cs typeface="Nirmala UI"/>
              </a:rPr>
              <a:t>EDUCATION</a:t>
            </a:r>
            <a:r>
              <a:rPr sz="1600" spc="-50" dirty="0">
                <a:solidFill>
                  <a:srgbClr val="FFFFFF"/>
                </a:solidFill>
                <a:latin typeface="Nirmala UI"/>
                <a:cs typeface="Nirmala UI"/>
              </a:rPr>
              <a:t> </a:t>
            </a:r>
            <a:r>
              <a:rPr sz="1600" spc="-5" dirty="0">
                <a:solidFill>
                  <a:srgbClr val="FFFFFF"/>
                </a:solidFill>
                <a:latin typeface="Nirmala UI"/>
                <a:cs typeface="Nirmala UI"/>
              </a:rPr>
              <a:t>CAMPAIGNS</a:t>
            </a:r>
            <a:endParaRPr sz="1600">
              <a:solidFill>
                <a:prstClr val="black"/>
              </a:solidFill>
              <a:latin typeface="Nirmala UI"/>
              <a:cs typeface="Nirmala UI"/>
            </a:endParaRPr>
          </a:p>
        </p:txBody>
      </p:sp>
      <p:sp>
        <p:nvSpPr>
          <p:cNvPr id="8" name="object 8"/>
          <p:cNvSpPr txBox="1"/>
          <p:nvPr/>
        </p:nvSpPr>
        <p:spPr>
          <a:xfrm>
            <a:off x="947927" y="4812791"/>
            <a:ext cx="2700655" cy="856615"/>
          </a:xfrm>
          <a:prstGeom prst="rect">
            <a:avLst/>
          </a:prstGeom>
          <a:solidFill>
            <a:srgbClr val="00AFEF"/>
          </a:solidFill>
          <a:ln w="12192">
            <a:solidFill>
              <a:srgbClr val="FFFFFF"/>
            </a:solidFill>
          </a:ln>
        </p:spPr>
        <p:txBody>
          <a:bodyPr vert="horz" wrap="square" lIns="0" tIns="4445" rIns="0" bIns="0" rtlCol="0">
            <a:spAutoFit/>
          </a:bodyPr>
          <a:lstStyle/>
          <a:p>
            <a:pPr>
              <a:spcBef>
                <a:spcPts val="35"/>
              </a:spcBef>
            </a:pPr>
            <a:endParaRPr sz="2000">
              <a:solidFill>
                <a:prstClr val="black"/>
              </a:solidFill>
              <a:latin typeface="Times New Roman"/>
              <a:cs typeface="Times New Roman"/>
            </a:endParaRPr>
          </a:p>
          <a:p>
            <a:pPr marL="437515"/>
            <a:r>
              <a:rPr sz="1600" dirty="0">
                <a:solidFill>
                  <a:srgbClr val="FFFFFF"/>
                </a:solidFill>
                <a:latin typeface="Nirmala UI"/>
                <a:cs typeface="Nirmala UI"/>
              </a:rPr>
              <a:t>YOUTH</a:t>
            </a:r>
            <a:r>
              <a:rPr sz="1600" spc="-55" dirty="0">
                <a:solidFill>
                  <a:srgbClr val="FFFFFF"/>
                </a:solidFill>
                <a:latin typeface="Nirmala UI"/>
                <a:cs typeface="Nirmala UI"/>
              </a:rPr>
              <a:t> </a:t>
            </a:r>
            <a:r>
              <a:rPr sz="1600" dirty="0">
                <a:solidFill>
                  <a:srgbClr val="FFFFFF"/>
                </a:solidFill>
                <a:latin typeface="Nirmala UI"/>
                <a:cs typeface="Nirmala UI"/>
              </a:rPr>
              <a:t>PREVENTION</a:t>
            </a:r>
            <a:endParaRPr sz="1600">
              <a:solidFill>
                <a:prstClr val="black"/>
              </a:solidFill>
              <a:latin typeface="Nirmala UI"/>
              <a:cs typeface="Nirmala UI"/>
            </a:endParaRPr>
          </a:p>
        </p:txBody>
      </p:sp>
      <p:sp>
        <p:nvSpPr>
          <p:cNvPr id="9" name="object 9"/>
          <p:cNvSpPr txBox="1"/>
          <p:nvPr/>
        </p:nvSpPr>
        <p:spPr>
          <a:xfrm>
            <a:off x="5263896" y="865632"/>
            <a:ext cx="2700655" cy="856615"/>
          </a:xfrm>
          <a:prstGeom prst="rect">
            <a:avLst/>
          </a:prstGeom>
          <a:solidFill>
            <a:srgbClr val="925FC9"/>
          </a:solidFill>
        </p:spPr>
        <p:txBody>
          <a:bodyPr vert="horz" wrap="square" lIns="0" tIns="3175" rIns="0" bIns="0" rtlCol="0">
            <a:spAutoFit/>
          </a:bodyPr>
          <a:lstStyle/>
          <a:p>
            <a:pPr>
              <a:spcBef>
                <a:spcPts val="25"/>
              </a:spcBef>
            </a:pPr>
            <a:endParaRPr sz="2000">
              <a:solidFill>
                <a:prstClr val="black"/>
              </a:solidFill>
              <a:latin typeface="Times New Roman"/>
              <a:cs typeface="Times New Roman"/>
            </a:endParaRPr>
          </a:p>
          <a:p>
            <a:pPr marL="901700">
              <a:spcBef>
                <a:spcPts val="5"/>
              </a:spcBef>
            </a:pPr>
            <a:r>
              <a:rPr sz="1600" dirty="0">
                <a:solidFill>
                  <a:srgbClr val="FFFFFF"/>
                </a:solidFill>
                <a:latin typeface="Nirmala UI"/>
                <a:cs typeface="Nirmala UI"/>
              </a:rPr>
              <a:t>HOUSING</a:t>
            </a:r>
            <a:endParaRPr sz="1600">
              <a:solidFill>
                <a:prstClr val="black"/>
              </a:solidFill>
              <a:latin typeface="Nirmala UI"/>
              <a:cs typeface="Nirmala UI"/>
            </a:endParaRPr>
          </a:p>
        </p:txBody>
      </p:sp>
      <p:sp>
        <p:nvSpPr>
          <p:cNvPr id="10" name="object 10"/>
          <p:cNvSpPr txBox="1"/>
          <p:nvPr/>
        </p:nvSpPr>
        <p:spPr>
          <a:xfrm>
            <a:off x="5263896" y="2182367"/>
            <a:ext cx="2700655" cy="853440"/>
          </a:xfrm>
          <a:prstGeom prst="rect">
            <a:avLst/>
          </a:prstGeom>
          <a:solidFill>
            <a:srgbClr val="FBA952"/>
          </a:solidFill>
        </p:spPr>
        <p:txBody>
          <a:bodyPr vert="horz" wrap="square" lIns="0" tIns="2540" rIns="0" bIns="0" rtlCol="0">
            <a:spAutoFit/>
          </a:bodyPr>
          <a:lstStyle/>
          <a:p>
            <a:pPr>
              <a:spcBef>
                <a:spcPts val="20"/>
              </a:spcBef>
            </a:pPr>
            <a:endParaRPr sz="2000">
              <a:solidFill>
                <a:prstClr val="black"/>
              </a:solidFill>
              <a:latin typeface="Times New Roman"/>
              <a:cs typeface="Times New Roman"/>
            </a:endParaRPr>
          </a:p>
          <a:p>
            <a:pPr marL="532765">
              <a:spcBef>
                <a:spcPts val="5"/>
              </a:spcBef>
            </a:pPr>
            <a:r>
              <a:rPr sz="1600" dirty="0">
                <a:solidFill>
                  <a:srgbClr val="FFFFFF"/>
                </a:solidFill>
                <a:latin typeface="Nirmala UI"/>
                <a:cs typeface="Nirmala UI"/>
              </a:rPr>
              <a:t>INFRASTRUCTURE</a:t>
            </a:r>
            <a:endParaRPr sz="1600">
              <a:solidFill>
                <a:prstClr val="black"/>
              </a:solidFill>
              <a:latin typeface="Nirmala UI"/>
              <a:cs typeface="Nirmala UI"/>
            </a:endParaRPr>
          </a:p>
        </p:txBody>
      </p:sp>
      <p:sp>
        <p:nvSpPr>
          <p:cNvPr id="11" name="object 11"/>
          <p:cNvSpPr txBox="1"/>
          <p:nvPr/>
        </p:nvSpPr>
        <p:spPr>
          <a:xfrm>
            <a:off x="5263896" y="3496055"/>
            <a:ext cx="2700655" cy="856615"/>
          </a:xfrm>
          <a:prstGeom prst="rect">
            <a:avLst/>
          </a:prstGeom>
          <a:solidFill>
            <a:srgbClr val="13B1B4"/>
          </a:solidFill>
        </p:spPr>
        <p:txBody>
          <a:bodyPr vert="horz" wrap="square" lIns="0" tIns="5080" rIns="0" bIns="0" rtlCol="0">
            <a:spAutoFit/>
          </a:bodyPr>
          <a:lstStyle/>
          <a:p>
            <a:pPr>
              <a:spcBef>
                <a:spcPts val="40"/>
              </a:spcBef>
            </a:pPr>
            <a:endParaRPr sz="2000">
              <a:solidFill>
                <a:prstClr val="black"/>
              </a:solidFill>
              <a:latin typeface="Times New Roman"/>
              <a:cs typeface="Times New Roman"/>
            </a:endParaRPr>
          </a:p>
          <a:p>
            <a:pPr marL="703580"/>
            <a:r>
              <a:rPr sz="1600" dirty="0">
                <a:solidFill>
                  <a:srgbClr val="FFFFFF"/>
                </a:solidFill>
                <a:latin typeface="Nirmala UI"/>
                <a:cs typeface="Nirmala UI"/>
              </a:rPr>
              <a:t>TECHNOLOGY</a:t>
            </a:r>
            <a:endParaRPr sz="1600">
              <a:solidFill>
                <a:prstClr val="black"/>
              </a:solidFill>
              <a:latin typeface="Nirmala UI"/>
              <a:cs typeface="Nirmala UI"/>
            </a:endParaRPr>
          </a:p>
        </p:txBody>
      </p:sp>
      <p:sp>
        <p:nvSpPr>
          <p:cNvPr id="12" name="object 12"/>
          <p:cNvSpPr/>
          <p:nvPr/>
        </p:nvSpPr>
        <p:spPr>
          <a:xfrm>
            <a:off x="5263896" y="4812791"/>
            <a:ext cx="2700655" cy="856615"/>
          </a:xfrm>
          <a:custGeom>
            <a:avLst/>
            <a:gdLst/>
            <a:ahLst/>
            <a:cxnLst/>
            <a:rect l="l" t="t" r="r" b="b"/>
            <a:pathLst>
              <a:path w="2700654" h="856614">
                <a:moveTo>
                  <a:pt x="0" y="856487"/>
                </a:moveTo>
                <a:lnTo>
                  <a:pt x="2700528" y="856487"/>
                </a:lnTo>
                <a:lnTo>
                  <a:pt x="2700528" y="0"/>
                </a:lnTo>
                <a:lnTo>
                  <a:pt x="0" y="0"/>
                </a:lnTo>
                <a:lnTo>
                  <a:pt x="0" y="856487"/>
                </a:lnTo>
                <a:close/>
              </a:path>
            </a:pathLst>
          </a:custGeom>
          <a:solidFill>
            <a:srgbClr val="00AFEF"/>
          </a:solidFill>
        </p:spPr>
        <p:txBody>
          <a:bodyPr wrap="square" lIns="0" tIns="0" rIns="0" bIns="0" rtlCol="0"/>
          <a:lstStyle/>
          <a:p>
            <a:endParaRPr smtClean="0">
              <a:solidFill>
                <a:prstClr val="black"/>
              </a:solidFill>
            </a:endParaRPr>
          </a:p>
        </p:txBody>
      </p:sp>
      <p:sp>
        <p:nvSpPr>
          <p:cNvPr id="13" name="object 13"/>
          <p:cNvSpPr/>
          <p:nvPr/>
        </p:nvSpPr>
        <p:spPr>
          <a:xfrm>
            <a:off x="6084823" y="5164963"/>
            <a:ext cx="624205" cy="147955"/>
          </a:xfrm>
          <a:custGeom>
            <a:avLst/>
            <a:gdLst/>
            <a:ahLst/>
            <a:cxnLst/>
            <a:rect l="l" t="t" r="r" b="b"/>
            <a:pathLst>
              <a:path w="624204" h="147954">
                <a:moveTo>
                  <a:pt x="570356" y="2412"/>
                </a:moveTo>
                <a:lnTo>
                  <a:pt x="521461" y="2412"/>
                </a:lnTo>
                <a:lnTo>
                  <a:pt x="521461" y="145415"/>
                </a:lnTo>
                <a:lnTo>
                  <a:pt x="538226" y="145415"/>
                </a:lnTo>
                <a:lnTo>
                  <a:pt x="538226" y="84581"/>
                </a:lnTo>
                <a:lnTo>
                  <a:pt x="583957" y="84581"/>
                </a:lnTo>
                <a:lnTo>
                  <a:pt x="582168" y="83058"/>
                </a:lnTo>
                <a:lnTo>
                  <a:pt x="580390" y="81661"/>
                </a:lnTo>
                <a:lnTo>
                  <a:pt x="578230" y="80518"/>
                </a:lnTo>
                <a:lnTo>
                  <a:pt x="575945" y="79375"/>
                </a:lnTo>
                <a:lnTo>
                  <a:pt x="575945" y="78993"/>
                </a:lnTo>
                <a:lnTo>
                  <a:pt x="595173" y="69468"/>
                </a:lnTo>
                <a:lnTo>
                  <a:pt x="538226" y="69468"/>
                </a:lnTo>
                <a:lnTo>
                  <a:pt x="538226" y="17653"/>
                </a:lnTo>
                <a:lnTo>
                  <a:pt x="601025" y="17653"/>
                </a:lnTo>
                <a:lnTo>
                  <a:pt x="599058" y="15112"/>
                </a:lnTo>
                <a:lnTo>
                  <a:pt x="595122" y="11937"/>
                </a:lnTo>
                <a:lnTo>
                  <a:pt x="591311" y="8762"/>
                </a:lnTo>
                <a:lnTo>
                  <a:pt x="586740" y="6350"/>
                </a:lnTo>
                <a:lnTo>
                  <a:pt x="581405" y="4825"/>
                </a:lnTo>
                <a:lnTo>
                  <a:pt x="576199" y="3175"/>
                </a:lnTo>
                <a:lnTo>
                  <a:pt x="570356" y="2412"/>
                </a:lnTo>
                <a:close/>
              </a:path>
              <a:path w="624204" h="147954">
                <a:moveTo>
                  <a:pt x="583957" y="84581"/>
                </a:moveTo>
                <a:lnTo>
                  <a:pt x="555117" y="84581"/>
                </a:lnTo>
                <a:lnTo>
                  <a:pt x="557910" y="84962"/>
                </a:lnTo>
                <a:lnTo>
                  <a:pt x="560324" y="85725"/>
                </a:lnTo>
                <a:lnTo>
                  <a:pt x="573658" y="95884"/>
                </a:lnTo>
                <a:lnTo>
                  <a:pt x="575818" y="98425"/>
                </a:lnTo>
                <a:lnTo>
                  <a:pt x="577850" y="101600"/>
                </a:lnTo>
                <a:lnTo>
                  <a:pt x="604011" y="145415"/>
                </a:lnTo>
                <a:lnTo>
                  <a:pt x="623951" y="145415"/>
                </a:lnTo>
                <a:lnTo>
                  <a:pt x="597153" y="102489"/>
                </a:lnTo>
                <a:lnTo>
                  <a:pt x="595249" y="99314"/>
                </a:lnTo>
                <a:lnTo>
                  <a:pt x="593471" y="96647"/>
                </a:lnTo>
                <a:lnTo>
                  <a:pt x="591947" y="94234"/>
                </a:lnTo>
                <a:lnTo>
                  <a:pt x="590296" y="91821"/>
                </a:lnTo>
                <a:lnTo>
                  <a:pt x="588772" y="89789"/>
                </a:lnTo>
                <a:lnTo>
                  <a:pt x="587019" y="87756"/>
                </a:lnTo>
                <a:lnTo>
                  <a:pt x="585597" y="85978"/>
                </a:lnTo>
                <a:lnTo>
                  <a:pt x="583957" y="84581"/>
                </a:lnTo>
                <a:close/>
              </a:path>
              <a:path w="624204" h="147954">
                <a:moveTo>
                  <a:pt x="601025" y="17653"/>
                </a:moveTo>
                <a:lnTo>
                  <a:pt x="570483" y="17653"/>
                </a:lnTo>
                <a:lnTo>
                  <a:pt x="577723" y="19685"/>
                </a:lnTo>
                <a:lnTo>
                  <a:pt x="587628" y="28320"/>
                </a:lnTo>
                <a:lnTo>
                  <a:pt x="589990" y="34162"/>
                </a:lnTo>
                <a:lnTo>
                  <a:pt x="590042" y="46228"/>
                </a:lnTo>
                <a:lnTo>
                  <a:pt x="589279" y="50037"/>
                </a:lnTo>
                <a:lnTo>
                  <a:pt x="565150" y="69468"/>
                </a:lnTo>
                <a:lnTo>
                  <a:pt x="595173" y="69468"/>
                </a:lnTo>
                <a:lnTo>
                  <a:pt x="607568" y="34162"/>
                </a:lnTo>
                <a:lnTo>
                  <a:pt x="606551" y="28575"/>
                </a:lnTo>
                <a:lnTo>
                  <a:pt x="604266" y="23875"/>
                </a:lnTo>
                <a:lnTo>
                  <a:pt x="602106" y="19050"/>
                </a:lnTo>
                <a:lnTo>
                  <a:pt x="601025" y="17653"/>
                </a:lnTo>
                <a:close/>
              </a:path>
              <a:path w="624204" h="147954">
                <a:moveTo>
                  <a:pt x="69468" y="0"/>
                </a:moveTo>
                <a:lnTo>
                  <a:pt x="28838" y="11572"/>
                </a:lnTo>
                <a:lnTo>
                  <a:pt x="4667" y="44608"/>
                </a:lnTo>
                <a:lnTo>
                  <a:pt x="0" y="75692"/>
                </a:lnTo>
                <a:lnTo>
                  <a:pt x="1143" y="90953"/>
                </a:lnTo>
                <a:lnTo>
                  <a:pt x="18287" y="127762"/>
                </a:lnTo>
                <a:lnTo>
                  <a:pt x="52577" y="146567"/>
                </a:lnTo>
                <a:lnTo>
                  <a:pt x="67055" y="147828"/>
                </a:lnTo>
                <a:lnTo>
                  <a:pt x="81797" y="146563"/>
                </a:lnTo>
                <a:lnTo>
                  <a:pt x="94980" y="142763"/>
                </a:lnTo>
                <a:lnTo>
                  <a:pt x="106614" y="136415"/>
                </a:lnTo>
                <a:lnTo>
                  <a:pt x="110810" y="132715"/>
                </a:lnTo>
                <a:lnTo>
                  <a:pt x="67055" y="132715"/>
                </a:lnTo>
                <a:lnTo>
                  <a:pt x="56530" y="131714"/>
                </a:lnTo>
                <a:lnTo>
                  <a:pt x="25241" y="107975"/>
                </a:lnTo>
                <a:lnTo>
                  <a:pt x="17525" y="74168"/>
                </a:lnTo>
                <a:lnTo>
                  <a:pt x="18407" y="61571"/>
                </a:lnTo>
                <a:lnTo>
                  <a:pt x="39195" y="24348"/>
                </a:lnTo>
                <a:lnTo>
                  <a:pt x="68199" y="15239"/>
                </a:lnTo>
                <a:lnTo>
                  <a:pt x="111813" y="15239"/>
                </a:lnTo>
                <a:lnTo>
                  <a:pt x="107330" y="11251"/>
                </a:lnTo>
                <a:lnTo>
                  <a:pt x="96138" y="5016"/>
                </a:lnTo>
                <a:lnTo>
                  <a:pt x="83518" y="1258"/>
                </a:lnTo>
                <a:lnTo>
                  <a:pt x="69468" y="0"/>
                </a:lnTo>
                <a:close/>
              </a:path>
              <a:path w="624204" h="147954">
                <a:moveTo>
                  <a:pt x="111813" y="15239"/>
                </a:moveTo>
                <a:lnTo>
                  <a:pt x="68199" y="15239"/>
                </a:lnTo>
                <a:lnTo>
                  <a:pt x="79178" y="16194"/>
                </a:lnTo>
                <a:lnTo>
                  <a:pt x="88884" y="19065"/>
                </a:lnTo>
                <a:lnTo>
                  <a:pt x="114411" y="49323"/>
                </a:lnTo>
                <a:lnTo>
                  <a:pt x="117645" y="75692"/>
                </a:lnTo>
                <a:lnTo>
                  <a:pt x="116873" y="87471"/>
                </a:lnTo>
                <a:lnTo>
                  <a:pt x="96738" y="124142"/>
                </a:lnTo>
                <a:lnTo>
                  <a:pt x="67055" y="132715"/>
                </a:lnTo>
                <a:lnTo>
                  <a:pt x="110810" y="132715"/>
                </a:lnTo>
                <a:lnTo>
                  <a:pt x="134090" y="88735"/>
                </a:lnTo>
                <a:lnTo>
                  <a:pt x="135254" y="72136"/>
                </a:lnTo>
                <a:lnTo>
                  <a:pt x="134113" y="56800"/>
                </a:lnTo>
                <a:lnTo>
                  <a:pt x="130698" y="42989"/>
                </a:lnTo>
                <a:lnTo>
                  <a:pt x="125021" y="30702"/>
                </a:lnTo>
                <a:lnTo>
                  <a:pt x="117093" y="19938"/>
                </a:lnTo>
                <a:lnTo>
                  <a:pt x="111813" y="15239"/>
                </a:lnTo>
                <a:close/>
              </a:path>
              <a:path w="624204" h="147954">
                <a:moveTo>
                  <a:pt x="490347" y="2412"/>
                </a:moveTo>
                <a:lnTo>
                  <a:pt x="417829" y="2412"/>
                </a:lnTo>
                <a:lnTo>
                  <a:pt x="417829" y="145415"/>
                </a:lnTo>
                <a:lnTo>
                  <a:pt x="493649" y="145415"/>
                </a:lnTo>
                <a:lnTo>
                  <a:pt x="493649" y="130302"/>
                </a:lnTo>
                <a:lnTo>
                  <a:pt x="434594" y="130302"/>
                </a:lnTo>
                <a:lnTo>
                  <a:pt x="434594" y="80264"/>
                </a:lnTo>
                <a:lnTo>
                  <a:pt x="486155" y="80264"/>
                </a:lnTo>
                <a:lnTo>
                  <a:pt x="486155" y="65150"/>
                </a:lnTo>
                <a:lnTo>
                  <a:pt x="434594" y="65150"/>
                </a:lnTo>
                <a:lnTo>
                  <a:pt x="434594" y="17653"/>
                </a:lnTo>
                <a:lnTo>
                  <a:pt x="490347" y="17653"/>
                </a:lnTo>
                <a:lnTo>
                  <a:pt x="490347" y="2412"/>
                </a:lnTo>
                <a:close/>
              </a:path>
              <a:path w="624204" h="147954">
                <a:moveTo>
                  <a:pt x="288289" y="2412"/>
                </a:moveTo>
                <a:lnTo>
                  <a:pt x="271525" y="2412"/>
                </a:lnTo>
                <a:lnTo>
                  <a:pt x="271525" y="145415"/>
                </a:lnTo>
                <a:lnTo>
                  <a:pt x="288289" y="145415"/>
                </a:lnTo>
                <a:lnTo>
                  <a:pt x="288289" y="80264"/>
                </a:lnTo>
                <a:lnTo>
                  <a:pt x="378967" y="80264"/>
                </a:lnTo>
                <a:lnTo>
                  <a:pt x="378967" y="65150"/>
                </a:lnTo>
                <a:lnTo>
                  <a:pt x="288289" y="65150"/>
                </a:lnTo>
                <a:lnTo>
                  <a:pt x="288289" y="2412"/>
                </a:lnTo>
                <a:close/>
              </a:path>
              <a:path w="624204" h="147954">
                <a:moveTo>
                  <a:pt x="378967" y="80264"/>
                </a:moveTo>
                <a:lnTo>
                  <a:pt x="362203" y="80264"/>
                </a:lnTo>
                <a:lnTo>
                  <a:pt x="362203" y="145415"/>
                </a:lnTo>
                <a:lnTo>
                  <a:pt x="378967" y="145415"/>
                </a:lnTo>
                <a:lnTo>
                  <a:pt x="378967" y="80264"/>
                </a:lnTo>
                <a:close/>
              </a:path>
              <a:path w="624204" h="147954">
                <a:moveTo>
                  <a:pt x="378967" y="2412"/>
                </a:moveTo>
                <a:lnTo>
                  <a:pt x="362203" y="2412"/>
                </a:lnTo>
                <a:lnTo>
                  <a:pt x="362203" y="65150"/>
                </a:lnTo>
                <a:lnTo>
                  <a:pt x="378967" y="65150"/>
                </a:lnTo>
                <a:lnTo>
                  <a:pt x="378967" y="2412"/>
                </a:lnTo>
                <a:close/>
              </a:path>
              <a:path w="624204" h="147954">
                <a:moveTo>
                  <a:pt x="208152" y="17653"/>
                </a:moveTo>
                <a:lnTo>
                  <a:pt x="191388" y="17653"/>
                </a:lnTo>
                <a:lnTo>
                  <a:pt x="191388" y="145415"/>
                </a:lnTo>
                <a:lnTo>
                  <a:pt x="208152" y="145415"/>
                </a:lnTo>
                <a:lnTo>
                  <a:pt x="208152" y="17653"/>
                </a:lnTo>
                <a:close/>
              </a:path>
              <a:path w="624204" h="147954">
                <a:moveTo>
                  <a:pt x="249427" y="2412"/>
                </a:moveTo>
                <a:lnTo>
                  <a:pt x="150113" y="2412"/>
                </a:lnTo>
                <a:lnTo>
                  <a:pt x="150113" y="17653"/>
                </a:lnTo>
                <a:lnTo>
                  <a:pt x="249427" y="17653"/>
                </a:lnTo>
                <a:lnTo>
                  <a:pt x="249427" y="2412"/>
                </a:lnTo>
                <a:close/>
              </a:path>
            </a:pathLst>
          </a:custGeom>
          <a:solidFill>
            <a:srgbClr val="FF0000"/>
          </a:solidFill>
        </p:spPr>
        <p:txBody>
          <a:bodyPr wrap="square" lIns="0" tIns="0" rIns="0" bIns="0" rtlCol="0"/>
          <a:lstStyle/>
          <a:p>
            <a:endParaRPr smtClean="0">
              <a:solidFill>
                <a:prstClr val="black"/>
              </a:solidFill>
            </a:endParaRPr>
          </a:p>
        </p:txBody>
      </p:sp>
      <p:sp>
        <p:nvSpPr>
          <p:cNvPr id="14" name="object 14"/>
          <p:cNvSpPr/>
          <p:nvPr/>
        </p:nvSpPr>
        <p:spPr>
          <a:xfrm>
            <a:off x="6623050" y="5182615"/>
            <a:ext cx="52069" cy="52069"/>
          </a:xfrm>
          <a:custGeom>
            <a:avLst/>
            <a:gdLst/>
            <a:ahLst/>
            <a:cxnLst/>
            <a:rect l="l" t="t" r="r" b="b"/>
            <a:pathLst>
              <a:path w="52070" h="52070">
                <a:moveTo>
                  <a:pt x="0" y="0"/>
                </a:moveTo>
                <a:lnTo>
                  <a:pt x="0" y="51815"/>
                </a:lnTo>
                <a:lnTo>
                  <a:pt x="22732" y="51815"/>
                </a:lnTo>
                <a:lnTo>
                  <a:pt x="26924" y="51815"/>
                </a:lnTo>
                <a:lnTo>
                  <a:pt x="43560" y="44449"/>
                </a:lnTo>
                <a:lnTo>
                  <a:pt x="46100" y="42163"/>
                </a:lnTo>
                <a:lnTo>
                  <a:pt x="48132" y="39242"/>
                </a:lnTo>
                <a:lnTo>
                  <a:pt x="49656" y="35813"/>
                </a:lnTo>
                <a:lnTo>
                  <a:pt x="51053" y="32384"/>
                </a:lnTo>
                <a:lnTo>
                  <a:pt x="51816" y="28574"/>
                </a:lnTo>
                <a:lnTo>
                  <a:pt x="51816" y="24256"/>
                </a:lnTo>
                <a:lnTo>
                  <a:pt x="51816" y="16636"/>
                </a:lnTo>
                <a:lnTo>
                  <a:pt x="49402" y="10667"/>
                </a:lnTo>
                <a:lnTo>
                  <a:pt x="44450" y="6349"/>
                </a:lnTo>
                <a:lnTo>
                  <a:pt x="39497" y="2031"/>
                </a:lnTo>
                <a:lnTo>
                  <a:pt x="32257" y="0"/>
                </a:lnTo>
                <a:lnTo>
                  <a:pt x="22859" y="0"/>
                </a:lnTo>
                <a:lnTo>
                  <a:pt x="0" y="0"/>
                </a:lnTo>
                <a:close/>
              </a:path>
            </a:pathLst>
          </a:custGeom>
          <a:ln w="9144">
            <a:solidFill>
              <a:srgbClr val="FF0000"/>
            </a:solidFill>
          </a:ln>
        </p:spPr>
        <p:txBody>
          <a:bodyPr wrap="square" lIns="0" tIns="0" rIns="0" bIns="0" rtlCol="0"/>
          <a:lstStyle/>
          <a:p>
            <a:endParaRPr smtClean="0">
              <a:solidFill>
                <a:prstClr val="black"/>
              </a:solidFill>
            </a:endParaRPr>
          </a:p>
        </p:txBody>
      </p:sp>
      <p:sp>
        <p:nvSpPr>
          <p:cNvPr id="15" name="object 15"/>
          <p:cNvSpPr/>
          <p:nvPr/>
        </p:nvSpPr>
        <p:spPr>
          <a:xfrm>
            <a:off x="6102350" y="5180203"/>
            <a:ext cx="100330" cy="117475"/>
          </a:xfrm>
          <a:custGeom>
            <a:avLst/>
            <a:gdLst/>
            <a:ahLst/>
            <a:cxnLst/>
            <a:rect l="l" t="t" r="r" b="b"/>
            <a:pathLst>
              <a:path w="100329" h="117475">
                <a:moveTo>
                  <a:pt x="50673" y="0"/>
                </a:moveTo>
                <a:lnTo>
                  <a:pt x="14097" y="16256"/>
                </a:lnTo>
                <a:lnTo>
                  <a:pt x="0" y="58928"/>
                </a:lnTo>
                <a:lnTo>
                  <a:pt x="857" y="71451"/>
                </a:lnTo>
                <a:lnTo>
                  <a:pt x="21097" y="108473"/>
                </a:lnTo>
                <a:lnTo>
                  <a:pt x="49529" y="117475"/>
                </a:lnTo>
                <a:lnTo>
                  <a:pt x="60646" y="116522"/>
                </a:lnTo>
                <a:lnTo>
                  <a:pt x="92541" y="93757"/>
                </a:lnTo>
                <a:lnTo>
                  <a:pt x="100202" y="59182"/>
                </a:lnTo>
                <a:lnTo>
                  <a:pt x="99371" y="45817"/>
                </a:lnTo>
                <a:lnTo>
                  <a:pt x="79801" y="8626"/>
                </a:lnTo>
                <a:lnTo>
                  <a:pt x="50673" y="0"/>
                </a:lnTo>
                <a:close/>
              </a:path>
            </a:pathLst>
          </a:custGeom>
          <a:ln w="9144">
            <a:solidFill>
              <a:srgbClr val="FF0000"/>
            </a:solidFill>
          </a:ln>
        </p:spPr>
        <p:txBody>
          <a:bodyPr wrap="square" lIns="0" tIns="0" rIns="0" bIns="0" rtlCol="0"/>
          <a:lstStyle/>
          <a:p>
            <a:endParaRPr smtClean="0">
              <a:solidFill>
                <a:prstClr val="black"/>
              </a:solidFill>
            </a:endParaRPr>
          </a:p>
        </p:txBody>
      </p:sp>
      <p:sp>
        <p:nvSpPr>
          <p:cNvPr id="16" name="object 16"/>
          <p:cNvSpPr/>
          <p:nvPr/>
        </p:nvSpPr>
        <p:spPr>
          <a:xfrm>
            <a:off x="6606285" y="5167376"/>
            <a:ext cx="102870" cy="143510"/>
          </a:xfrm>
          <a:custGeom>
            <a:avLst/>
            <a:gdLst/>
            <a:ahLst/>
            <a:cxnLst/>
            <a:rect l="l" t="t" r="r" b="b"/>
            <a:pathLst>
              <a:path w="102870" h="143510">
                <a:moveTo>
                  <a:pt x="0" y="0"/>
                </a:moveTo>
                <a:lnTo>
                  <a:pt x="42672" y="0"/>
                </a:lnTo>
                <a:lnTo>
                  <a:pt x="48895" y="0"/>
                </a:lnTo>
                <a:lnTo>
                  <a:pt x="54737" y="762"/>
                </a:lnTo>
                <a:lnTo>
                  <a:pt x="59944" y="2412"/>
                </a:lnTo>
                <a:lnTo>
                  <a:pt x="65278" y="3937"/>
                </a:lnTo>
                <a:lnTo>
                  <a:pt x="69850" y="6350"/>
                </a:lnTo>
                <a:lnTo>
                  <a:pt x="73660" y="9525"/>
                </a:lnTo>
                <a:lnTo>
                  <a:pt x="77597" y="12700"/>
                </a:lnTo>
                <a:lnTo>
                  <a:pt x="80645" y="16637"/>
                </a:lnTo>
                <a:lnTo>
                  <a:pt x="82804" y="21462"/>
                </a:lnTo>
                <a:lnTo>
                  <a:pt x="85090" y="26162"/>
                </a:lnTo>
                <a:lnTo>
                  <a:pt x="86106" y="31750"/>
                </a:lnTo>
                <a:lnTo>
                  <a:pt x="86106" y="38100"/>
                </a:lnTo>
                <a:lnTo>
                  <a:pt x="86106" y="43053"/>
                </a:lnTo>
                <a:lnTo>
                  <a:pt x="85344" y="47625"/>
                </a:lnTo>
                <a:lnTo>
                  <a:pt x="83947" y="51816"/>
                </a:lnTo>
                <a:lnTo>
                  <a:pt x="82423" y="56006"/>
                </a:lnTo>
                <a:lnTo>
                  <a:pt x="80264" y="59690"/>
                </a:lnTo>
                <a:lnTo>
                  <a:pt x="77470" y="62992"/>
                </a:lnTo>
                <a:lnTo>
                  <a:pt x="74803" y="66167"/>
                </a:lnTo>
                <a:lnTo>
                  <a:pt x="54483" y="76581"/>
                </a:lnTo>
                <a:lnTo>
                  <a:pt x="54483" y="76962"/>
                </a:lnTo>
                <a:lnTo>
                  <a:pt x="65659" y="85471"/>
                </a:lnTo>
                <a:lnTo>
                  <a:pt x="67310" y="87376"/>
                </a:lnTo>
                <a:lnTo>
                  <a:pt x="68834" y="89408"/>
                </a:lnTo>
                <a:lnTo>
                  <a:pt x="70485" y="91821"/>
                </a:lnTo>
                <a:lnTo>
                  <a:pt x="72009" y="94234"/>
                </a:lnTo>
                <a:lnTo>
                  <a:pt x="73787" y="96901"/>
                </a:lnTo>
                <a:lnTo>
                  <a:pt x="75692" y="100076"/>
                </a:lnTo>
                <a:lnTo>
                  <a:pt x="102489" y="143002"/>
                </a:lnTo>
                <a:lnTo>
                  <a:pt x="82550" y="143002"/>
                </a:lnTo>
                <a:lnTo>
                  <a:pt x="58674" y="102997"/>
                </a:lnTo>
                <a:lnTo>
                  <a:pt x="56388" y="99187"/>
                </a:lnTo>
                <a:lnTo>
                  <a:pt x="54356" y="96012"/>
                </a:lnTo>
                <a:lnTo>
                  <a:pt x="52197" y="93472"/>
                </a:lnTo>
                <a:lnTo>
                  <a:pt x="50165" y="90805"/>
                </a:lnTo>
                <a:lnTo>
                  <a:pt x="48006" y="88646"/>
                </a:lnTo>
                <a:lnTo>
                  <a:pt x="45847" y="86995"/>
                </a:lnTo>
                <a:lnTo>
                  <a:pt x="43688" y="85343"/>
                </a:lnTo>
                <a:lnTo>
                  <a:pt x="41402" y="84074"/>
                </a:lnTo>
                <a:lnTo>
                  <a:pt x="38862" y="83312"/>
                </a:lnTo>
                <a:lnTo>
                  <a:pt x="36449" y="82550"/>
                </a:lnTo>
                <a:lnTo>
                  <a:pt x="33655" y="82168"/>
                </a:lnTo>
                <a:lnTo>
                  <a:pt x="30480" y="82168"/>
                </a:lnTo>
                <a:lnTo>
                  <a:pt x="16764" y="82168"/>
                </a:lnTo>
                <a:lnTo>
                  <a:pt x="16764" y="143002"/>
                </a:lnTo>
                <a:lnTo>
                  <a:pt x="0" y="143002"/>
                </a:lnTo>
                <a:lnTo>
                  <a:pt x="0" y="0"/>
                </a:lnTo>
                <a:close/>
              </a:path>
            </a:pathLst>
          </a:custGeom>
          <a:ln w="9143">
            <a:solidFill>
              <a:srgbClr val="FF0000"/>
            </a:solidFill>
          </a:ln>
        </p:spPr>
        <p:txBody>
          <a:bodyPr wrap="square" lIns="0" tIns="0" rIns="0" bIns="0" rtlCol="0"/>
          <a:lstStyle/>
          <a:p>
            <a:endParaRPr smtClean="0">
              <a:solidFill>
                <a:prstClr val="black"/>
              </a:solidFill>
            </a:endParaRPr>
          </a:p>
        </p:txBody>
      </p:sp>
      <p:sp>
        <p:nvSpPr>
          <p:cNvPr id="17" name="object 17"/>
          <p:cNvSpPr/>
          <p:nvPr/>
        </p:nvSpPr>
        <p:spPr>
          <a:xfrm>
            <a:off x="6502654" y="5167376"/>
            <a:ext cx="76200" cy="143510"/>
          </a:xfrm>
          <a:custGeom>
            <a:avLst/>
            <a:gdLst/>
            <a:ahLst/>
            <a:cxnLst/>
            <a:rect l="l" t="t" r="r" b="b"/>
            <a:pathLst>
              <a:path w="76200" h="143510">
                <a:moveTo>
                  <a:pt x="0" y="0"/>
                </a:moveTo>
                <a:lnTo>
                  <a:pt x="72517" y="0"/>
                </a:lnTo>
                <a:lnTo>
                  <a:pt x="72517" y="15240"/>
                </a:lnTo>
                <a:lnTo>
                  <a:pt x="16764" y="15240"/>
                </a:lnTo>
                <a:lnTo>
                  <a:pt x="16764" y="62737"/>
                </a:lnTo>
                <a:lnTo>
                  <a:pt x="68325" y="62737"/>
                </a:lnTo>
                <a:lnTo>
                  <a:pt x="68325" y="77851"/>
                </a:lnTo>
                <a:lnTo>
                  <a:pt x="16764" y="77851"/>
                </a:lnTo>
                <a:lnTo>
                  <a:pt x="16764" y="127889"/>
                </a:lnTo>
                <a:lnTo>
                  <a:pt x="75819" y="127889"/>
                </a:lnTo>
                <a:lnTo>
                  <a:pt x="75819" y="143002"/>
                </a:lnTo>
                <a:lnTo>
                  <a:pt x="0" y="143002"/>
                </a:lnTo>
                <a:lnTo>
                  <a:pt x="0" y="0"/>
                </a:lnTo>
                <a:close/>
              </a:path>
            </a:pathLst>
          </a:custGeom>
          <a:ln w="9144">
            <a:solidFill>
              <a:srgbClr val="FF0000"/>
            </a:solidFill>
          </a:ln>
        </p:spPr>
        <p:txBody>
          <a:bodyPr wrap="square" lIns="0" tIns="0" rIns="0" bIns="0" rtlCol="0"/>
          <a:lstStyle/>
          <a:p>
            <a:endParaRPr smtClean="0">
              <a:solidFill>
                <a:prstClr val="black"/>
              </a:solidFill>
            </a:endParaRPr>
          </a:p>
        </p:txBody>
      </p:sp>
      <p:sp>
        <p:nvSpPr>
          <p:cNvPr id="18" name="object 18"/>
          <p:cNvSpPr/>
          <p:nvPr/>
        </p:nvSpPr>
        <p:spPr>
          <a:xfrm>
            <a:off x="6356350" y="5167376"/>
            <a:ext cx="107950" cy="143510"/>
          </a:xfrm>
          <a:custGeom>
            <a:avLst/>
            <a:gdLst/>
            <a:ahLst/>
            <a:cxnLst/>
            <a:rect l="l" t="t" r="r" b="b"/>
            <a:pathLst>
              <a:path w="107950" h="143510">
                <a:moveTo>
                  <a:pt x="0" y="0"/>
                </a:moveTo>
                <a:lnTo>
                  <a:pt x="16763" y="0"/>
                </a:lnTo>
                <a:lnTo>
                  <a:pt x="16763" y="62737"/>
                </a:lnTo>
                <a:lnTo>
                  <a:pt x="90677" y="62737"/>
                </a:lnTo>
                <a:lnTo>
                  <a:pt x="90677" y="0"/>
                </a:lnTo>
                <a:lnTo>
                  <a:pt x="107441" y="0"/>
                </a:lnTo>
                <a:lnTo>
                  <a:pt x="107441" y="143002"/>
                </a:lnTo>
                <a:lnTo>
                  <a:pt x="90677" y="143002"/>
                </a:lnTo>
                <a:lnTo>
                  <a:pt x="90677" y="77851"/>
                </a:lnTo>
                <a:lnTo>
                  <a:pt x="16763" y="77851"/>
                </a:lnTo>
                <a:lnTo>
                  <a:pt x="16763" y="143002"/>
                </a:lnTo>
                <a:lnTo>
                  <a:pt x="0" y="143002"/>
                </a:lnTo>
                <a:lnTo>
                  <a:pt x="0" y="0"/>
                </a:lnTo>
                <a:close/>
              </a:path>
            </a:pathLst>
          </a:custGeom>
          <a:ln w="9144">
            <a:solidFill>
              <a:srgbClr val="FF0000"/>
            </a:solidFill>
          </a:ln>
        </p:spPr>
        <p:txBody>
          <a:bodyPr wrap="square" lIns="0" tIns="0" rIns="0" bIns="0" rtlCol="0"/>
          <a:lstStyle/>
          <a:p>
            <a:endParaRPr smtClean="0">
              <a:solidFill>
                <a:prstClr val="black"/>
              </a:solidFill>
            </a:endParaRPr>
          </a:p>
        </p:txBody>
      </p:sp>
      <p:sp>
        <p:nvSpPr>
          <p:cNvPr id="19" name="object 19"/>
          <p:cNvSpPr/>
          <p:nvPr/>
        </p:nvSpPr>
        <p:spPr>
          <a:xfrm>
            <a:off x="6234938" y="5167376"/>
            <a:ext cx="99695" cy="143510"/>
          </a:xfrm>
          <a:custGeom>
            <a:avLst/>
            <a:gdLst/>
            <a:ahLst/>
            <a:cxnLst/>
            <a:rect l="l" t="t" r="r" b="b"/>
            <a:pathLst>
              <a:path w="99695" h="143510">
                <a:moveTo>
                  <a:pt x="0" y="0"/>
                </a:moveTo>
                <a:lnTo>
                  <a:pt x="99313" y="0"/>
                </a:lnTo>
                <a:lnTo>
                  <a:pt x="99313" y="15240"/>
                </a:lnTo>
                <a:lnTo>
                  <a:pt x="58038" y="15240"/>
                </a:lnTo>
                <a:lnTo>
                  <a:pt x="58038" y="143002"/>
                </a:lnTo>
                <a:lnTo>
                  <a:pt x="41275" y="143002"/>
                </a:lnTo>
                <a:lnTo>
                  <a:pt x="41275" y="15240"/>
                </a:lnTo>
                <a:lnTo>
                  <a:pt x="0" y="15240"/>
                </a:lnTo>
                <a:lnTo>
                  <a:pt x="0" y="0"/>
                </a:lnTo>
                <a:close/>
              </a:path>
            </a:pathLst>
          </a:custGeom>
          <a:ln w="9144">
            <a:solidFill>
              <a:srgbClr val="FF0000"/>
            </a:solidFill>
          </a:ln>
        </p:spPr>
        <p:txBody>
          <a:bodyPr wrap="square" lIns="0" tIns="0" rIns="0" bIns="0" rtlCol="0"/>
          <a:lstStyle/>
          <a:p>
            <a:endParaRPr smtClean="0">
              <a:solidFill>
                <a:prstClr val="black"/>
              </a:solidFill>
            </a:endParaRPr>
          </a:p>
        </p:txBody>
      </p:sp>
      <p:sp>
        <p:nvSpPr>
          <p:cNvPr id="20" name="object 20"/>
          <p:cNvSpPr/>
          <p:nvPr/>
        </p:nvSpPr>
        <p:spPr>
          <a:xfrm>
            <a:off x="6084823" y="5164963"/>
            <a:ext cx="135255" cy="147955"/>
          </a:xfrm>
          <a:custGeom>
            <a:avLst/>
            <a:gdLst/>
            <a:ahLst/>
            <a:cxnLst/>
            <a:rect l="l" t="t" r="r" b="b"/>
            <a:pathLst>
              <a:path w="135254" h="147954">
                <a:moveTo>
                  <a:pt x="69468" y="0"/>
                </a:moveTo>
                <a:lnTo>
                  <a:pt x="107330" y="11251"/>
                </a:lnTo>
                <a:lnTo>
                  <a:pt x="130698" y="42989"/>
                </a:lnTo>
                <a:lnTo>
                  <a:pt x="135254" y="72136"/>
                </a:lnTo>
                <a:lnTo>
                  <a:pt x="134090" y="88735"/>
                </a:lnTo>
                <a:lnTo>
                  <a:pt x="116712" y="127508"/>
                </a:lnTo>
                <a:lnTo>
                  <a:pt x="81797" y="146563"/>
                </a:lnTo>
                <a:lnTo>
                  <a:pt x="67055" y="147828"/>
                </a:lnTo>
                <a:lnTo>
                  <a:pt x="52577" y="146567"/>
                </a:lnTo>
                <a:lnTo>
                  <a:pt x="18287" y="127762"/>
                </a:lnTo>
                <a:lnTo>
                  <a:pt x="1143" y="90953"/>
                </a:lnTo>
                <a:lnTo>
                  <a:pt x="0" y="75692"/>
                </a:lnTo>
                <a:lnTo>
                  <a:pt x="1166" y="59257"/>
                </a:lnTo>
                <a:lnTo>
                  <a:pt x="18668" y="20574"/>
                </a:lnTo>
                <a:lnTo>
                  <a:pt x="54227" y="1285"/>
                </a:lnTo>
                <a:lnTo>
                  <a:pt x="69468" y="0"/>
                </a:lnTo>
                <a:close/>
              </a:path>
            </a:pathLst>
          </a:custGeom>
          <a:ln w="9143">
            <a:solidFill>
              <a:srgbClr val="FF0000"/>
            </a:solidFill>
          </a:ln>
        </p:spPr>
        <p:txBody>
          <a:bodyPr wrap="square" lIns="0" tIns="0" rIns="0" bIns="0" rtlCol="0"/>
          <a:lstStyle/>
          <a:p>
            <a:endParaRPr smtClean="0">
              <a:solidFill>
                <a:prstClr val="black"/>
              </a:solidFill>
            </a:endParaRPr>
          </a:p>
        </p:txBody>
      </p:sp>
      <p:sp>
        <p:nvSpPr>
          <p:cNvPr id="21" name="object 21"/>
          <p:cNvSpPr/>
          <p:nvPr/>
        </p:nvSpPr>
        <p:spPr>
          <a:xfrm>
            <a:off x="7427976" y="6525768"/>
            <a:ext cx="1716023" cy="332230"/>
          </a:xfrm>
          <a:prstGeom prst="rect">
            <a:avLst/>
          </a:prstGeom>
          <a:blipFill>
            <a:blip r:embed="rId2" cstate="print"/>
            <a:stretch>
              <a:fillRect/>
            </a:stretch>
          </a:blipFill>
        </p:spPr>
        <p:txBody>
          <a:bodyPr wrap="square" lIns="0" tIns="0" rIns="0" bIns="0" rtlCol="0"/>
          <a:lstStyle/>
          <a:p>
            <a:endParaRPr smtClean="0">
              <a:solidFill>
                <a:prstClr val="black"/>
              </a:solidFill>
            </a:endParaRPr>
          </a:p>
        </p:txBody>
      </p:sp>
      <p:sp>
        <p:nvSpPr>
          <p:cNvPr id="22" name="object 22"/>
          <p:cNvSpPr txBox="1">
            <a:spLocks noGrp="1"/>
          </p:cNvSpPr>
          <p:nvPr>
            <p:ph type="title"/>
          </p:nvPr>
        </p:nvSpPr>
        <p:spPr>
          <a:xfrm>
            <a:off x="758748" y="206755"/>
            <a:ext cx="7609840" cy="453390"/>
          </a:xfrm>
          <a:prstGeom prst="rect">
            <a:avLst/>
          </a:prstGeom>
        </p:spPr>
        <p:txBody>
          <a:bodyPr vert="horz" wrap="square" lIns="0" tIns="13335" rIns="0" bIns="0" rtlCol="0">
            <a:spAutoFit/>
          </a:bodyPr>
          <a:lstStyle/>
          <a:p>
            <a:pPr marL="12700">
              <a:lnSpc>
                <a:spcPct val="100000"/>
              </a:lnSpc>
              <a:spcBef>
                <a:spcPts val="105"/>
              </a:spcBef>
            </a:pPr>
            <a:r>
              <a:rPr sz="2800" b="0" dirty="0">
                <a:solidFill>
                  <a:srgbClr val="000000"/>
                </a:solidFill>
                <a:latin typeface="Nirmala UI Semilight"/>
                <a:cs typeface="Nirmala UI Semilight"/>
              </a:rPr>
              <a:t>CHANGING POLICY THROUGH</a:t>
            </a:r>
            <a:r>
              <a:rPr sz="2800" b="0" spc="-114" dirty="0">
                <a:solidFill>
                  <a:srgbClr val="000000"/>
                </a:solidFill>
                <a:latin typeface="Nirmala UI Semilight"/>
                <a:cs typeface="Nirmala UI Semilight"/>
              </a:rPr>
              <a:t> </a:t>
            </a:r>
            <a:r>
              <a:rPr sz="2800" b="0" spc="-5" dirty="0">
                <a:solidFill>
                  <a:srgbClr val="000000"/>
                </a:solidFill>
                <a:latin typeface="Nirmala UI Semilight"/>
                <a:cs typeface="Nirmala UI Semilight"/>
              </a:rPr>
              <a:t>COLLABORATION</a:t>
            </a:r>
            <a:endParaRPr sz="2800">
              <a:latin typeface="Nirmala UI Semilight"/>
              <a:cs typeface="Nirmala UI Semilight"/>
            </a:endParaRPr>
          </a:p>
        </p:txBody>
      </p:sp>
      <p:sp>
        <p:nvSpPr>
          <p:cNvPr id="23" name="object 23"/>
          <p:cNvSpPr/>
          <p:nvPr/>
        </p:nvSpPr>
        <p:spPr>
          <a:xfrm>
            <a:off x="2261616" y="1719072"/>
            <a:ext cx="8890" cy="431800"/>
          </a:xfrm>
          <a:custGeom>
            <a:avLst/>
            <a:gdLst/>
            <a:ahLst/>
            <a:cxnLst/>
            <a:rect l="l" t="t" r="r" b="b"/>
            <a:pathLst>
              <a:path w="8889" h="431800">
                <a:moveTo>
                  <a:pt x="0" y="0"/>
                </a:moveTo>
                <a:lnTo>
                  <a:pt x="8508" y="431800"/>
                </a:lnTo>
              </a:path>
            </a:pathLst>
          </a:custGeom>
          <a:ln w="6095">
            <a:solidFill>
              <a:srgbClr val="5B9BD4"/>
            </a:solidFill>
          </a:ln>
        </p:spPr>
        <p:txBody>
          <a:bodyPr wrap="square" lIns="0" tIns="0" rIns="0" bIns="0" rtlCol="0"/>
          <a:lstStyle/>
          <a:p>
            <a:endParaRPr smtClean="0">
              <a:solidFill>
                <a:prstClr val="black"/>
              </a:solidFill>
            </a:endParaRPr>
          </a:p>
        </p:txBody>
      </p:sp>
      <p:sp>
        <p:nvSpPr>
          <p:cNvPr id="24" name="object 24"/>
          <p:cNvSpPr/>
          <p:nvPr/>
        </p:nvSpPr>
        <p:spPr>
          <a:xfrm>
            <a:off x="6611111" y="1719072"/>
            <a:ext cx="8890" cy="431800"/>
          </a:xfrm>
          <a:custGeom>
            <a:avLst/>
            <a:gdLst/>
            <a:ahLst/>
            <a:cxnLst/>
            <a:rect l="l" t="t" r="r" b="b"/>
            <a:pathLst>
              <a:path w="8890" h="431800">
                <a:moveTo>
                  <a:pt x="0" y="0"/>
                </a:moveTo>
                <a:lnTo>
                  <a:pt x="8509" y="431800"/>
                </a:lnTo>
              </a:path>
            </a:pathLst>
          </a:custGeom>
          <a:ln w="6096">
            <a:solidFill>
              <a:srgbClr val="5B9BD4"/>
            </a:solidFill>
          </a:ln>
        </p:spPr>
        <p:txBody>
          <a:bodyPr wrap="square" lIns="0" tIns="0" rIns="0" bIns="0" rtlCol="0"/>
          <a:lstStyle/>
          <a:p>
            <a:endParaRPr smtClean="0">
              <a:solidFill>
                <a:prstClr val="black"/>
              </a:solidFill>
            </a:endParaRPr>
          </a:p>
        </p:txBody>
      </p:sp>
      <p:sp>
        <p:nvSpPr>
          <p:cNvPr id="25" name="object 25"/>
          <p:cNvSpPr/>
          <p:nvPr/>
        </p:nvSpPr>
        <p:spPr>
          <a:xfrm>
            <a:off x="2267711" y="4343400"/>
            <a:ext cx="0" cy="482600"/>
          </a:xfrm>
          <a:custGeom>
            <a:avLst/>
            <a:gdLst/>
            <a:ahLst/>
            <a:cxnLst/>
            <a:rect l="l" t="t" r="r" b="b"/>
            <a:pathLst>
              <a:path h="482600">
                <a:moveTo>
                  <a:pt x="0" y="0"/>
                </a:moveTo>
                <a:lnTo>
                  <a:pt x="0" y="482600"/>
                </a:lnTo>
              </a:path>
            </a:pathLst>
          </a:custGeom>
          <a:ln w="6096">
            <a:solidFill>
              <a:srgbClr val="5B9BD4"/>
            </a:solidFill>
          </a:ln>
        </p:spPr>
        <p:txBody>
          <a:bodyPr wrap="square" lIns="0" tIns="0" rIns="0" bIns="0" rtlCol="0"/>
          <a:lstStyle/>
          <a:p>
            <a:endParaRPr smtClean="0">
              <a:solidFill>
                <a:prstClr val="black"/>
              </a:solidFill>
            </a:endParaRPr>
          </a:p>
        </p:txBody>
      </p:sp>
      <p:sp>
        <p:nvSpPr>
          <p:cNvPr id="26" name="object 26"/>
          <p:cNvSpPr/>
          <p:nvPr/>
        </p:nvSpPr>
        <p:spPr>
          <a:xfrm>
            <a:off x="3605784" y="1642872"/>
            <a:ext cx="1642745" cy="1058545"/>
          </a:xfrm>
          <a:custGeom>
            <a:avLst/>
            <a:gdLst/>
            <a:ahLst/>
            <a:cxnLst/>
            <a:rect l="l" t="t" r="r" b="b"/>
            <a:pathLst>
              <a:path w="1642745" h="1058545">
                <a:moveTo>
                  <a:pt x="1642490" y="0"/>
                </a:moveTo>
                <a:lnTo>
                  <a:pt x="0" y="1058290"/>
                </a:lnTo>
              </a:path>
            </a:pathLst>
          </a:custGeom>
          <a:ln w="6096">
            <a:solidFill>
              <a:srgbClr val="5B9BD4"/>
            </a:solidFill>
          </a:ln>
        </p:spPr>
        <p:txBody>
          <a:bodyPr wrap="square" lIns="0" tIns="0" rIns="0" bIns="0" rtlCol="0"/>
          <a:lstStyle/>
          <a:p>
            <a:endParaRPr smtClean="0">
              <a:solidFill>
                <a:prstClr val="black"/>
              </a:solidFill>
            </a:endParaRPr>
          </a:p>
        </p:txBody>
      </p:sp>
      <p:sp>
        <p:nvSpPr>
          <p:cNvPr id="27" name="object 27"/>
          <p:cNvSpPr/>
          <p:nvPr/>
        </p:nvSpPr>
        <p:spPr>
          <a:xfrm>
            <a:off x="3605784" y="3977640"/>
            <a:ext cx="1642745" cy="13335"/>
          </a:xfrm>
          <a:custGeom>
            <a:avLst/>
            <a:gdLst/>
            <a:ahLst/>
            <a:cxnLst/>
            <a:rect l="l" t="t" r="r" b="b"/>
            <a:pathLst>
              <a:path w="1642745" h="13335">
                <a:moveTo>
                  <a:pt x="1642490" y="12954"/>
                </a:moveTo>
                <a:lnTo>
                  <a:pt x="0" y="0"/>
                </a:lnTo>
              </a:path>
            </a:pathLst>
          </a:custGeom>
          <a:ln w="6095">
            <a:solidFill>
              <a:srgbClr val="5B9BD4"/>
            </a:solidFill>
          </a:ln>
        </p:spPr>
        <p:txBody>
          <a:bodyPr wrap="square" lIns="0" tIns="0" rIns="0" bIns="0" rtlCol="0"/>
          <a:lstStyle/>
          <a:p>
            <a:endParaRPr smtClean="0">
              <a:solidFill>
                <a:prstClr val="black"/>
              </a:solidFill>
            </a:endParaRPr>
          </a:p>
        </p:txBody>
      </p:sp>
      <p:sp>
        <p:nvSpPr>
          <p:cNvPr id="28" name="object 28"/>
          <p:cNvSpPr/>
          <p:nvPr/>
        </p:nvSpPr>
        <p:spPr>
          <a:xfrm>
            <a:off x="3605784" y="1447800"/>
            <a:ext cx="1642745" cy="2355850"/>
          </a:xfrm>
          <a:custGeom>
            <a:avLst/>
            <a:gdLst/>
            <a:ahLst/>
            <a:cxnLst/>
            <a:rect l="l" t="t" r="r" b="b"/>
            <a:pathLst>
              <a:path w="1642745" h="2355850">
                <a:moveTo>
                  <a:pt x="1642490" y="2355342"/>
                </a:moveTo>
                <a:lnTo>
                  <a:pt x="0" y="0"/>
                </a:lnTo>
              </a:path>
            </a:pathLst>
          </a:custGeom>
          <a:ln w="6095">
            <a:solidFill>
              <a:srgbClr val="5B9BD4"/>
            </a:solidFill>
          </a:ln>
        </p:spPr>
        <p:txBody>
          <a:bodyPr wrap="square" lIns="0" tIns="0" rIns="0" bIns="0" rtlCol="0"/>
          <a:lstStyle/>
          <a:p>
            <a:endParaRPr smtClean="0">
              <a:solidFill>
                <a:prstClr val="black"/>
              </a:solidFill>
            </a:endParaRPr>
          </a:p>
        </p:txBody>
      </p:sp>
      <p:sp>
        <p:nvSpPr>
          <p:cNvPr id="29" name="object 29"/>
          <p:cNvSpPr txBox="1"/>
          <p:nvPr/>
        </p:nvSpPr>
        <p:spPr>
          <a:xfrm>
            <a:off x="2095245" y="6024168"/>
            <a:ext cx="5181600" cy="329565"/>
          </a:xfrm>
          <a:prstGeom prst="rect">
            <a:avLst/>
          </a:prstGeom>
        </p:spPr>
        <p:txBody>
          <a:bodyPr vert="horz" wrap="square" lIns="0" tIns="12065" rIns="0" bIns="0" rtlCol="0">
            <a:spAutoFit/>
          </a:bodyPr>
          <a:lstStyle/>
          <a:p>
            <a:pPr marL="12700">
              <a:spcBef>
                <a:spcPts val="95"/>
              </a:spcBef>
            </a:pPr>
            <a:r>
              <a:rPr sz="2000" spc="-10" dirty="0">
                <a:solidFill>
                  <a:prstClr val="black"/>
                </a:solidFill>
                <a:latin typeface="Nirmala UI Semilight"/>
                <a:cs typeface="Nirmala UI Semilight"/>
              </a:rPr>
              <a:t>EDUCATION. COLLABORATION.</a:t>
            </a:r>
            <a:r>
              <a:rPr sz="2000" spc="130" dirty="0">
                <a:solidFill>
                  <a:prstClr val="black"/>
                </a:solidFill>
                <a:latin typeface="Nirmala UI Semilight"/>
                <a:cs typeface="Nirmala UI Semilight"/>
              </a:rPr>
              <a:t> </a:t>
            </a:r>
            <a:r>
              <a:rPr sz="2000" spc="-10" dirty="0">
                <a:solidFill>
                  <a:prstClr val="black"/>
                </a:solidFill>
                <a:latin typeface="Nirmala UI Semilight"/>
                <a:cs typeface="Nirmala UI Semilight"/>
              </a:rPr>
              <a:t>DISCUSSIONS.</a:t>
            </a:r>
            <a:endParaRPr sz="2000">
              <a:solidFill>
                <a:prstClr val="black"/>
              </a:solidFill>
              <a:latin typeface="Nirmala UI Semilight"/>
              <a:cs typeface="Nirmala UI Semilight"/>
            </a:endParaRPr>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017522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1430" rIns="0" bIns="0" rtlCol="0">
            <a:spAutoFit/>
          </a:bodyPr>
          <a:lstStyle/>
          <a:p>
            <a:pPr marL="12700">
              <a:lnSpc>
                <a:spcPct val="100000"/>
              </a:lnSpc>
              <a:spcBef>
                <a:spcPts val="90"/>
              </a:spcBef>
            </a:pPr>
            <a:r>
              <a:rPr spc="-10" dirty="0"/>
              <a:t>SUSTANABILITY</a:t>
            </a:r>
          </a:p>
        </p:txBody>
      </p:sp>
      <p:sp>
        <p:nvSpPr>
          <p:cNvPr id="3" name="object 3"/>
          <p:cNvSpPr txBox="1"/>
          <p:nvPr/>
        </p:nvSpPr>
        <p:spPr>
          <a:xfrm>
            <a:off x="740155" y="804799"/>
            <a:ext cx="4999990" cy="329565"/>
          </a:xfrm>
          <a:prstGeom prst="rect">
            <a:avLst/>
          </a:prstGeom>
        </p:spPr>
        <p:txBody>
          <a:bodyPr vert="horz" wrap="square" lIns="0" tIns="11430" rIns="0" bIns="0" rtlCol="0">
            <a:spAutoFit/>
          </a:bodyPr>
          <a:lstStyle/>
          <a:p>
            <a:pPr marL="12700">
              <a:spcBef>
                <a:spcPts val="90"/>
              </a:spcBef>
            </a:pPr>
            <a:r>
              <a:rPr sz="2000" spc="-10" dirty="0">
                <a:solidFill>
                  <a:srgbClr val="7E7E7E"/>
                </a:solidFill>
                <a:latin typeface="Nirmala UI"/>
                <a:cs typeface="Nirmala UI"/>
              </a:rPr>
              <a:t>THE FUTURE </a:t>
            </a:r>
            <a:r>
              <a:rPr sz="2000" spc="-5" dirty="0">
                <a:solidFill>
                  <a:srgbClr val="7E7E7E"/>
                </a:solidFill>
                <a:latin typeface="Nirmala UI"/>
                <a:cs typeface="Nirmala UI"/>
              </a:rPr>
              <a:t>OF JENESSE </a:t>
            </a:r>
            <a:r>
              <a:rPr sz="2000" spc="-10" dirty="0">
                <a:solidFill>
                  <a:srgbClr val="7E7E7E"/>
                </a:solidFill>
                <a:latin typeface="Nirmala UI"/>
                <a:cs typeface="Nirmala UI"/>
              </a:rPr>
              <a:t>AND OUR</a:t>
            </a:r>
            <a:r>
              <a:rPr sz="2000" spc="100" dirty="0">
                <a:solidFill>
                  <a:srgbClr val="7E7E7E"/>
                </a:solidFill>
                <a:latin typeface="Nirmala UI"/>
                <a:cs typeface="Nirmala UI"/>
              </a:rPr>
              <a:t> </a:t>
            </a:r>
            <a:r>
              <a:rPr sz="2000" spc="-10" dirty="0">
                <a:solidFill>
                  <a:srgbClr val="7E7E7E"/>
                </a:solidFill>
                <a:latin typeface="Nirmala UI"/>
                <a:cs typeface="Nirmala UI"/>
              </a:rPr>
              <a:t>CLIENTS</a:t>
            </a:r>
            <a:endParaRPr sz="2000">
              <a:solidFill>
                <a:prstClr val="black"/>
              </a:solidFill>
              <a:latin typeface="Nirmala UI"/>
              <a:cs typeface="Nirmala UI"/>
            </a:endParaRPr>
          </a:p>
        </p:txBody>
      </p:sp>
      <p:sp>
        <p:nvSpPr>
          <p:cNvPr id="4" name="object 4"/>
          <p:cNvSpPr/>
          <p:nvPr/>
        </p:nvSpPr>
        <p:spPr>
          <a:xfrm>
            <a:off x="7427976" y="6525768"/>
            <a:ext cx="1716023" cy="332230"/>
          </a:xfrm>
          <a:prstGeom prst="rect">
            <a:avLst/>
          </a:prstGeom>
          <a:blipFill>
            <a:blip r:embed="rId2" cstate="print"/>
            <a:stretch>
              <a:fillRect/>
            </a:stretch>
          </a:blipFill>
        </p:spPr>
        <p:txBody>
          <a:bodyPr wrap="square" lIns="0" tIns="0" rIns="0" bIns="0" rtlCol="0"/>
          <a:lstStyle/>
          <a:p>
            <a:endParaRPr smtClean="0">
              <a:solidFill>
                <a:prstClr val="black"/>
              </a:solidFill>
            </a:endParaRPr>
          </a:p>
        </p:txBody>
      </p:sp>
      <p:sp>
        <p:nvSpPr>
          <p:cNvPr id="5" name="object 5"/>
          <p:cNvSpPr/>
          <p:nvPr/>
        </p:nvSpPr>
        <p:spPr>
          <a:xfrm>
            <a:off x="225552" y="2020823"/>
            <a:ext cx="3715512" cy="3998976"/>
          </a:xfrm>
          <a:prstGeom prst="rect">
            <a:avLst/>
          </a:prstGeom>
          <a:blipFill>
            <a:blip r:embed="rId3" cstate="print"/>
            <a:stretch>
              <a:fillRect/>
            </a:stretch>
          </a:blipFill>
        </p:spPr>
        <p:txBody>
          <a:bodyPr wrap="square" lIns="0" tIns="0" rIns="0" bIns="0" rtlCol="0"/>
          <a:lstStyle/>
          <a:p>
            <a:endParaRPr smtClean="0">
              <a:solidFill>
                <a:prstClr val="black"/>
              </a:solidFill>
            </a:endParaRPr>
          </a:p>
        </p:txBody>
      </p:sp>
      <p:sp>
        <p:nvSpPr>
          <p:cNvPr id="6" name="object 6"/>
          <p:cNvSpPr txBox="1"/>
          <p:nvPr/>
        </p:nvSpPr>
        <p:spPr>
          <a:xfrm>
            <a:off x="5026152" y="2063495"/>
            <a:ext cx="3676015" cy="963294"/>
          </a:xfrm>
          <a:prstGeom prst="rect">
            <a:avLst/>
          </a:prstGeom>
          <a:solidFill>
            <a:srgbClr val="925FC9"/>
          </a:solidFill>
        </p:spPr>
        <p:txBody>
          <a:bodyPr vert="horz" wrap="square" lIns="0" tIns="1270" rIns="0" bIns="0" rtlCol="0">
            <a:spAutoFit/>
          </a:bodyPr>
          <a:lstStyle/>
          <a:p>
            <a:pPr>
              <a:spcBef>
                <a:spcPts val="10"/>
              </a:spcBef>
            </a:pPr>
            <a:endParaRPr sz="2500">
              <a:solidFill>
                <a:prstClr val="black"/>
              </a:solidFill>
              <a:latin typeface="Times New Roman"/>
              <a:cs typeface="Times New Roman"/>
            </a:endParaRPr>
          </a:p>
          <a:p>
            <a:pPr marL="632460">
              <a:spcBef>
                <a:spcPts val="5"/>
              </a:spcBef>
            </a:pPr>
            <a:r>
              <a:rPr sz="1400" spc="-15" dirty="0">
                <a:solidFill>
                  <a:srgbClr val="FFFFFF"/>
                </a:solidFill>
                <a:latin typeface="Nirmala UI"/>
                <a:cs typeface="Nirmala UI"/>
              </a:rPr>
              <a:t>EDUCATING </a:t>
            </a:r>
            <a:r>
              <a:rPr sz="1400" spc="-10" dirty="0">
                <a:solidFill>
                  <a:srgbClr val="FFFFFF"/>
                </a:solidFill>
                <a:latin typeface="Nirmala UI"/>
                <a:cs typeface="Nirmala UI"/>
              </a:rPr>
              <a:t>THE</a:t>
            </a:r>
            <a:r>
              <a:rPr sz="1400" spc="85" dirty="0">
                <a:solidFill>
                  <a:srgbClr val="FFFFFF"/>
                </a:solidFill>
                <a:latin typeface="Nirmala UI"/>
                <a:cs typeface="Nirmala UI"/>
              </a:rPr>
              <a:t> </a:t>
            </a:r>
            <a:r>
              <a:rPr sz="1400" spc="-10" dirty="0">
                <a:solidFill>
                  <a:srgbClr val="FFFFFF"/>
                </a:solidFill>
                <a:latin typeface="Nirmala UI"/>
                <a:cs typeface="Nirmala UI"/>
              </a:rPr>
              <a:t>COMMUNITY</a:t>
            </a:r>
            <a:endParaRPr sz="1400">
              <a:solidFill>
                <a:prstClr val="black"/>
              </a:solidFill>
              <a:latin typeface="Nirmala UI"/>
              <a:cs typeface="Nirmala UI"/>
            </a:endParaRPr>
          </a:p>
        </p:txBody>
      </p:sp>
      <p:sp>
        <p:nvSpPr>
          <p:cNvPr id="7" name="object 7"/>
          <p:cNvSpPr txBox="1"/>
          <p:nvPr/>
        </p:nvSpPr>
        <p:spPr>
          <a:xfrm>
            <a:off x="5035296" y="3493008"/>
            <a:ext cx="3667125" cy="1082040"/>
          </a:xfrm>
          <a:prstGeom prst="rect">
            <a:avLst/>
          </a:prstGeom>
          <a:solidFill>
            <a:srgbClr val="FBA952"/>
          </a:solidFill>
        </p:spPr>
        <p:txBody>
          <a:bodyPr vert="horz" wrap="square" lIns="0" tIns="5715" rIns="0" bIns="0" rtlCol="0">
            <a:spAutoFit/>
          </a:bodyPr>
          <a:lstStyle/>
          <a:p>
            <a:pPr>
              <a:spcBef>
                <a:spcPts val="45"/>
              </a:spcBef>
            </a:pPr>
            <a:endParaRPr sz="2150">
              <a:solidFill>
                <a:prstClr val="black"/>
              </a:solidFill>
              <a:latin typeface="Times New Roman"/>
              <a:cs typeface="Times New Roman"/>
            </a:endParaRPr>
          </a:p>
          <a:p>
            <a:pPr algn="ctr"/>
            <a:r>
              <a:rPr sz="1400" spc="-15" dirty="0">
                <a:solidFill>
                  <a:srgbClr val="FFFFFF"/>
                </a:solidFill>
                <a:latin typeface="Nirmala UI"/>
                <a:cs typeface="Nirmala UI"/>
              </a:rPr>
              <a:t>BUILDING HEALTHIER ORGANIZATIONS</a:t>
            </a:r>
            <a:r>
              <a:rPr sz="1400" spc="315" dirty="0">
                <a:solidFill>
                  <a:srgbClr val="FFFFFF"/>
                </a:solidFill>
                <a:latin typeface="Nirmala UI"/>
                <a:cs typeface="Nirmala UI"/>
              </a:rPr>
              <a:t> </a:t>
            </a:r>
            <a:r>
              <a:rPr sz="1400" spc="-15" dirty="0">
                <a:solidFill>
                  <a:srgbClr val="FFFFFF"/>
                </a:solidFill>
                <a:latin typeface="Nirmala UI"/>
                <a:cs typeface="Nirmala UI"/>
              </a:rPr>
              <a:t>TO</a:t>
            </a:r>
            <a:endParaRPr sz="1400">
              <a:solidFill>
                <a:prstClr val="black"/>
              </a:solidFill>
              <a:latin typeface="Nirmala UI"/>
              <a:cs typeface="Nirmala UI"/>
            </a:endParaRPr>
          </a:p>
          <a:p>
            <a:pPr algn="ctr"/>
            <a:r>
              <a:rPr sz="1400" spc="-15" dirty="0">
                <a:solidFill>
                  <a:srgbClr val="FFFFFF"/>
                </a:solidFill>
                <a:latin typeface="Nirmala UI"/>
                <a:cs typeface="Nirmala UI"/>
              </a:rPr>
              <a:t>BETTER </a:t>
            </a:r>
            <a:r>
              <a:rPr sz="1400" spc="-10" dirty="0">
                <a:solidFill>
                  <a:srgbClr val="FFFFFF"/>
                </a:solidFill>
                <a:latin typeface="Nirmala UI"/>
                <a:cs typeface="Nirmala UI"/>
              </a:rPr>
              <a:t>SERVE </a:t>
            </a:r>
            <a:r>
              <a:rPr sz="1400" spc="-15" dirty="0">
                <a:solidFill>
                  <a:srgbClr val="FFFFFF"/>
                </a:solidFill>
                <a:latin typeface="Nirmala UI"/>
                <a:cs typeface="Nirmala UI"/>
              </a:rPr>
              <a:t>THE</a:t>
            </a:r>
            <a:r>
              <a:rPr sz="1400" spc="110" dirty="0">
                <a:solidFill>
                  <a:srgbClr val="FFFFFF"/>
                </a:solidFill>
                <a:latin typeface="Nirmala UI"/>
                <a:cs typeface="Nirmala UI"/>
              </a:rPr>
              <a:t> </a:t>
            </a:r>
            <a:r>
              <a:rPr sz="1400" spc="-15" dirty="0">
                <a:solidFill>
                  <a:srgbClr val="FFFFFF"/>
                </a:solidFill>
                <a:latin typeface="Nirmala UI"/>
                <a:cs typeface="Nirmala UI"/>
              </a:rPr>
              <a:t>COMMUNITY</a:t>
            </a:r>
            <a:endParaRPr sz="1400">
              <a:solidFill>
                <a:prstClr val="black"/>
              </a:solidFill>
              <a:latin typeface="Nirmala UI"/>
              <a:cs typeface="Nirmala UI"/>
            </a:endParaRPr>
          </a:p>
        </p:txBody>
      </p:sp>
      <p:sp>
        <p:nvSpPr>
          <p:cNvPr id="8" name="object 8"/>
          <p:cNvSpPr txBox="1"/>
          <p:nvPr/>
        </p:nvSpPr>
        <p:spPr>
          <a:xfrm>
            <a:off x="5026152" y="5242559"/>
            <a:ext cx="3676015" cy="817244"/>
          </a:xfrm>
          <a:prstGeom prst="rect">
            <a:avLst/>
          </a:prstGeom>
          <a:solidFill>
            <a:srgbClr val="13B1B4"/>
          </a:solidFill>
        </p:spPr>
        <p:txBody>
          <a:bodyPr vert="horz" wrap="square" lIns="0" tIns="187960" rIns="0" bIns="0" rtlCol="0">
            <a:spAutoFit/>
          </a:bodyPr>
          <a:lstStyle/>
          <a:p>
            <a:pPr marL="1205230" marR="195580" indent="-1003300">
              <a:spcBef>
                <a:spcPts val="1480"/>
              </a:spcBef>
            </a:pPr>
            <a:r>
              <a:rPr sz="1400" spc="-10" dirty="0">
                <a:solidFill>
                  <a:srgbClr val="FFFFFF"/>
                </a:solidFill>
                <a:latin typeface="Nirmala UI"/>
                <a:cs typeface="Nirmala UI"/>
              </a:rPr>
              <a:t>SHARING </a:t>
            </a:r>
            <a:r>
              <a:rPr sz="1400" spc="-15" dirty="0">
                <a:solidFill>
                  <a:srgbClr val="FFFFFF"/>
                </a:solidFill>
                <a:latin typeface="Nirmala UI"/>
                <a:cs typeface="Nirmala UI"/>
              </a:rPr>
              <a:t>INFORMATION </a:t>
            </a:r>
            <a:r>
              <a:rPr sz="1400" spc="-10" dirty="0">
                <a:solidFill>
                  <a:srgbClr val="FFFFFF"/>
                </a:solidFill>
                <a:latin typeface="Nirmala UI"/>
                <a:cs typeface="Nirmala UI"/>
              </a:rPr>
              <a:t>IN A </a:t>
            </a:r>
            <a:r>
              <a:rPr sz="1400" spc="-15" dirty="0">
                <a:solidFill>
                  <a:srgbClr val="FFFFFF"/>
                </a:solidFill>
                <a:latin typeface="Nirmala UI"/>
                <a:cs typeface="Nirmala UI"/>
              </a:rPr>
              <a:t>WAY THAT  EFFECTS</a:t>
            </a:r>
            <a:r>
              <a:rPr sz="1400" spc="60" dirty="0">
                <a:solidFill>
                  <a:srgbClr val="FFFFFF"/>
                </a:solidFill>
                <a:latin typeface="Nirmala UI"/>
                <a:cs typeface="Nirmala UI"/>
              </a:rPr>
              <a:t> </a:t>
            </a:r>
            <a:r>
              <a:rPr sz="1400" spc="-15" dirty="0">
                <a:solidFill>
                  <a:srgbClr val="FFFFFF"/>
                </a:solidFill>
                <a:latin typeface="Nirmala UI"/>
                <a:cs typeface="Nirmala UI"/>
              </a:rPr>
              <a:t>POLICY</a:t>
            </a:r>
            <a:endParaRPr sz="1400">
              <a:solidFill>
                <a:prstClr val="black"/>
              </a:solidFill>
              <a:latin typeface="Nirmala UI"/>
              <a:cs typeface="Nirmala UI"/>
            </a:endParaRPr>
          </a:p>
        </p:txBody>
      </p:sp>
      <p:sp>
        <p:nvSpPr>
          <p:cNvPr id="9" name="object 9"/>
          <p:cNvSpPr/>
          <p:nvPr/>
        </p:nvSpPr>
        <p:spPr>
          <a:xfrm>
            <a:off x="3855720" y="3913632"/>
            <a:ext cx="1172210" cy="0"/>
          </a:xfrm>
          <a:custGeom>
            <a:avLst/>
            <a:gdLst/>
            <a:ahLst/>
            <a:cxnLst/>
            <a:rect l="l" t="t" r="r" b="b"/>
            <a:pathLst>
              <a:path w="1172210">
                <a:moveTo>
                  <a:pt x="1172082" y="0"/>
                </a:moveTo>
                <a:lnTo>
                  <a:pt x="0" y="0"/>
                </a:lnTo>
              </a:path>
            </a:pathLst>
          </a:custGeom>
          <a:ln w="6096">
            <a:solidFill>
              <a:srgbClr val="5B9BD4"/>
            </a:solidFill>
          </a:ln>
        </p:spPr>
        <p:txBody>
          <a:bodyPr wrap="square" lIns="0" tIns="0" rIns="0" bIns="0" rtlCol="0"/>
          <a:lstStyle/>
          <a:p>
            <a:endParaRPr smtClean="0">
              <a:solidFill>
                <a:prstClr val="black"/>
              </a:solidFill>
            </a:endParaRPr>
          </a:p>
        </p:txBody>
      </p:sp>
      <p:sp>
        <p:nvSpPr>
          <p:cNvPr id="10" name="object 10"/>
          <p:cNvSpPr/>
          <p:nvPr/>
        </p:nvSpPr>
        <p:spPr>
          <a:xfrm>
            <a:off x="3855720" y="2590800"/>
            <a:ext cx="1172210" cy="0"/>
          </a:xfrm>
          <a:custGeom>
            <a:avLst/>
            <a:gdLst/>
            <a:ahLst/>
            <a:cxnLst/>
            <a:rect l="l" t="t" r="r" b="b"/>
            <a:pathLst>
              <a:path w="1172210">
                <a:moveTo>
                  <a:pt x="1172082" y="0"/>
                </a:moveTo>
                <a:lnTo>
                  <a:pt x="0" y="0"/>
                </a:lnTo>
              </a:path>
            </a:pathLst>
          </a:custGeom>
          <a:ln w="6096">
            <a:solidFill>
              <a:srgbClr val="5B9BD4"/>
            </a:solidFill>
          </a:ln>
        </p:spPr>
        <p:txBody>
          <a:bodyPr wrap="square" lIns="0" tIns="0" rIns="0" bIns="0" rtlCol="0"/>
          <a:lstStyle/>
          <a:p>
            <a:endParaRPr smtClean="0">
              <a:solidFill>
                <a:prstClr val="black"/>
              </a:solidFill>
            </a:endParaRPr>
          </a:p>
        </p:txBody>
      </p:sp>
      <p:sp>
        <p:nvSpPr>
          <p:cNvPr id="11" name="object 11"/>
          <p:cNvSpPr/>
          <p:nvPr/>
        </p:nvSpPr>
        <p:spPr>
          <a:xfrm>
            <a:off x="3855720" y="5574791"/>
            <a:ext cx="1172210" cy="0"/>
          </a:xfrm>
          <a:custGeom>
            <a:avLst/>
            <a:gdLst/>
            <a:ahLst/>
            <a:cxnLst/>
            <a:rect l="l" t="t" r="r" b="b"/>
            <a:pathLst>
              <a:path w="1172210">
                <a:moveTo>
                  <a:pt x="1172082" y="0"/>
                </a:moveTo>
                <a:lnTo>
                  <a:pt x="0" y="0"/>
                </a:lnTo>
              </a:path>
            </a:pathLst>
          </a:custGeom>
          <a:ln w="6096">
            <a:solidFill>
              <a:srgbClr val="5B9BD4"/>
            </a:solidFill>
          </a:ln>
        </p:spPr>
        <p:txBody>
          <a:bodyPr wrap="square" lIns="0" tIns="0" rIns="0" bIns="0" rtlCol="0"/>
          <a:lstStyle/>
          <a:p>
            <a:endParaRPr smtClean="0">
              <a:solidFill>
                <a:prstClr val="black"/>
              </a:solidFill>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9" y="0"/>
            <a:ext cx="9141242" cy="6858000"/>
          </a:xfrm>
          <a:prstGeom prst="rect">
            <a:avLst/>
          </a:prstGeom>
        </p:spPr>
      </p:pic>
    </p:spTree>
    <p:extLst>
      <p:ext uri="{BB962C8B-B14F-4D97-AF65-F5344CB8AC3E}">
        <p14:creationId xmlns:p14="http://schemas.microsoft.com/office/powerpoint/2010/main" val="16679550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dirty="0"/>
          </a:p>
        </p:txBody>
      </p:sp>
      <p:sp>
        <p:nvSpPr>
          <p:cNvPr id="3" name="Title 2"/>
          <p:cNvSpPr>
            <a:spLocks noGrp="1"/>
          </p:cNvSpPr>
          <p:nvPr>
            <p:ph type="ctrTitle"/>
          </p:nvPr>
        </p:nvSpPr>
        <p:spPr/>
        <p:txBody>
          <a:bodyPr/>
          <a:lstStyle/>
          <a:p>
            <a:r>
              <a:rPr lang="en-US" dirty="0" smtClean="0"/>
              <a:t>Thank You.</a:t>
            </a:r>
            <a:endParaRPr lang="en-US" dirty="0"/>
          </a:p>
        </p:txBody>
      </p:sp>
    </p:spTree>
    <p:extLst>
      <p:ext uri="{BB962C8B-B14F-4D97-AF65-F5344CB8AC3E}">
        <p14:creationId xmlns:p14="http://schemas.microsoft.com/office/powerpoint/2010/main" val="12155148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2819401" y="952500"/>
            <a:ext cx="6629400" cy="1362075"/>
          </a:xfrm>
        </p:spPr>
        <p:txBody>
          <a:bodyPr>
            <a:noAutofit/>
          </a:bodyPr>
          <a:lstStyle/>
          <a:p>
            <a:r>
              <a:rPr lang="en-US" sz="5400" dirty="0">
                <a:latin typeface="Alana" pitchFamily="50" charset="0"/>
              </a:rPr>
              <a:t>Poverty and </a:t>
            </a:r>
            <a:r>
              <a:rPr lang="en-US" sz="5400" dirty="0" smtClean="0">
                <a:latin typeface="Alana" pitchFamily="50" charset="0"/>
              </a:rPr>
              <a:t>Opportunity</a:t>
            </a:r>
            <a:endParaRPr lang="en-US" sz="5400" dirty="0">
              <a:latin typeface="Alana" pitchFamily="50" charset="0"/>
            </a:endParaRPr>
          </a:p>
        </p:txBody>
      </p:sp>
      <p:sp>
        <p:nvSpPr>
          <p:cNvPr id="15" name="Text Placeholder 14"/>
          <p:cNvSpPr>
            <a:spLocks noGrp="1"/>
          </p:cNvSpPr>
          <p:nvPr>
            <p:ph type="body" idx="1"/>
          </p:nvPr>
        </p:nvSpPr>
        <p:spPr>
          <a:xfrm>
            <a:off x="2971799" y="2547938"/>
            <a:ext cx="6111127" cy="1871662"/>
          </a:xfrm>
        </p:spPr>
        <p:txBody>
          <a:bodyPr>
            <a:normAutofit/>
          </a:bodyPr>
          <a:lstStyle/>
          <a:p>
            <a:r>
              <a:rPr lang="en-US" sz="3800" b="1" dirty="0" smtClean="0">
                <a:solidFill>
                  <a:schemeClr val="tx1"/>
                </a:solidFill>
              </a:rPr>
              <a:t>Stephanie </a:t>
            </a:r>
            <a:r>
              <a:rPr lang="en-US" sz="3800" b="1" dirty="0">
                <a:solidFill>
                  <a:schemeClr val="tx1"/>
                </a:solidFill>
              </a:rPr>
              <a:t>R. M. Bray</a:t>
            </a:r>
          </a:p>
          <a:p>
            <a:r>
              <a:rPr lang="en-US" dirty="0"/>
              <a:t>President and CEO United Way California Capital Region</a:t>
            </a:r>
          </a:p>
          <a:p>
            <a:endParaRPr lang="en-US" dirty="0"/>
          </a:p>
        </p:txBody>
      </p:sp>
    </p:spTree>
    <p:extLst>
      <p:ext uri="{BB962C8B-B14F-4D97-AF65-F5344CB8AC3E}">
        <p14:creationId xmlns:p14="http://schemas.microsoft.com/office/powerpoint/2010/main" val="20834107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570" y="990600"/>
            <a:ext cx="7772400" cy="1143000"/>
          </a:xfrm>
        </p:spPr>
        <p:txBody>
          <a:bodyPr>
            <a:normAutofit fontScale="90000"/>
          </a:bodyPr>
          <a:lstStyle/>
          <a:p>
            <a:pPr algn="ctr"/>
            <a:r>
              <a:rPr lang="en-US" b="1" dirty="0" smtClean="0">
                <a:latin typeface="+mn-lt"/>
              </a:rPr>
              <a:t>The Data Tells A Story </a:t>
            </a:r>
            <a:r>
              <a:rPr lang="en-US" dirty="0" smtClean="0"/>
              <a:t/>
            </a:r>
            <a:br>
              <a:rPr lang="en-US" dirty="0" smtClean="0"/>
            </a:b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80948125"/>
              </p:ext>
            </p:extLst>
          </p:nvPr>
        </p:nvGraphicFramePr>
        <p:xfrm>
          <a:off x="762000" y="1905000"/>
          <a:ext cx="7886700" cy="1792394"/>
        </p:xfrm>
        <a:graphic>
          <a:graphicData uri="http://schemas.openxmlformats.org/drawingml/2006/table">
            <a:tbl>
              <a:tblPr firstRow="1" bandRow="1">
                <a:tableStyleId>{5C22544A-7EE6-4342-B048-85BDC9FD1C3A}</a:tableStyleId>
              </a:tblPr>
              <a:tblGrid>
                <a:gridCol w="1314450"/>
                <a:gridCol w="1314450"/>
                <a:gridCol w="1272117"/>
                <a:gridCol w="1356783"/>
                <a:gridCol w="1314450"/>
                <a:gridCol w="1314450"/>
              </a:tblGrid>
              <a:tr h="685800">
                <a:tc gridSpan="2">
                  <a:txBody>
                    <a:bodyPr/>
                    <a:lstStyle/>
                    <a:p>
                      <a:r>
                        <a:rPr lang="en-US" sz="1400" dirty="0" smtClean="0"/>
                        <a:t>Percent of Women 18-24 Years Old with Health</a:t>
                      </a:r>
                      <a:r>
                        <a:rPr lang="en-US" sz="1400" baseline="0" dirty="0" smtClean="0"/>
                        <a:t> Insurance</a:t>
                      </a:r>
                      <a:endParaRPr lang="en-US" sz="1400" dirty="0"/>
                    </a:p>
                  </a:txBody>
                  <a:tcPr marL="68580" marR="68580" marT="34290" marB="34290"/>
                </a:tc>
                <a:tc hMerge="1">
                  <a:txBody>
                    <a:bodyPr/>
                    <a:lstStyle/>
                    <a:p>
                      <a:endParaRPr lang="en-US" dirty="0"/>
                    </a:p>
                  </a:txBody>
                  <a:tcPr/>
                </a:tc>
                <a:tc gridSpan="2">
                  <a:txBody>
                    <a:bodyPr/>
                    <a:lstStyle/>
                    <a:p>
                      <a:r>
                        <a:rPr lang="en-US" sz="1400" dirty="0" smtClean="0"/>
                        <a:t>Percent of Women</a:t>
                      </a:r>
                      <a:r>
                        <a:rPr lang="en-US" sz="1400" baseline="0" dirty="0" smtClean="0"/>
                        <a:t> with  a Bachelor’s Degree or Higher Aged 25 and older</a:t>
                      </a:r>
                      <a:endParaRPr lang="en-US" sz="1400" dirty="0"/>
                    </a:p>
                  </a:txBody>
                  <a:tcPr marL="68580" marR="68580" marT="34290" marB="34290"/>
                </a:tc>
                <a:tc hMerge="1">
                  <a:txBody>
                    <a:bodyPr/>
                    <a:lstStyle/>
                    <a:p>
                      <a:endParaRPr lang="en-US" dirty="0"/>
                    </a:p>
                  </a:txBody>
                  <a:tcPr/>
                </a:tc>
                <a:tc gridSpan="2">
                  <a:txBody>
                    <a:bodyPr/>
                    <a:lstStyle/>
                    <a:p>
                      <a:r>
                        <a:rPr lang="en-US" sz="1400" dirty="0" smtClean="0"/>
                        <a:t>Percent of Women Living Below Poverty aged 18 and older</a:t>
                      </a:r>
                      <a:endParaRPr lang="en-US" sz="1400" dirty="0"/>
                    </a:p>
                  </a:txBody>
                  <a:tcPr marL="68580" marR="68580" marT="34290" marB="34290"/>
                </a:tc>
                <a:tc hMerge="1">
                  <a:txBody>
                    <a:bodyPr/>
                    <a:lstStyle/>
                    <a:p>
                      <a:endParaRPr lang="en-US" dirty="0"/>
                    </a:p>
                  </a:txBody>
                  <a:tcPr/>
                </a:tc>
              </a:tr>
              <a:tr h="541867">
                <a:tc>
                  <a:txBody>
                    <a:bodyPr/>
                    <a:lstStyle/>
                    <a:p>
                      <a:r>
                        <a:rPr lang="en-US" sz="1400" dirty="0" smtClean="0"/>
                        <a:t>Black Women</a:t>
                      </a:r>
                      <a:endParaRPr lang="en-US" sz="1400" dirty="0"/>
                    </a:p>
                  </a:txBody>
                  <a:tcPr marL="68580" marR="68580" marT="34290" marB="34290"/>
                </a:tc>
                <a:tc>
                  <a:txBody>
                    <a:bodyPr/>
                    <a:lstStyle/>
                    <a:p>
                      <a:r>
                        <a:rPr lang="en-US" sz="1400" dirty="0" smtClean="0"/>
                        <a:t>All Women</a:t>
                      </a:r>
                      <a:endParaRPr lang="en-US" sz="1400" dirty="0"/>
                    </a:p>
                  </a:txBody>
                  <a:tcPr marL="68580" marR="68580" marT="34290" marB="34290"/>
                </a:tc>
                <a:tc>
                  <a:txBody>
                    <a:bodyPr/>
                    <a:lstStyle/>
                    <a:p>
                      <a:r>
                        <a:rPr lang="en-US" sz="1400" dirty="0" smtClean="0"/>
                        <a:t>Black Women</a:t>
                      </a:r>
                      <a:endParaRPr lang="en-US" sz="1400" dirty="0"/>
                    </a:p>
                  </a:txBody>
                  <a:tcPr marL="68580" marR="68580" marT="34290" marB="34290"/>
                </a:tc>
                <a:tc>
                  <a:txBody>
                    <a:bodyPr/>
                    <a:lstStyle/>
                    <a:p>
                      <a:r>
                        <a:rPr lang="en-US" sz="1400" dirty="0" smtClean="0"/>
                        <a:t>All Women</a:t>
                      </a:r>
                      <a:endParaRPr lang="en-US" sz="1400" dirty="0"/>
                    </a:p>
                  </a:txBody>
                  <a:tcPr marL="68580" marR="68580" marT="34290" marB="34290"/>
                </a:tc>
                <a:tc>
                  <a:txBody>
                    <a:bodyPr/>
                    <a:lstStyle/>
                    <a:p>
                      <a:r>
                        <a:rPr lang="en-US" sz="1400" dirty="0" smtClean="0"/>
                        <a:t>Black Women</a:t>
                      </a:r>
                      <a:endParaRPr lang="en-US" sz="1400" dirty="0"/>
                    </a:p>
                  </a:txBody>
                  <a:tcPr marL="68580" marR="68580" marT="34290" marB="34290"/>
                </a:tc>
                <a:tc>
                  <a:txBody>
                    <a:bodyPr/>
                    <a:lstStyle/>
                    <a:p>
                      <a:r>
                        <a:rPr lang="en-US" sz="1400" dirty="0" smtClean="0"/>
                        <a:t>All Women</a:t>
                      </a:r>
                      <a:endParaRPr lang="en-US" sz="1400" dirty="0"/>
                    </a:p>
                  </a:txBody>
                  <a:tcPr marL="68580" marR="68580" marT="34290" marB="34290"/>
                </a:tc>
              </a:tr>
              <a:tr h="541867">
                <a:tc>
                  <a:txBody>
                    <a:bodyPr/>
                    <a:lstStyle/>
                    <a:p>
                      <a:r>
                        <a:rPr lang="en-US" sz="1400" dirty="0" smtClean="0"/>
                        <a:t>84.4%</a:t>
                      </a:r>
                      <a:endParaRPr lang="en-US" sz="1400" dirty="0"/>
                    </a:p>
                  </a:txBody>
                  <a:tcPr marL="68580" marR="68580" marT="34290" marB="34290"/>
                </a:tc>
                <a:tc>
                  <a:txBody>
                    <a:bodyPr/>
                    <a:lstStyle/>
                    <a:p>
                      <a:r>
                        <a:rPr lang="en-US" sz="1400" dirty="0" smtClean="0"/>
                        <a:t>80.4%</a:t>
                      </a:r>
                      <a:endParaRPr lang="en-US" sz="1400" dirty="0"/>
                    </a:p>
                  </a:txBody>
                  <a:tcPr marL="68580" marR="68580" marT="34290" marB="34290"/>
                </a:tc>
                <a:tc>
                  <a:txBody>
                    <a:bodyPr/>
                    <a:lstStyle/>
                    <a:p>
                      <a:r>
                        <a:rPr lang="en-US" sz="1400" dirty="0" smtClean="0"/>
                        <a:t>32.8%</a:t>
                      </a:r>
                      <a:endParaRPr lang="en-US" sz="1400" dirty="0"/>
                    </a:p>
                  </a:txBody>
                  <a:tcPr marL="68580" marR="68580" marT="34290" marB="34290"/>
                </a:tc>
                <a:tc>
                  <a:txBody>
                    <a:bodyPr/>
                    <a:lstStyle/>
                    <a:p>
                      <a:r>
                        <a:rPr lang="en-US" sz="1400" dirty="0" smtClean="0"/>
                        <a:t>31%</a:t>
                      </a:r>
                      <a:endParaRPr lang="en-US" sz="1400" dirty="0"/>
                    </a:p>
                  </a:txBody>
                  <a:tcPr marL="68580" marR="68580" marT="34290" marB="34290"/>
                </a:tc>
                <a:tc>
                  <a:txBody>
                    <a:bodyPr/>
                    <a:lstStyle/>
                    <a:p>
                      <a:r>
                        <a:rPr lang="en-US" sz="1400" dirty="0" smtClean="0"/>
                        <a:t>23.8%</a:t>
                      </a:r>
                      <a:endParaRPr lang="en-US" sz="1400" dirty="0"/>
                    </a:p>
                  </a:txBody>
                  <a:tcPr marL="68580" marR="68580" marT="34290" marB="34290"/>
                </a:tc>
                <a:tc>
                  <a:txBody>
                    <a:bodyPr/>
                    <a:lstStyle/>
                    <a:p>
                      <a:r>
                        <a:rPr lang="en-US" sz="1400" dirty="0" smtClean="0"/>
                        <a:t>15.7%</a:t>
                      </a:r>
                      <a:endParaRPr lang="en-US" sz="1400" dirty="0"/>
                    </a:p>
                  </a:txBody>
                  <a:tcPr marL="68580" marR="68580" marT="34290" marB="34290"/>
                </a:tc>
              </a:tr>
            </a:tbl>
          </a:graphicData>
        </a:graphic>
      </p:graphicFrame>
    </p:spTree>
    <p:extLst>
      <p:ext uri="{BB962C8B-B14F-4D97-AF65-F5344CB8AC3E}">
        <p14:creationId xmlns:p14="http://schemas.microsoft.com/office/powerpoint/2010/main" val="33250722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a:latin typeface="+mn-lt"/>
              </a:rPr>
              <a:t>Key Findings</a:t>
            </a:r>
          </a:p>
        </p:txBody>
      </p:sp>
      <p:sp>
        <p:nvSpPr>
          <p:cNvPr id="8" name="Content Placeholder 7"/>
          <p:cNvSpPr>
            <a:spLocks noGrp="1"/>
          </p:cNvSpPr>
          <p:nvPr>
            <p:ph sz="quarter" idx="1"/>
          </p:nvPr>
        </p:nvSpPr>
        <p:spPr/>
        <p:txBody>
          <a:bodyPr>
            <a:normAutofit/>
          </a:bodyPr>
          <a:lstStyle/>
          <a:p>
            <a:pPr marL="687388" indent="-687388"/>
            <a:r>
              <a:rPr lang="en-US" dirty="0"/>
              <a:t>16.5 % of Black Women lack health coverage despite expansion of ACA; CA “the best third”</a:t>
            </a:r>
          </a:p>
          <a:p>
            <a:pPr marL="687388" indent="-687388"/>
            <a:r>
              <a:rPr lang="en-US" dirty="0"/>
              <a:t>Black women have had the second largest improvement in attainment of higher education </a:t>
            </a:r>
          </a:p>
          <a:p>
            <a:pPr marL="687388" indent="-687388"/>
            <a:r>
              <a:rPr lang="en-US" dirty="0"/>
              <a:t>The number of businesses owned by black women increased 178% between 2002 and 2012</a:t>
            </a:r>
          </a:p>
          <a:p>
            <a:pPr marL="687388" indent="-687388"/>
            <a:r>
              <a:rPr lang="en-US" dirty="0"/>
              <a:t>Black Women experience poverty at a higher rate than black men and women from all racial ethnic groups except Native Americans</a:t>
            </a:r>
          </a:p>
          <a:p>
            <a:endParaRPr lang="en-US" dirty="0"/>
          </a:p>
        </p:txBody>
      </p:sp>
      <p:sp>
        <p:nvSpPr>
          <p:cNvPr id="9" name="Footer Placeholder 8"/>
          <p:cNvSpPr>
            <a:spLocks noGrp="1"/>
          </p:cNvSpPr>
          <p:nvPr>
            <p:ph type="ftr" sz="quarter" idx="11"/>
          </p:nvPr>
        </p:nvSpPr>
        <p:spPr>
          <a:xfrm>
            <a:off x="762000" y="6172200"/>
            <a:ext cx="3733800" cy="457200"/>
          </a:xfrm>
        </p:spPr>
        <p:txBody>
          <a:bodyPr/>
          <a:lstStyle/>
          <a:p>
            <a:r>
              <a:rPr lang="en-US" dirty="0" smtClean="0">
                <a:solidFill>
                  <a:srgbClr val="696464"/>
                </a:solidFill>
              </a:rPr>
              <a:t>The State of Black Women in California</a:t>
            </a:r>
          </a:p>
        </p:txBody>
      </p:sp>
      <p:sp>
        <p:nvSpPr>
          <p:cNvPr id="10" name="Slide Number Placeholder 9"/>
          <p:cNvSpPr>
            <a:spLocks noGrp="1"/>
          </p:cNvSpPr>
          <p:nvPr>
            <p:ph type="sldNum" sz="quarter" idx="12"/>
          </p:nvPr>
        </p:nvSpPr>
        <p:spPr/>
        <p:txBody>
          <a:bodyPr/>
          <a:lstStyle/>
          <a:p>
            <a:fld id="{6F42FDE4-A7DD-41A7-A0A6-9B649FB43336}" type="slidenum">
              <a:rPr lang="en-US" smtClean="0"/>
              <a:pPr/>
              <a:t>46</a:t>
            </a:fld>
            <a:endParaRPr lang="en-US" dirty="0"/>
          </a:p>
        </p:txBody>
      </p:sp>
    </p:spTree>
    <p:extLst>
      <p:ext uri="{BB962C8B-B14F-4D97-AF65-F5344CB8AC3E}">
        <p14:creationId xmlns:p14="http://schemas.microsoft.com/office/powerpoint/2010/main" val="26772923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Access to Health Insurance</a:t>
            </a:r>
          </a:p>
        </p:txBody>
      </p:sp>
      <p:sp>
        <p:nvSpPr>
          <p:cNvPr id="3" name="Footer Placeholder 2"/>
          <p:cNvSpPr>
            <a:spLocks noGrp="1"/>
          </p:cNvSpPr>
          <p:nvPr>
            <p:ph type="ftr" sz="quarter" idx="11"/>
          </p:nvPr>
        </p:nvSpPr>
        <p:spPr/>
        <p:txBody>
          <a:bodyPr/>
          <a:lstStyle/>
          <a:p>
            <a:r>
              <a:rPr lang="en-US" dirty="0" smtClean="0">
                <a:solidFill>
                  <a:srgbClr val="696464"/>
                </a:solidFill>
              </a:rPr>
              <a:t>The State of Black Women in California</a:t>
            </a:r>
          </a:p>
        </p:txBody>
      </p:sp>
      <p:sp>
        <p:nvSpPr>
          <p:cNvPr id="4" name="Slide Number Placeholder 3"/>
          <p:cNvSpPr>
            <a:spLocks noGrp="1"/>
          </p:cNvSpPr>
          <p:nvPr>
            <p:ph type="sldNum" sz="quarter" idx="12"/>
          </p:nvPr>
        </p:nvSpPr>
        <p:spPr/>
        <p:txBody>
          <a:bodyPr/>
          <a:lstStyle/>
          <a:p>
            <a:fld id="{6F42FDE4-A7DD-41A7-A0A6-9B649FB43336}" type="slidenum">
              <a:rPr lang="en-US" smtClean="0"/>
              <a:pPr/>
              <a:t>47</a:t>
            </a:fld>
            <a:endParaRPr lang="en-US" dirty="0"/>
          </a:p>
        </p:txBody>
      </p:sp>
      <p:sp>
        <p:nvSpPr>
          <p:cNvPr id="5" name="Content Placeholder 4"/>
          <p:cNvSpPr>
            <a:spLocks noGrp="1"/>
          </p:cNvSpPr>
          <p:nvPr>
            <p:ph sz="quarter" idx="1"/>
          </p:nvPr>
        </p:nvSpPr>
        <p:spPr/>
        <p:txBody>
          <a:bodyPr/>
          <a:lstStyle/>
          <a:p>
            <a:pPr marL="914400" indent="-914400"/>
            <a:r>
              <a:rPr lang="en-US" dirty="0" smtClean="0"/>
              <a:t>ACA </a:t>
            </a:r>
            <a:r>
              <a:rPr lang="en-US" dirty="0"/>
              <a:t>reduced the number of Black Women who are uninsured in California  </a:t>
            </a:r>
          </a:p>
          <a:p>
            <a:pPr marL="914400" indent="-914400"/>
            <a:r>
              <a:rPr lang="en-US" dirty="0"/>
              <a:t>However…</a:t>
            </a:r>
          </a:p>
          <a:p>
            <a:pPr lvl="3">
              <a:buFont typeface="Wingdings" pitchFamily="2" charset="2"/>
              <a:buChar char="§"/>
            </a:pPr>
            <a:r>
              <a:rPr lang="en-US" dirty="0"/>
              <a:t>Significant health disparities persist</a:t>
            </a:r>
          </a:p>
          <a:p>
            <a:pPr lvl="3">
              <a:buFont typeface="Wingdings" pitchFamily="2" charset="2"/>
              <a:buChar char="§"/>
            </a:pPr>
            <a:r>
              <a:rPr lang="en-US" dirty="0"/>
              <a:t>Access is a problem</a:t>
            </a:r>
          </a:p>
          <a:p>
            <a:pPr lvl="3">
              <a:buFont typeface="Wingdings" pitchFamily="2" charset="2"/>
              <a:buChar char="§"/>
            </a:pPr>
            <a:r>
              <a:rPr lang="en-US" dirty="0"/>
              <a:t>There is a lack of culturally competent care</a:t>
            </a:r>
          </a:p>
          <a:p>
            <a:endParaRPr lang="en-US" dirty="0"/>
          </a:p>
          <a:p>
            <a:endParaRPr lang="en-US" dirty="0"/>
          </a:p>
        </p:txBody>
      </p:sp>
    </p:spTree>
    <p:extLst>
      <p:ext uri="{BB962C8B-B14F-4D97-AF65-F5344CB8AC3E}">
        <p14:creationId xmlns:p14="http://schemas.microsoft.com/office/powerpoint/2010/main" val="42792567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Education</a:t>
            </a:r>
          </a:p>
        </p:txBody>
      </p:sp>
      <p:sp>
        <p:nvSpPr>
          <p:cNvPr id="3" name="Footer Placeholder 2"/>
          <p:cNvSpPr>
            <a:spLocks noGrp="1"/>
          </p:cNvSpPr>
          <p:nvPr>
            <p:ph type="ftr" sz="quarter" idx="11"/>
          </p:nvPr>
        </p:nvSpPr>
        <p:spPr/>
        <p:txBody>
          <a:bodyPr/>
          <a:lstStyle/>
          <a:p>
            <a:r>
              <a:rPr lang="en-US" dirty="0" smtClean="0">
                <a:solidFill>
                  <a:srgbClr val="696464"/>
                </a:solidFill>
              </a:rPr>
              <a:t>The State of Black Women in California</a:t>
            </a:r>
          </a:p>
        </p:txBody>
      </p:sp>
      <p:sp>
        <p:nvSpPr>
          <p:cNvPr id="4" name="Slide Number Placeholder 3"/>
          <p:cNvSpPr>
            <a:spLocks noGrp="1"/>
          </p:cNvSpPr>
          <p:nvPr>
            <p:ph type="sldNum" sz="quarter" idx="12"/>
          </p:nvPr>
        </p:nvSpPr>
        <p:spPr/>
        <p:txBody>
          <a:bodyPr/>
          <a:lstStyle/>
          <a:p>
            <a:fld id="{6F42FDE4-A7DD-41A7-A0A6-9B649FB43336}" type="slidenum">
              <a:rPr lang="en-US" smtClean="0"/>
              <a:pPr/>
              <a:t>48</a:t>
            </a:fld>
            <a:endParaRPr lang="en-US" dirty="0"/>
          </a:p>
        </p:txBody>
      </p:sp>
      <p:sp>
        <p:nvSpPr>
          <p:cNvPr id="5" name="Content Placeholder 4"/>
          <p:cNvSpPr>
            <a:spLocks noGrp="1"/>
          </p:cNvSpPr>
          <p:nvPr>
            <p:ph sz="quarter" idx="1"/>
          </p:nvPr>
        </p:nvSpPr>
        <p:spPr/>
        <p:txBody>
          <a:bodyPr/>
          <a:lstStyle/>
          <a:p>
            <a:pPr marL="687388" indent="-687388"/>
            <a:r>
              <a:rPr lang="en-US" sz="2800" dirty="0" smtClean="0"/>
              <a:t>Key </a:t>
            </a:r>
            <a:r>
              <a:rPr lang="en-US" sz="2800" dirty="0"/>
              <a:t>to breaking the cycle of poverty </a:t>
            </a:r>
          </a:p>
          <a:p>
            <a:pPr marL="687388" indent="-687388"/>
            <a:endParaRPr lang="en-US" sz="2800" dirty="0" smtClean="0"/>
          </a:p>
          <a:p>
            <a:pPr marL="687388" indent="-687388"/>
            <a:r>
              <a:rPr lang="en-US" sz="2800" dirty="0" smtClean="0"/>
              <a:t>However</a:t>
            </a:r>
            <a:r>
              <a:rPr lang="en-US" sz="2800" dirty="0"/>
              <a:t>…</a:t>
            </a:r>
          </a:p>
          <a:p>
            <a:pPr marL="1082675" lvl="1" indent="-395288">
              <a:buFont typeface="Wingdings" pitchFamily="2" charset="2"/>
              <a:buChar char="§"/>
            </a:pPr>
            <a:r>
              <a:rPr lang="en-US" dirty="0"/>
              <a:t>There are financial barriers to full participation in higher education</a:t>
            </a:r>
          </a:p>
          <a:p>
            <a:pPr marL="1082675" lvl="1" indent="-395288">
              <a:buFont typeface="Wingdings" pitchFamily="2" charset="2"/>
              <a:buChar char="§"/>
            </a:pPr>
            <a:r>
              <a:rPr lang="en-US" dirty="0"/>
              <a:t>Racism and sexism</a:t>
            </a:r>
          </a:p>
          <a:p>
            <a:pPr marL="1082675" lvl="1" indent="-395288">
              <a:buFont typeface="Wingdings" pitchFamily="2" charset="2"/>
              <a:buChar char="§"/>
            </a:pPr>
            <a:r>
              <a:rPr lang="en-US" dirty="0"/>
              <a:t>Lack of role models</a:t>
            </a:r>
          </a:p>
          <a:p>
            <a:endParaRPr lang="en-US" dirty="0"/>
          </a:p>
        </p:txBody>
      </p:sp>
    </p:spTree>
    <p:extLst>
      <p:ext uri="{BB962C8B-B14F-4D97-AF65-F5344CB8AC3E}">
        <p14:creationId xmlns:p14="http://schemas.microsoft.com/office/powerpoint/2010/main" val="19708680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Black Women Business Owners</a:t>
            </a:r>
          </a:p>
        </p:txBody>
      </p:sp>
      <p:sp>
        <p:nvSpPr>
          <p:cNvPr id="3" name="Footer Placeholder 2"/>
          <p:cNvSpPr>
            <a:spLocks noGrp="1"/>
          </p:cNvSpPr>
          <p:nvPr>
            <p:ph type="ftr" sz="quarter" idx="11"/>
          </p:nvPr>
        </p:nvSpPr>
        <p:spPr/>
        <p:txBody>
          <a:bodyPr/>
          <a:lstStyle/>
          <a:p>
            <a:r>
              <a:rPr lang="en-US" dirty="0" smtClean="0">
                <a:solidFill>
                  <a:srgbClr val="696464"/>
                </a:solidFill>
              </a:rPr>
              <a:t>The State of Black Women in California</a:t>
            </a:r>
          </a:p>
        </p:txBody>
      </p:sp>
      <p:sp>
        <p:nvSpPr>
          <p:cNvPr id="4" name="Slide Number Placeholder 3"/>
          <p:cNvSpPr>
            <a:spLocks noGrp="1"/>
          </p:cNvSpPr>
          <p:nvPr>
            <p:ph type="sldNum" sz="quarter" idx="12"/>
          </p:nvPr>
        </p:nvSpPr>
        <p:spPr/>
        <p:txBody>
          <a:bodyPr/>
          <a:lstStyle/>
          <a:p>
            <a:fld id="{6F42FDE4-A7DD-41A7-A0A6-9B649FB43336}" type="slidenum">
              <a:rPr lang="en-US" smtClean="0"/>
              <a:pPr/>
              <a:t>49</a:t>
            </a:fld>
            <a:endParaRPr lang="en-US" dirty="0"/>
          </a:p>
        </p:txBody>
      </p:sp>
      <p:sp>
        <p:nvSpPr>
          <p:cNvPr id="5" name="Content Placeholder 4"/>
          <p:cNvSpPr>
            <a:spLocks noGrp="1"/>
          </p:cNvSpPr>
          <p:nvPr>
            <p:ph sz="quarter" idx="1"/>
          </p:nvPr>
        </p:nvSpPr>
        <p:spPr/>
        <p:txBody>
          <a:bodyPr/>
          <a:lstStyle/>
          <a:p>
            <a:endParaRPr lang="en-US" dirty="0" smtClean="0"/>
          </a:p>
          <a:p>
            <a:pPr marL="914400" indent="-914400"/>
            <a:r>
              <a:rPr lang="en-US" dirty="0" smtClean="0"/>
              <a:t>Fastest </a:t>
            </a:r>
            <a:r>
              <a:rPr lang="en-US" dirty="0"/>
              <a:t>growing segment of small businesses</a:t>
            </a:r>
          </a:p>
          <a:p>
            <a:pPr marL="914400" indent="-914400"/>
            <a:r>
              <a:rPr lang="en-US" dirty="0"/>
              <a:t>However…</a:t>
            </a:r>
          </a:p>
          <a:p>
            <a:pPr lvl="3">
              <a:buFont typeface="Wingdings" pitchFamily="2" charset="2"/>
              <a:buChar char="§"/>
            </a:pPr>
            <a:r>
              <a:rPr lang="en-US" dirty="0"/>
              <a:t>Black women are the least likely to receive start-up capital </a:t>
            </a:r>
          </a:p>
          <a:p>
            <a:pPr lvl="3">
              <a:buFont typeface="Wingdings" pitchFamily="2" charset="2"/>
              <a:buChar char="§"/>
            </a:pPr>
            <a:r>
              <a:rPr lang="en-US" dirty="0"/>
              <a:t>Black women-owned businesses have the lowest average per business sales and receipts than any other group of business owners</a:t>
            </a:r>
          </a:p>
          <a:p>
            <a:endParaRPr lang="en-US" dirty="0"/>
          </a:p>
        </p:txBody>
      </p:sp>
    </p:spTree>
    <p:extLst>
      <p:ext uri="{BB962C8B-B14F-4D97-AF65-F5344CB8AC3E}">
        <p14:creationId xmlns:p14="http://schemas.microsoft.com/office/powerpoint/2010/main" val="41716136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Agenda</a:t>
            </a:r>
            <a:endParaRPr lang="en-US" b="1" dirty="0"/>
          </a:p>
        </p:txBody>
      </p:sp>
      <p:sp>
        <p:nvSpPr>
          <p:cNvPr id="3" name="Footer Placeholder 2"/>
          <p:cNvSpPr>
            <a:spLocks noGrp="1"/>
          </p:cNvSpPr>
          <p:nvPr>
            <p:ph type="ftr" sz="quarter" idx="11"/>
          </p:nvPr>
        </p:nvSpPr>
        <p:spPr/>
        <p:txBody>
          <a:bodyPr/>
          <a:lstStyle/>
          <a:p>
            <a:r>
              <a:rPr lang="en-US" smtClean="0"/>
              <a:t>The State of Black Women in California</a:t>
            </a:r>
            <a:endParaRPr lang="en-US" dirty="0" smtClean="0"/>
          </a:p>
        </p:txBody>
      </p:sp>
      <p:sp>
        <p:nvSpPr>
          <p:cNvPr id="4" name="Slide Number Placeholder 3"/>
          <p:cNvSpPr>
            <a:spLocks noGrp="1"/>
          </p:cNvSpPr>
          <p:nvPr>
            <p:ph type="sldNum" sz="quarter" idx="12"/>
          </p:nvPr>
        </p:nvSpPr>
        <p:spPr/>
        <p:txBody>
          <a:bodyPr/>
          <a:lstStyle/>
          <a:p>
            <a:fld id="{6F42FDE4-A7DD-41A7-A0A6-9B649FB43336}" type="slidenum">
              <a:rPr kumimoji="0" lang="en-US" smtClean="0"/>
              <a:t>5</a:t>
            </a:fld>
            <a:endParaRPr kumimoji="0" lang="en-US" dirty="0"/>
          </a:p>
        </p:txBody>
      </p:sp>
      <p:sp>
        <p:nvSpPr>
          <p:cNvPr id="5" name="Content Placeholder 4"/>
          <p:cNvSpPr>
            <a:spLocks noGrp="1"/>
          </p:cNvSpPr>
          <p:nvPr>
            <p:ph sz="quarter" idx="1"/>
          </p:nvPr>
        </p:nvSpPr>
        <p:spPr/>
        <p:txBody>
          <a:bodyPr>
            <a:normAutofit fontScale="32500" lnSpcReduction="20000"/>
          </a:bodyPr>
          <a:lstStyle/>
          <a:p>
            <a:pPr marL="0" marR="0">
              <a:lnSpc>
                <a:spcPct val="115000"/>
              </a:lnSpc>
              <a:spcBef>
                <a:spcPts val="0"/>
              </a:spcBef>
              <a:spcAft>
                <a:spcPts val="0"/>
              </a:spcAft>
              <a:tabLst>
                <a:tab pos="1484313" algn="l"/>
              </a:tabLst>
            </a:pPr>
            <a:r>
              <a:rPr lang="en-US" sz="5600" b="1" dirty="0" smtClean="0">
                <a:latin typeface="Calibri"/>
                <a:ea typeface="Calibri"/>
                <a:cs typeface="Times New Roman"/>
              </a:rPr>
              <a:t>9:25 </a:t>
            </a:r>
            <a:r>
              <a:rPr lang="en-US" sz="5600" b="1" dirty="0">
                <a:latin typeface="Calibri"/>
                <a:ea typeface="Calibri"/>
                <a:cs typeface="Times New Roman"/>
              </a:rPr>
              <a:t>a.m.	</a:t>
            </a:r>
            <a:r>
              <a:rPr lang="en-US" sz="5600" b="1" dirty="0" smtClean="0">
                <a:latin typeface="Calibri"/>
                <a:ea typeface="Calibri"/>
                <a:cs typeface="Times New Roman"/>
              </a:rPr>
              <a:t>Subject </a:t>
            </a:r>
            <a:r>
              <a:rPr lang="en-US" sz="5600" b="1" dirty="0">
                <a:latin typeface="Calibri"/>
                <a:ea typeface="Calibri"/>
                <a:cs typeface="Times New Roman"/>
              </a:rPr>
              <a:t>Matter Expert Panel – Hosted by Sandra O. Poole</a:t>
            </a:r>
          </a:p>
          <a:p>
            <a:pPr marL="1691640" lvl="4">
              <a:lnSpc>
                <a:spcPct val="115000"/>
              </a:lnSpc>
              <a:spcBef>
                <a:spcPts val="0"/>
              </a:spcBef>
              <a:buFont typeface="Wingdings"/>
              <a:buChar char=""/>
            </a:pPr>
            <a:r>
              <a:rPr lang="en-US" sz="4400" dirty="0">
                <a:latin typeface="Calibri"/>
                <a:ea typeface="Calibri"/>
                <a:cs typeface="Times New Roman"/>
              </a:rPr>
              <a:t>Health &amp; Wellness – Dr. Elaine </a:t>
            </a:r>
            <a:r>
              <a:rPr lang="en-US" sz="4400" dirty="0" err="1">
                <a:latin typeface="Calibri"/>
                <a:ea typeface="Calibri"/>
                <a:cs typeface="Times New Roman"/>
              </a:rPr>
              <a:t>Batchlor</a:t>
            </a:r>
            <a:r>
              <a:rPr lang="en-US" sz="4400" dirty="0">
                <a:latin typeface="Calibri"/>
                <a:ea typeface="Calibri"/>
                <a:cs typeface="Times New Roman"/>
              </a:rPr>
              <a:t>, President &amp; CEO, Martin Luther King Community Hospital</a:t>
            </a:r>
          </a:p>
          <a:p>
            <a:pPr marL="1691640" lvl="4">
              <a:lnSpc>
                <a:spcPct val="115000"/>
              </a:lnSpc>
              <a:spcBef>
                <a:spcPts val="0"/>
              </a:spcBef>
              <a:buFont typeface="Wingdings"/>
              <a:buChar char=""/>
            </a:pPr>
            <a:r>
              <a:rPr lang="en-US" sz="4400" dirty="0">
                <a:latin typeface="Calibri"/>
                <a:ea typeface="Calibri"/>
                <a:cs typeface="Times New Roman"/>
              </a:rPr>
              <a:t>Violence &amp; Safety – Karen Earl, President &amp; CEO, </a:t>
            </a:r>
            <a:r>
              <a:rPr lang="en-US" sz="4400" dirty="0" err="1">
                <a:latin typeface="Calibri"/>
                <a:ea typeface="Calibri"/>
                <a:cs typeface="Times New Roman"/>
              </a:rPr>
              <a:t>Jenesse</a:t>
            </a:r>
            <a:r>
              <a:rPr lang="en-US" sz="4400" dirty="0">
                <a:latin typeface="Calibri"/>
                <a:ea typeface="Calibri"/>
                <a:cs typeface="Times New Roman"/>
              </a:rPr>
              <a:t> </a:t>
            </a:r>
          </a:p>
          <a:p>
            <a:pPr marL="1691640" lvl="4">
              <a:lnSpc>
                <a:spcPct val="115000"/>
              </a:lnSpc>
              <a:spcBef>
                <a:spcPts val="0"/>
              </a:spcBef>
              <a:buFont typeface="Wingdings"/>
              <a:buChar char=""/>
            </a:pPr>
            <a:r>
              <a:rPr lang="en-US" sz="4400" dirty="0">
                <a:latin typeface="Calibri"/>
                <a:ea typeface="Calibri"/>
                <a:cs typeface="Times New Roman"/>
              </a:rPr>
              <a:t>Poverty &amp; Opportunities – Stephanie Bray, President &amp; CEO, United Way of Greater Sacramento Region </a:t>
            </a:r>
          </a:p>
          <a:p>
            <a:pPr marL="1691640" lvl="4">
              <a:lnSpc>
                <a:spcPct val="115000"/>
              </a:lnSpc>
              <a:spcBef>
                <a:spcPts val="0"/>
              </a:spcBef>
              <a:buFont typeface="Wingdings"/>
              <a:buChar char=""/>
            </a:pPr>
            <a:r>
              <a:rPr lang="en-US" sz="4400" dirty="0">
                <a:latin typeface="Calibri"/>
                <a:ea typeface="Calibri"/>
                <a:cs typeface="Times New Roman"/>
              </a:rPr>
              <a:t>Political Participation – Kimberly Ellis, Advocate &amp; Former Executive Director, Emerge CA</a:t>
            </a:r>
          </a:p>
          <a:p>
            <a:pPr marL="1691640" lvl="4">
              <a:lnSpc>
                <a:spcPct val="115000"/>
              </a:lnSpc>
              <a:spcBef>
                <a:spcPts val="0"/>
              </a:spcBef>
              <a:buFont typeface="Wingdings"/>
              <a:buChar char=""/>
            </a:pPr>
            <a:r>
              <a:rPr lang="en-US" sz="4400" dirty="0">
                <a:latin typeface="Calibri"/>
                <a:ea typeface="Calibri"/>
                <a:cs typeface="Times New Roman"/>
              </a:rPr>
              <a:t>Employment &amp; Earnings – Sandra Davis Houston, Vice President of Human Resources, Dignity Health</a:t>
            </a:r>
          </a:p>
          <a:p>
            <a:pPr marL="1691640" lvl="4">
              <a:lnSpc>
                <a:spcPct val="115000"/>
              </a:lnSpc>
              <a:spcBef>
                <a:spcPts val="0"/>
              </a:spcBef>
              <a:buFont typeface="Wingdings"/>
              <a:buChar char=""/>
            </a:pPr>
            <a:r>
              <a:rPr lang="en-US" sz="4400" dirty="0">
                <a:latin typeface="Calibri"/>
                <a:ea typeface="Calibri"/>
                <a:cs typeface="Times New Roman"/>
              </a:rPr>
              <a:t>Work &amp; Family – Dr. Robin Carter, Dean of Social Work, Interim Executive Director of Diversity of Inclusion and Diversity</a:t>
            </a:r>
            <a:endParaRPr lang="en-US" sz="2400" dirty="0">
              <a:latin typeface="Calibri"/>
              <a:ea typeface="Calibri"/>
              <a:cs typeface="Times New Roman"/>
            </a:endParaRPr>
          </a:p>
          <a:p>
            <a:pPr marL="0" marR="0">
              <a:lnSpc>
                <a:spcPct val="115000"/>
              </a:lnSpc>
              <a:spcBef>
                <a:spcPts val="0"/>
              </a:spcBef>
              <a:spcAft>
                <a:spcPts val="0"/>
              </a:spcAft>
              <a:tabLst>
                <a:tab pos="1425575" algn="l"/>
              </a:tabLst>
            </a:pPr>
            <a:endParaRPr lang="en-US" sz="5600" dirty="0" smtClean="0">
              <a:latin typeface="Calibri"/>
              <a:ea typeface="Calibri"/>
              <a:cs typeface="Times New Roman"/>
            </a:endParaRPr>
          </a:p>
          <a:p>
            <a:pPr marL="0" marR="0">
              <a:lnSpc>
                <a:spcPct val="115000"/>
              </a:lnSpc>
              <a:spcBef>
                <a:spcPts val="0"/>
              </a:spcBef>
              <a:spcAft>
                <a:spcPts val="0"/>
              </a:spcAft>
              <a:tabLst>
                <a:tab pos="1425575" algn="l"/>
              </a:tabLst>
            </a:pPr>
            <a:r>
              <a:rPr lang="en-US" sz="5600" b="1" dirty="0" smtClean="0">
                <a:latin typeface="Calibri"/>
                <a:ea typeface="Calibri"/>
                <a:cs typeface="Times New Roman"/>
              </a:rPr>
              <a:t>11:00 a.m.	First </a:t>
            </a:r>
            <a:r>
              <a:rPr lang="en-US" sz="5600" b="1" dirty="0">
                <a:latin typeface="Calibri"/>
                <a:ea typeface="Calibri"/>
                <a:cs typeface="Times New Roman"/>
              </a:rPr>
              <a:t>Breakout</a:t>
            </a:r>
          </a:p>
          <a:p>
            <a:pPr marL="1691640" lvl="4">
              <a:lnSpc>
                <a:spcPct val="115000"/>
              </a:lnSpc>
              <a:spcBef>
                <a:spcPts val="0"/>
              </a:spcBef>
              <a:buFont typeface="Wingdings"/>
              <a:buChar char=""/>
            </a:pPr>
            <a:r>
              <a:rPr lang="en-US" sz="4400" dirty="0">
                <a:latin typeface="Calibri"/>
                <a:ea typeface="Calibri"/>
                <a:cs typeface="Times New Roman"/>
              </a:rPr>
              <a:t>Health &amp; Wellness</a:t>
            </a:r>
          </a:p>
          <a:p>
            <a:pPr marL="1691640" lvl="4">
              <a:lnSpc>
                <a:spcPct val="115000"/>
              </a:lnSpc>
              <a:spcBef>
                <a:spcPts val="0"/>
              </a:spcBef>
              <a:buFont typeface="Wingdings"/>
              <a:buChar char=""/>
            </a:pPr>
            <a:r>
              <a:rPr lang="en-US" sz="4400" dirty="0">
                <a:latin typeface="Calibri"/>
                <a:ea typeface="Calibri"/>
                <a:cs typeface="Times New Roman"/>
              </a:rPr>
              <a:t>Violence &amp; Safety</a:t>
            </a:r>
          </a:p>
          <a:p>
            <a:pPr marL="1691640" lvl="4">
              <a:lnSpc>
                <a:spcPct val="115000"/>
              </a:lnSpc>
              <a:spcBef>
                <a:spcPts val="0"/>
              </a:spcBef>
              <a:buFont typeface="Wingdings"/>
              <a:buChar char=""/>
            </a:pPr>
            <a:r>
              <a:rPr lang="en-US" sz="4400" dirty="0">
                <a:latin typeface="Calibri"/>
                <a:ea typeface="Calibri"/>
                <a:cs typeface="Times New Roman"/>
              </a:rPr>
              <a:t>Poverty &amp; Opportunities</a:t>
            </a:r>
          </a:p>
          <a:p>
            <a:pPr marL="0" marR="0">
              <a:lnSpc>
                <a:spcPct val="115000"/>
              </a:lnSpc>
              <a:spcBef>
                <a:spcPts val="0"/>
              </a:spcBef>
              <a:spcAft>
                <a:spcPts val="0"/>
              </a:spcAft>
              <a:tabLst>
                <a:tab pos="1425575" algn="l"/>
              </a:tabLst>
            </a:pPr>
            <a:endParaRPr lang="en-US" sz="5600" dirty="0" smtClean="0">
              <a:latin typeface="Calibri"/>
              <a:ea typeface="Calibri"/>
              <a:cs typeface="Times New Roman"/>
            </a:endParaRPr>
          </a:p>
          <a:p>
            <a:pPr marL="0" marR="0">
              <a:lnSpc>
                <a:spcPct val="115000"/>
              </a:lnSpc>
              <a:spcBef>
                <a:spcPts val="0"/>
              </a:spcBef>
              <a:spcAft>
                <a:spcPts val="0"/>
              </a:spcAft>
              <a:tabLst>
                <a:tab pos="1425575" algn="l"/>
              </a:tabLst>
            </a:pPr>
            <a:r>
              <a:rPr lang="en-US" sz="5600" b="1" dirty="0" smtClean="0">
                <a:latin typeface="Calibri"/>
                <a:ea typeface="Calibri"/>
                <a:cs typeface="Times New Roman"/>
              </a:rPr>
              <a:t>12:30 p.m.</a:t>
            </a:r>
            <a:r>
              <a:rPr lang="en-US" sz="5600" b="1" dirty="0">
                <a:latin typeface="Calibri"/>
                <a:ea typeface="Calibri"/>
                <a:cs typeface="Times New Roman"/>
              </a:rPr>
              <a:t>	Lunch, Review &amp; Networking</a:t>
            </a:r>
          </a:p>
          <a:p>
            <a:endParaRPr lang="en-US" sz="1400" dirty="0"/>
          </a:p>
        </p:txBody>
      </p:sp>
    </p:spTree>
    <p:extLst>
      <p:ext uri="{BB962C8B-B14F-4D97-AF65-F5344CB8AC3E}">
        <p14:creationId xmlns:p14="http://schemas.microsoft.com/office/powerpoint/2010/main" val="3162294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atin typeface="+mn-lt"/>
              </a:rPr>
              <a:t>Poverty and the Social Safety Net</a:t>
            </a:r>
          </a:p>
        </p:txBody>
      </p:sp>
      <p:sp>
        <p:nvSpPr>
          <p:cNvPr id="3" name="Footer Placeholder 2"/>
          <p:cNvSpPr>
            <a:spLocks noGrp="1"/>
          </p:cNvSpPr>
          <p:nvPr>
            <p:ph type="ftr" sz="quarter" idx="11"/>
          </p:nvPr>
        </p:nvSpPr>
        <p:spPr/>
        <p:txBody>
          <a:bodyPr/>
          <a:lstStyle/>
          <a:p>
            <a:r>
              <a:rPr lang="en-US" dirty="0" smtClean="0">
                <a:solidFill>
                  <a:srgbClr val="696464"/>
                </a:solidFill>
              </a:rPr>
              <a:t>The State of Black Women in California</a:t>
            </a:r>
          </a:p>
        </p:txBody>
      </p:sp>
      <p:sp>
        <p:nvSpPr>
          <p:cNvPr id="4" name="Slide Number Placeholder 3"/>
          <p:cNvSpPr>
            <a:spLocks noGrp="1"/>
          </p:cNvSpPr>
          <p:nvPr>
            <p:ph type="sldNum" sz="quarter" idx="12"/>
          </p:nvPr>
        </p:nvSpPr>
        <p:spPr/>
        <p:txBody>
          <a:bodyPr/>
          <a:lstStyle/>
          <a:p>
            <a:fld id="{6F42FDE4-A7DD-41A7-A0A6-9B649FB43336}" type="slidenum">
              <a:rPr lang="en-US" smtClean="0"/>
              <a:pPr/>
              <a:t>50</a:t>
            </a:fld>
            <a:endParaRPr lang="en-US" dirty="0"/>
          </a:p>
        </p:txBody>
      </p:sp>
      <p:sp>
        <p:nvSpPr>
          <p:cNvPr id="5" name="Content Placeholder 4"/>
          <p:cNvSpPr>
            <a:spLocks noGrp="1"/>
          </p:cNvSpPr>
          <p:nvPr>
            <p:ph sz="quarter" idx="1"/>
          </p:nvPr>
        </p:nvSpPr>
        <p:spPr/>
        <p:txBody>
          <a:bodyPr>
            <a:normAutofit/>
          </a:bodyPr>
          <a:lstStyle/>
          <a:p>
            <a:pPr marL="796925" indent="-787400"/>
            <a:r>
              <a:rPr lang="en-US" dirty="0" smtClean="0"/>
              <a:t>Black women experience poverty across age groups at a higher rate than any other </a:t>
            </a:r>
            <a:r>
              <a:rPr lang="en-US" dirty="0" smtClean="0"/>
              <a:t>group</a:t>
            </a:r>
          </a:p>
          <a:p>
            <a:pPr marL="796925" indent="-787400"/>
            <a:r>
              <a:rPr lang="en-US" dirty="0" smtClean="0"/>
              <a:t>However</a:t>
            </a:r>
            <a:r>
              <a:rPr lang="en-US" dirty="0" smtClean="0"/>
              <a:t>…</a:t>
            </a:r>
          </a:p>
          <a:p>
            <a:pPr lvl="3">
              <a:buFont typeface="Wingdings" pitchFamily="2" charset="2"/>
              <a:buChar char="§"/>
            </a:pPr>
            <a:r>
              <a:rPr lang="en-US" sz="2400" dirty="0" smtClean="0"/>
              <a:t>Black women who are eligible for benefits are often not accessing those benefits</a:t>
            </a:r>
          </a:p>
          <a:p>
            <a:pPr lvl="3">
              <a:buFont typeface="Wingdings" pitchFamily="2" charset="2"/>
              <a:buChar char="§"/>
            </a:pPr>
            <a:r>
              <a:rPr lang="en-US" sz="2400" dirty="0" smtClean="0"/>
              <a:t>Black women do not earn equal pay for equal work</a:t>
            </a:r>
          </a:p>
          <a:p>
            <a:pPr lvl="3">
              <a:buFont typeface="Wingdings" pitchFamily="2" charset="2"/>
              <a:buChar char="§"/>
            </a:pPr>
            <a:r>
              <a:rPr lang="en-US" sz="2400" dirty="0"/>
              <a:t>Asset tests prevent low income families from building net worth through homeownership and savings</a:t>
            </a:r>
          </a:p>
          <a:p>
            <a:pPr marL="594360" lvl="2" indent="0">
              <a:buNone/>
            </a:pPr>
            <a:endParaRPr lang="en-US" sz="2800" dirty="0" smtClean="0"/>
          </a:p>
          <a:p>
            <a:pPr lvl="2"/>
            <a:endParaRPr lang="en-US" dirty="0"/>
          </a:p>
          <a:p>
            <a:pPr marL="0" indent="0">
              <a:buNone/>
            </a:pPr>
            <a:endParaRPr lang="en-US" dirty="0" smtClean="0"/>
          </a:p>
        </p:txBody>
      </p:sp>
    </p:spTree>
    <p:extLst>
      <p:ext uri="{BB962C8B-B14F-4D97-AF65-F5344CB8AC3E}">
        <p14:creationId xmlns:p14="http://schemas.microsoft.com/office/powerpoint/2010/main" val="258051176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latin typeface="+mn-lt"/>
              </a:rPr>
              <a:t>Sources</a:t>
            </a:r>
            <a:r>
              <a:rPr lang="en-US" sz="4400" dirty="0" smtClean="0">
                <a:latin typeface="+mn-lt"/>
              </a:rPr>
              <a:t>	</a:t>
            </a:r>
            <a:r>
              <a:rPr lang="en-US" dirty="0" smtClean="0"/>
              <a:t>	</a:t>
            </a:r>
            <a:endParaRPr lang="en-US" dirty="0"/>
          </a:p>
        </p:txBody>
      </p:sp>
      <p:sp>
        <p:nvSpPr>
          <p:cNvPr id="3" name="Footer Placeholder 2"/>
          <p:cNvSpPr>
            <a:spLocks noGrp="1"/>
          </p:cNvSpPr>
          <p:nvPr>
            <p:ph type="ftr" sz="quarter" idx="11"/>
          </p:nvPr>
        </p:nvSpPr>
        <p:spPr/>
        <p:txBody>
          <a:bodyPr/>
          <a:lstStyle/>
          <a:p>
            <a:r>
              <a:rPr lang="en-US" dirty="0" smtClean="0">
                <a:solidFill>
                  <a:srgbClr val="696464"/>
                </a:solidFill>
              </a:rPr>
              <a:t>The State of Black Women in California</a:t>
            </a:r>
          </a:p>
        </p:txBody>
      </p:sp>
      <p:sp>
        <p:nvSpPr>
          <p:cNvPr id="4" name="Slide Number Placeholder 3"/>
          <p:cNvSpPr>
            <a:spLocks noGrp="1"/>
          </p:cNvSpPr>
          <p:nvPr>
            <p:ph type="sldNum" sz="quarter" idx="12"/>
          </p:nvPr>
        </p:nvSpPr>
        <p:spPr/>
        <p:txBody>
          <a:bodyPr/>
          <a:lstStyle/>
          <a:p>
            <a:fld id="{6F42FDE4-A7DD-41A7-A0A6-9B649FB43336}" type="slidenum">
              <a:rPr lang="en-US" smtClean="0"/>
              <a:pPr/>
              <a:t>51</a:t>
            </a:fld>
            <a:endParaRPr lang="en-US" dirty="0"/>
          </a:p>
        </p:txBody>
      </p:sp>
      <p:sp>
        <p:nvSpPr>
          <p:cNvPr id="5" name="Content Placeholder 4"/>
          <p:cNvSpPr>
            <a:spLocks noGrp="1"/>
          </p:cNvSpPr>
          <p:nvPr>
            <p:ph sz="quarter" idx="1"/>
          </p:nvPr>
        </p:nvSpPr>
        <p:spPr/>
        <p:txBody>
          <a:bodyPr>
            <a:normAutofit/>
          </a:bodyPr>
          <a:lstStyle/>
          <a:p>
            <a:pPr marL="746125" indent="-746125"/>
            <a:r>
              <a:rPr lang="en-US" sz="2400" i="1" dirty="0" smtClean="0"/>
              <a:t>The Status of Black Women in the United States</a:t>
            </a:r>
            <a:r>
              <a:rPr lang="en-US" sz="2400" dirty="0" smtClean="0"/>
              <a:t>, National Domestic Workers Alliance</a:t>
            </a:r>
          </a:p>
          <a:p>
            <a:pPr marL="746125" indent="-746125"/>
            <a:r>
              <a:rPr lang="en-US" sz="2400" i="1" dirty="0" smtClean="0"/>
              <a:t>Black Women Deserve Better: Black  Women and Girls Policy Agenda</a:t>
            </a:r>
            <a:r>
              <a:rPr lang="en-US" sz="2400" dirty="0" smtClean="0"/>
              <a:t>,</a:t>
            </a:r>
            <a:r>
              <a:rPr lang="en-US" sz="2400" i="1" dirty="0" smtClean="0"/>
              <a:t> </a:t>
            </a:r>
            <a:r>
              <a:rPr lang="en-US" sz="2400" dirty="0" smtClean="0"/>
              <a:t>Black Women for Wellness </a:t>
            </a:r>
          </a:p>
          <a:p>
            <a:pPr marL="746125" indent="-746125"/>
            <a:r>
              <a:rPr lang="en-US" sz="2400" i="1" dirty="0" smtClean="0"/>
              <a:t>Status of Women in California 2015</a:t>
            </a:r>
            <a:r>
              <a:rPr lang="en-US" sz="2400" dirty="0" smtClean="0"/>
              <a:t>, Institute for Women’s Policy Research</a:t>
            </a:r>
          </a:p>
          <a:p>
            <a:pPr marL="746125" indent="-746125"/>
            <a:r>
              <a:rPr lang="en-US" sz="2400" i="1" dirty="0" smtClean="0"/>
              <a:t>The Cost of Asset </a:t>
            </a:r>
            <a:r>
              <a:rPr lang="en-US" sz="2400" i="1" dirty="0"/>
              <a:t>T</a:t>
            </a:r>
            <a:r>
              <a:rPr lang="en-US" sz="2400" i="1" dirty="0" smtClean="0"/>
              <a:t>esting for the CalWORKS Program</a:t>
            </a:r>
            <a:r>
              <a:rPr lang="en-US" sz="2400" dirty="0" smtClean="0"/>
              <a:t>, Tonya Brown-Robinson and Charlotte Otabor, Howard University Center On Race and Wealth, 2015</a:t>
            </a:r>
          </a:p>
          <a:p>
            <a:endParaRPr lang="en-US" dirty="0"/>
          </a:p>
        </p:txBody>
      </p:sp>
    </p:spTree>
    <p:extLst>
      <p:ext uri="{BB962C8B-B14F-4D97-AF65-F5344CB8AC3E}">
        <p14:creationId xmlns:p14="http://schemas.microsoft.com/office/powerpoint/2010/main" val="36313977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dirty="0"/>
          </a:p>
        </p:txBody>
      </p:sp>
      <p:sp>
        <p:nvSpPr>
          <p:cNvPr id="3" name="Title 2"/>
          <p:cNvSpPr>
            <a:spLocks noGrp="1"/>
          </p:cNvSpPr>
          <p:nvPr>
            <p:ph type="ctrTitle"/>
          </p:nvPr>
        </p:nvSpPr>
        <p:spPr/>
        <p:txBody>
          <a:bodyPr/>
          <a:lstStyle/>
          <a:p>
            <a:r>
              <a:rPr lang="en-US" dirty="0" smtClean="0"/>
              <a:t>Thank You.</a:t>
            </a:r>
            <a:endParaRPr lang="en-US" dirty="0"/>
          </a:p>
        </p:txBody>
      </p:sp>
    </p:spTree>
    <p:extLst>
      <p:ext uri="{BB962C8B-B14F-4D97-AF65-F5344CB8AC3E}">
        <p14:creationId xmlns:p14="http://schemas.microsoft.com/office/powerpoint/2010/main" val="405787054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2971799" y="1524000"/>
            <a:ext cx="6111127" cy="790575"/>
          </a:xfrm>
        </p:spPr>
        <p:txBody>
          <a:bodyPr>
            <a:normAutofit fontScale="90000"/>
          </a:bodyPr>
          <a:lstStyle/>
          <a:p>
            <a:r>
              <a:rPr lang="en-US" dirty="0">
                <a:solidFill>
                  <a:schemeClr val="tx1"/>
                </a:solidFill>
              </a:rPr>
              <a:t>From Activist to Candidate</a:t>
            </a:r>
            <a:br>
              <a:rPr lang="en-US" dirty="0">
                <a:solidFill>
                  <a:schemeClr val="tx1"/>
                </a:solidFill>
              </a:rPr>
            </a:br>
            <a:r>
              <a:rPr lang="en-US" sz="2200" i="1" dirty="0">
                <a:solidFill>
                  <a:schemeClr val="tx1"/>
                </a:solidFill>
              </a:rPr>
              <a:t>How to Run for Office – and </a:t>
            </a:r>
            <a:r>
              <a:rPr lang="en-US" sz="2200" i="1" u="sng" dirty="0">
                <a:solidFill>
                  <a:schemeClr val="tx1"/>
                </a:solidFill>
              </a:rPr>
              <a:t>WIN</a:t>
            </a:r>
            <a:r>
              <a:rPr lang="en-US" sz="2200" i="1" dirty="0">
                <a:solidFill>
                  <a:schemeClr val="tx1"/>
                </a:solidFill>
              </a:rPr>
              <a:t>!</a:t>
            </a:r>
            <a:endParaRPr lang="en-US" i="1" dirty="0">
              <a:solidFill>
                <a:schemeClr val="tx1"/>
              </a:solidFill>
            </a:endParaRPr>
          </a:p>
        </p:txBody>
      </p:sp>
      <p:sp>
        <p:nvSpPr>
          <p:cNvPr id="15" name="Text Placeholder 14"/>
          <p:cNvSpPr>
            <a:spLocks noGrp="1"/>
          </p:cNvSpPr>
          <p:nvPr>
            <p:ph type="body" idx="1"/>
          </p:nvPr>
        </p:nvSpPr>
        <p:spPr>
          <a:xfrm>
            <a:off x="2743200" y="2622740"/>
            <a:ext cx="6553200" cy="730060"/>
          </a:xfrm>
        </p:spPr>
        <p:txBody>
          <a:bodyPr>
            <a:normAutofit/>
          </a:bodyPr>
          <a:lstStyle/>
          <a:p>
            <a:pPr algn="ctr"/>
            <a:r>
              <a:rPr lang="en-US" sz="3100" b="1" dirty="0" smtClean="0">
                <a:solidFill>
                  <a:schemeClr val="tx1"/>
                </a:solidFill>
                <a:latin typeface="+mj-lt"/>
              </a:rPr>
              <a:t>TED-Talk </a:t>
            </a:r>
            <a:r>
              <a:rPr lang="en-US" sz="3100" b="1" dirty="0">
                <a:solidFill>
                  <a:schemeClr val="tx1"/>
                </a:solidFill>
                <a:latin typeface="+mj-lt"/>
              </a:rPr>
              <a:t>(Black Girl Magic) </a:t>
            </a:r>
            <a:r>
              <a:rPr lang="en-US" sz="3100" b="1" dirty="0" smtClean="0">
                <a:solidFill>
                  <a:schemeClr val="tx1"/>
                </a:solidFill>
                <a:latin typeface="+mj-lt"/>
              </a:rPr>
              <a:t>Style</a:t>
            </a:r>
          </a:p>
          <a:p>
            <a:pPr algn="ctr"/>
            <a:endParaRPr lang="en-US" sz="3100" b="1" dirty="0">
              <a:solidFill>
                <a:schemeClr val="tx1"/>
              </a:solidFill>
              <a:latin typeface="+mj-lt"/>
            </a:endParaRPr>
          </a:p>
        </p:txBody>
      </p:sp>
      <p:sp>
        <p:nvSpPr>
          <p:cNvPr id="4" name="Text Placeholder 14"/>
          <p:cNvSpPr txBox="1">
            <a:spLocks/>
          </p:cNvSpPr>
          <p:nvPr/>
        </p:nvSpPr>
        <p:spPr>
          <a:xfrm>
            <a:off x="3041262" y="3505200"/>
            <a:ext cx="6111127" cy="2024062"/>
          </a:xfrm>
          <a:prstGeom prst="rect">
            <a:avLst/>
          </a:prstGeom>
        </p:spPr>
        <p:txBody>
          <a:bodyPr anchor="t" anchorCtr="0">
            <a:normAutofit/>
          </a:bodyPr>
          <a:lstStyle>
            <a:lvl1pPr marL="0" indent="0" algn="l" rtl="0" eaLnBrk="1" latinLnBrk="0" hangingPunct="1">
              <a:spcBef>
                <a:spcPts val="580"/>
              </a:spcBef>
              <a:buClr>
                <a:schemeClr val="accent1"/>
              </a:buClr>
              <a:buSzPct val="85000"/>
              <a:buFont typeface="Wingdings 2"/>
              <a:buNone/>
              <a:defRPr kumimoji="0" sz="2400" kern="1200">
                <a:solidFill>
                  <a:schemeClr val="tx1">
                    <a:tint val="75000"/>
                  </a:schemeClr>
                </a:solidFill>
                <a:latin typeface="+mn-lt"/>
                <a:ea typeface="+mn-ea"/>
                <a:cs typeface="+mn-cs"/>
              </a:defRPr>
            </a:lvl1pPr>
            <a:lvl2pPr marL="548640" indent="-228600" algn="l" rtl="0" eaLnBrk="1" latinLnBrk="0" hangingPunct="1">
              <a:spcBef>
                <a:spcPts val="370"/>
              </a:spcBef>
              <a:buClr>
                <a:schemeClr val="accent2"/>
              </a:buClr>
              <a:buSzPct val="85000"/>
              <a:buFont typeface="Wingdings 2"/>
              <a:buNone/>
              <a:defRPr kumimoji="0" sz="1800" kern="1200">
                <a:solidFill>
                  <a:schemeClr val="tx1">
                    <a:tint val="75000"/>
                  </a:schemeClr>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None/>
              <a:defRPr kumimoji="0" sz="1600" kern="1200">
                <a:solidFill>
                  <a:schemeClr val="tx1">
                    <a:tint val="75000"/>
                  </a:schemeClr>
                </a:solidFill>
                <a:latin typeface="+mn-lt"/>
                <a:ea typeface="+mn-ea"/>
                <a:cs typeface="+mn-cs"/>
              </a:defRPr>
            </a:lvl3pPr>
            <a:lvl4pPr marL="1097280" indent="-228600" algn="l" rtl="0" eaLnBrk="1" latinLnBrk="0" hangingPunct="1">
              <a:spcBef>
                <a:spcPts val="370"/>
              </a:spcBef>
              <a:buClr>
                <a:schemeClr val="accent3"/>
              </a:buClr>
              <a:buSzPct val="80000"/>
              <a:buFont typeface="Wingdings 2"/>
              <a:buNone/>
              <a:defRPr kumimoji="0" sz="1400" kern="1200">
                <a:solidFill>
                  <a:schemeClr val="tx1">
                    <a:tint val="75000"/>
                  </a:schemeClr>
                </a:solidFill>
                <a:latin typeface="+mn-lt"/>
                <a:ea typeface="+mn-ea"/>
                <a:cs typeface="+mn-cs"/>
              </a:defRPr>
            </a:lvl4pPr>
            <a:lvl5pPr marL="1371600" indent="-228600" algn="l" rtl="0" eaLnBrk="1" latinLnBrk="0" hangingPunct="1">
              <a:spcBef>
                <a:spcPts val="370"/>
              </a:spcBef>
              <a:buClr>
                <a:schemeClr val="accent3"/>
              </a:buClr>
              <a:buFontTx/>
              <a:buNone/>
              <a:defRPr kumimoji="0" sz="1400" kern="1200">
                <a:solidFill>
                  <a:schemeClr val="tx1">
                    <a:tint val="75000"/>
                  </a:schemeClr>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r>
              <a:rPr lang="en-US" sz="5400" b="1" dirty="0" smtClean="0">
                <a:solidFill>
                  <a:schemeClr val="tx1"/>
                </a:solidFill>
                <a:latin typeface="Alana" pitchFamily="50" charset="0"/>
              </a:rPr>
              <a:t>Kimberly Ellis</a:t>
            </a:r>
          </a:p>
          <a:p>
            <a:r>
              <a:rPr lang="en-US" dirty="0" smtClean="0"/>
              <a:t>Activist &amp; Former Executive Director of Emerge</a:t>
            </a:r>
          </a:p>
          <a:p>
            <a:pPr algn="ctr"/>
            <a:endParaRPr lang="en-US" dirty="0"/>
          </a:p>
        </p:txBody>
      </p:sp>
    </p:spTree>
    <p:extLst>
      <p:ext uri="{BB962C8B-B14F-4D97-AF65-F5344CB8AC3E}">
        <p14:creationId xmlns:p14="http://schemas.microsoft.com/office/powerpoint/2010/main" val="13078865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quarter" idx="1"/>
          </p:nvPr>
        </p:nvSpPr>
        <p:spPr>
          <a:xfrm>
            <a:off x="4038600" y="1676400"/>
            <a:ext cx="4724400" cy="2630979"/>
          </a:xfrm>
        </p:spPr>
        <p:txBody>
          <a:bodyPr>
            <a:normAutofit fontScale="55000" lnSpcReduction="20000"/>
          </a:bodyPr>
          <a:lstStyle/>
          <a:p>
            <a:pPr marL="0" indent="0">
              <a:buNone/>
            </a:pPr>
            <a:r>
              <a:rPr lang="en-US" altLang="en-US" sz="3400" i="1" dirty="0">
                <a:latin typeface="Calibri" panose="020F0502020204030204" pitchFamily="34" charset="0"/>
                <a:cs typeface="Calibri" panose="020F0502020204030204" pitchFamily="34" charset="0"/>
              </a:rPr>
              <a:t/>
            </a:r>
            <a:br>
              <a:rPr lang="en-US" altLang="en-US" sz="3400" i="1" dirty="0">
                <a:latin typeface="Calibri" panose="020F0502020204030204" pitchFamily="34" charset="0"/>
                <a:cs typeface="Calibri" panose="020F0502020204030204" pitchFamily="34" charset="0"/>
              </a:rPr>
            </a:br>
            <a:r>
              <a:rPr lang="en-US" altLang="en-US" sz="4200" i="1" dirty="0">
                <a:latin typeface="Calibri" panose="020F0502020204030204" pitchFamily="34" charset="0"/>
                <a:cs typeface="Calibri" panose="020F0502020204030204" pitchFamily="34" charset="0"/>
              </a:rPr>
              <a:t>“At present, our country needs women’s idealism and determination, perhaps more in politics than anywhere else.”   </a:t>
            </a:r>
            <a:br>
              <a:rPr lang="en-US" altLang="en-US" sz="4200" i="1" dirty="0">
                <a:latin typeface="Calibri" panose="020F0502020204030204" pitchFamily="34" charset="0"/>
                <a:cs typeface="Calibri" panose="020F0502020204030204" pitchFamily="34" charset="0"/>
              </a:rPr>
            </a:br>
            <a:r>
              <a:rPr lang="en-US" altLang="en-US" sz="4200" i="1" dirty="0">
                <a:latin typeface="Calibri" panose="020F0502020204030204" pitchFamily="34" charset="0"/>
                <a:cs typeface="Calibri" panose="020F0502020204030204" pitchFamily="34" charset="0"/>
              </a:rPr>
              <a:t/>
            </a:r>
            <a:br>
              <a:rPr lang="en-US" altLang="en-US" sz="4200" i="1" dirty="0">
                <a:latin typeface="Calibri" panose="020F0502020204030204" pitchFamily="34" charset="0"/>
                <a:cs typeface="Calibri" panose="020F0502020204030204" pitchFamily="34" charset="0"/>
              </a:rPr>
            </a:br>
            <a:r>
              <a:rPr lang="en-US" altLang="en-US" sz="4200" dirty="0">
                <a:latin typeface="Calibri" panose="020F0502020204030204" pitchFamily="34" charset="0"/>
                <a:cs typeface="Calibri" panose="020F0502020204030204" pitchFamily="34" charset="0"/>
              </a:rPr>
              <a:t>-Shirley Chisholm</a:t>
            </a:r>
          </a:p>
          <a:p>
            <a:pPr marL="0" indent="0">
              <a:buNone/>
            </a:pPr>
            <a:r>
              <a:rPr lang="en-US" altLang="en-US" sz="2800" dirty="0"/>
              <a:t/>
            </a:r>
            <a:br>
              <a:rPr lang="en-US" altLang="en-US" sz="2800" dirty="0"/>
            </a:br>
            <a:endParaRPr lang="en-US" dirty="0"/>
          </a:p>
        </p:txBody>
      </p:sp>
      <p:sp>
        <p:nvSpPr>
          <p:cNvPr id="14" name="Footer Placeholder 13"/>
          <p:cNvSpPr>
            <a:spLocks noGrp="1"/>
          </p:cNvSpPr>
          <p:nvPr>
            <p:ph type="ftr" sz="quarter" idx="11"/>
          </p:nvPr>
        </p:nvSpPr>
        <p:spPr>
          <a:xfrm>
            <a:off x="762000" y="6172200"/>
            <a:ext cx="3733800" cy="457200"/>
          </a:xfrm>
        </p:spPr>
        <p:txBody>
          <a:bodyPr/>
          <a:lstStyle/>
          <a:p>
            <a:r>
              <a:rPr lang="en-US" dirty="0"/>
              <a:t>The State of Black Women in California</a:t>
            </a:r>
          </a:p>
        </p:txBody>
      </p:sp>
      <p:sp>
        <p:nvSpPr>
          <p:cNvPr id="15" name="Slide Number Placeholder 14"/>
          <p:cNvSpPr>
            <a:spLocks noGrp="1"/>
          </p:cNvSpPr>
          <p:nvPr>
            <p:ph type="sldNum" sz="quarter" idx="12"/>
          </p:nvPr>
        </p:nvSpPr>
        <p:spPr/>
        <p:txBody>
          <a:bodyPr/>
          <a:lstStyle/>
          <a:p>
            <a:fld id="{6F42FDE4-A7DD-41A7-A0A6-9B649FB43336}" type="slidenum">
              <a:rPr kumimoji="0" lang="en-US" smtClean="0"/>
              <a:t>54</a:t>
            </a:fld>
            <a:endParaRPr kumimoji="0" lang="en-US"/>
          </a:p>
        </p:txBody>
      </p:sp>
      <p:pic>
        <p:nvPicPr>
          <p:cNvPr id="5" name="Content Placeholder 4" descr="A person in a striped shirt and looking at the camera&#10;&#10;Description generated with very high confidence">
            <a:extLst>
              <a:ext uri="{FF2B5EF4-FFF2-40B4-BE49-F238E27FC236}">
                <a16:creationId xmlns:a16="http://schemas.microsoft.com/office/drawing/2014/main" xmlns="" id="{709E98D6-66FD-41FE-B47F-E5D49CCAF940}"/>
              </a:ext>
            </a:extLst>
          </p:cNvPr>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990600" y="838200"/>
            <a:ext cx="2667000" cy="3974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578634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57200" y="1505931"/>
            <a:ext cx="8229600" cy="1465870"/>
          </a:xfrm>
        </p:spPr>
        <p:txBody>
          <a:bodyPr/>
          <a:lstStyle/>
          <a:p>
            <a:r>
              <a:rPr lang="en-US" dirty="0"/>
              <a:t>BY THE NUMBERS:</a:t>
            </a:r>
            <a:br>
              <a:rPr lang="en-US" dirty="0"/>
            </a:br>
            <a:r>
              <a:rPr lang="en-US" dirty="0"/>
              <a:t>Black Women in Elected Office</a:t>
            </a:r>
          </a:p>
        </p:txBody>
      </p:sp>
      <p:sp>
        <p:nvSpPr>
          <p:cNvPr id="4" name="Rectangle 3">
            <a:extLst>
              <a:ext uri="{FF2B5EF4-FFF2-40B4-BE49-F238E27FC236}">
                <a16:creationId xmlns:a16="http://schemas.microsoft.com/office/drawing/2014/main" xmlns="" id="{EECDE469-5A79-421C-85AE-AD688D268F00}"/>
              </a:ext>
            </a:extLst>
          </p:cNvPr>
          <p:cNvSpPr txBox="1">
            <a:spLocks noChangeArrowheads="1"/>
          </p:cNvSpPr>
          <p:nvPr/>
        </p:nvSpPr>
        <p:spPr>
          <a:xfrm>
            <a:off x="533400" y="2962276"/>
            <a:ext cx="8001000" cy="3868132"/>
          </a:xfrm>
          <a:prstGeom prst="rect">
            <a:avLst/>
          </a:prstGeom>
        </p:spPr>
        <p:txBody>
          <a:bodyPr/>
          <a:lstStyle>
            <a:lvl1pPr marL="342900" indent="-228600" algn="l" rtl="0" eaLnBrk="0" fontAlgn="base" hangingPunct="0">
              <a:spcBef>
                <a:spcPct val="20000"/>
              </a:spcBef>
              <a:spcAft>
                <a:spcPct val="0"/>
              </a:spcAft>
              <a:buClr>
                <a:schemeClr val="accent1"/>
              </a:buClr>
              <a:buFont typeface="Arial"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FF6700"/>
              </a:buClr>
              <a:buFont typeface="Arial"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909465"/>
              </a:buClr>
              <a:buFont typeface="Arial"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956B43"/>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eaLnBrk="1" hangingPunct="1">
              <a:buFont typeface="Arial" charset="0"/>
              <a:buNone/>
              <a:defRPr/>
            </a:pPr>
            <a:r>
              <a:rPr lang="en-US" altLang="en-US" sz="1600" b="1" dirty="0"/>
              <a:t/>
            </a:r>
            <a:br>
              <a:rPr lang="en-US" altLang="en-US" sz="1600" b="1" dirty="0"/>
            </a:br>
            <a:r>
              <a:rPr lang="en-US" altLang="en-US" sz="1600" b="1" dirty="0">
                <a:latin typeface="Calibri" panose="020F0502020204030204" pitchFamily="34" charset="0"/>
                <a:cs typeface="Calibri" panose="020F0502020204030204" pitchFamily="34" charset="0"/>
              </a:rPr>
              <a:t>Despite being 7.3% of the population… Black Women are only:</a:t>
            </a:r>
          </a:p>
          <a:p>
            <a:pPr eaLnBrk="1" hangingPunct="1">
              <a:buFont typeface="Wingdings" panose="05000000000000000000" pitchFamily="2" charset="2"/>
              <a:buChar char="Ø"/>
              <a:defRPr/>
            </a:pPr>
            <a:r>
              <a:rPr lang="en-US" altLang="en-US" sz="1600" dirty="0">
                <a:latin typeface="Calibri" panose="020F0502020204030204" pitchFamily="34" charset="0"/>
                <a:cs typeface="Calibri" panose="020F0502020204030204" pitchFamily="34" charset="0"/>
              </a:rPr>
              <a:t>5% of officeholders elected to statewide executive offices, Congress and state legislatures</a:t>
            </a:r>
          </a:p>
          <a:p>
            <a:pPr eaLnBrk="1" hangingPunct="1">
              <a:buFont typeface="Wingdings" panose="05000000000000000000" pitchFamily="2" charset="2"/>
              <a:buChar char="Ø"/>
              <a:defRPr/>
            </a:pPr>
            <a:r>
              <a:rPr lang="en-US" altLang="en-US" sz="1600" dirty="0">
                <a:latin typeface="Calibri" panose="020F0502020204030204" pitchFamily="34" charset="0"/>
                <a:cs typeface="Calibri" panose="020F0502020204030204" pitchFamily="34" charset="0"/>
              </a:rPr>
              <a:t>2% of the mayors in the nation’s most populous cities</a:t>
            </a:r>
          </a:p>
          <a:p>
            <a:pPr eaLnBrk="1" hangingPunct="1">
              <a:buFont typeface="Wingdings" panose="05000000000000000000" pitchFamily="2" charset="2"/>
              <a:buChar char="Ø"/>
              <a:defRPr/>
            </a:pPr>
            <a:r>
              <a:rPr lang="en-US" altLang="en-US" sz="1600" dirty="0">
                <a:latin typeface="Calibri" panose="020F0502020204030204" pitchFamily="34" charset="0"/>
                <a:cs typeface="Calibri" panose="020F0502020204030204" pitchFamily="34" charset="0"/>
              </a:rPr>
              <a:t>Only 12 Black women have ever held statewide executive offices</a:t>
            </a:r>
          </a:p>
          <a:p>
            <a:pPr eaLnBrk="1" hangingPunct="1">
              <a:buFont typeface="Wingdings" panose="05000000000000000000" pitchFamily="2" charset="2"/>
              <a:buChar char="Ø"/>
              <a:defRPr/>
            </a:pPr>
            <a:r>
              <a:rPr lang="en-US" altLang="en-US" sz="1600" dirty="0">
                <a:latin typeface="Calibri" panose="020F0502020204030204" pitchFamily="34" charset="0"/>
                <a:cs typeface="Calibri" panose="020F0502020204030204" pitchFamily="34" charset="0"/>
              </a:rPr>
              <a:t>Zero (0) Black women have ever been elected governor </a:t>
            </a:r>
          </a:p>
          <a:p>
            <a:pPr eaLnBrk="1" hangingPunct="1">
              <a:buFont typeface="Wingdings" panose="05000000000000000000" pitchFamily="2" charset="2"/>
              <a:buChar char="Ø"/>
              <a:defRPr/>
            </a:pPr>
            <a:endParaRPr lang="en-US" altLang="en-US" sz="1600" dirty="0">
              <a:latin typeface="Calibri" panose="020F0502020204030204" pitchFamily="34" charset="0"/>
              <a:cs typeface="Calibri" panose="020F0502020204030204" pitchFamily="34" charset="0"/>
            </a:endParaRPr>
          </a:p>
          <a:p>
            <a:pPr marL="114300" indent="0" eaLnBrk="1" hangingPunct="1">
              <a:buFont typeface="Arial" charset="0"/>
              <a:buNone/>
              <a:defRPr/>
            </a:pPr>
            <a:r>
              <a:rPr lang="en-US" altLang="en-US" sz="1600" b="1" dirty="0">
                <a:latin typeface="Calibri" panose="020F0502020204030204" pitchFamily="34" charset="0"/>
                <a:cs typeface="Calibri" panose="020F0502020204030204" pitchFamily="34" charset="0"/>
              </a:rPr>
              <a:t>Statewide, we are only:</a:t>
            </a:r>
          </a:p>
          <a:p>
            <a:pPr eaLnBrk="1" hangingPunct="1">
              <a:buFont typeface="Wingdings" panose="05000000000000000000" pitchFamily="2" charset="2"/>
              <a:buChar char="Ø"/>
              <a:defRPr/>
            </a:pPr>
            <a:r>
              <a:rPr lang="en-US" altLang="en-US" sz="1600" dirty="0">
                <a:latin typeface="Calibri" panose="020F0502020204030204" pitchFamily="34" charset="0"/>
                <a:cs typeface="Calibri" panose="020F0502020204030204" pitchFamily="34" charset="0"/>
              </a:rPr>
              <a:t>2.5% in the California Legislature</a:t>
            </a:r>
          </a:p>
          <a:p>
            <a:pPr eaLnBrk="1" hangingPunct="1">
              <a:buFont typeface="Wingdings" panose="05000000000000000000" pitchFamily="2" charset="2"/>
              <a:buChar char="Ø"/>
              <a:defRPr/>
            </a:pPr>
            <a:r>
              <a:rPr lang="en-US" altLang="en-US" sz="1600" dirty="0">
                <a:latin typeface="Calibri" panose="020F0502020204030204" pitchFamily="34" charset="0"/>
                <a:cs typeface="Calibri" panose="020F0502020204030204" pitchFamily="34" charset="0"/>
              </a:rPr>
              <a:t>Less than 3% on California Boards of Supervisors</a:t>
            </a:r>
          </a:p>
          <a:p>
            <a:pPr eaLnBrk="1" hangingPunct="1">
              <a:buFont typeface="Wingdings" panose="05000000000000000000" pitchFamily="2" charset="2"/>
              <a:buChar char="Ø"/>
              <a:defRPr/>
            </a:pPr>
            <a:r>
              <a:rPr lang="en-US" altLang="en-US" sz="1600" dirty="0">
                <a:latin typeface="Calibri" panose="020F0502020204030204" pitchFamily="34" charset="0"/>
                <a:cs typeface="Calibri" panose="020F0502020204030204" pitchFamily="34" charset="0"/>
              </a:rPr>
              <a:t>0% of statewide Executive Offices</a:t>
            </a:r>
          </a:p>
          <a:p>
            <a:pPr marL="114300" indent="0" eaLnBrk="1" hangingPunct="1">
              <a:buNone/>
              <a:defRPr/>
            </a:pPr>
            <a:r>
              <a:rPr lang="en-US" altLang="en-US" sz="1600" b="1" dirty="0">
                <a:latin typeface="Calibri" panose="020F0502020204030204" pitchFamily="34" charset="0"/>
                <a:cs typeface="Calibri" panose="020F0502020204030204" pitchFamily="34" charset="0"/>
              </a:rPr>
              <a:t/>
            </a:r>
            <a:br>
              <a:rPr lang="en-US" altLang="en-US" sz="1600" b="1" dirty="0">
                <a:latin typeface="Calibri" panose="020F0502020204030204" pitchFamily="34" charset="0"/>
                <a:cs typeface="Calibri" panose="020F0502020204030204" pitchFamily="34" charset="0"/>
              </a:rPr>
            </a:br>
            <a:r>
              <a:rPr lang="en-US" altLang="en-US" sz="1600" b="1" dirty="0">
                <a:latin typeface="Calibri" panose="020F0502020204030204" pitchFamily="34" charset="0"/>
                <a:cs typeface="Calibri" panose="020F0502020204030204" pitchFamily="34" charset="0"/>
              </a:rPr>
              <a:t>WE </a:t>
            </a:r>
            <a:r>
              <a:rPr lang="en-US" altLang="en-US" sz="1600" b="1" i="1" u="sng" dirty="0">
                <a:latin typeface="Calibri" panose="020F0502020204030204" pitchFamily="34" charset="0"/>
                <a:cs typeface="Calibri" panose="020F0502020204030204" pitchFamily="34" charset="0"/>
              </a:rPr>
              <a:t>CAN</a:t>
            </a:r>
            <a:r>
              <a:rPr lang="en-US" altLang="en-US" sz="1600" b="1" i="1" dirty="0">
                <a:latin typeface="Calibri" panose="020F0502020204030204" pitchFamily="34" charset="0"/>
                <a:cs typeface="Calibri" panose="020F0502020204030204" pitchFamily="34" charset="0"/>
              </a:rPr>
              <a:t> </a:t>
            </a:r>
            <a:r>
              <a:rPr lang="en-US" altLang="en-US" sz="1600" b="1" dirty="0">
                <a:latin typeface="Calibri" panose="020F0502020204030204" pitchFamily="34" charset="0"/>
                <a:cs typeface="Calibri" panose="020F0502020204030204" pitchFamily="34" charset="0"/>
              </a:rPr>
              <a:t>AND WE </a:t>
            </a:r>
            <a:r>
              <a:rPr lang="en-US" altLang="en-US" sz="1600" b="1" i="1" u="sng" dirty="0">
                <a:latin typeface="Calibri" panose="020F0502020204030204" pitchFamily="34" charset="0"/>
                <a:cs typeface="Calibri" panose="020F0502020204030204" pitchFamily="34" charset="0"/>
              </a:rPr>
              <a:t>MUST</a:t>
            </a:r>
            <a:r>
              <a:rPr lang="en-US" altLang="en-US" sz="1600" b="1" i="1" dirty="0">
                <a:latin typeface="Calibri" panose="020F0502020204030204" pitchFamily="34" charset="0"/>
                <a:cs typeface="Calibri" panose="020F0502020204030204" pitchFamily="34" charset="0"/>
              </a:rPr>
              <a:t> </a:t>
            </a:r>
            <a:r>
              <a:rPr lang="en-US" altLang="en-US" sz="1600" b="1" dirty="0">
                <a:latin typeface="Calibri" panose="020F0502020204030204" pitchFamily="34" charset="0"/>
                <a:cs typeface="Calibri" panose="020F0502020204030204" pitchFamily="34" charset="0"/>
              </a:rPr>
              <a:t>DO BETTER!</a:t>
            </a:r>
          </a:p>
          <a:p>
            <a:pPr marL="114300" indent="0" eaLnBrk="1" hangingPunct="1">
              <a:buFont typeface="Arial" charset="0"/>
              <a:buNone/>
              <a:defRPr/>
            </a:pPr>
            <a:r>
              <a:rPr lang="en-US" altLang="en-US" sz="1600" dirty="0"/>
              <a:t/>
            </a:r>
            <a:br>
              <a:rPr lang="en-US" altLang="en-US" sz="1600" dirty="0"/>
            </a:br>
            <a:endParaRPr lang="en-US" altLang="en-US" dirty="0"/>
          </a:p>
          <a:p>
            <a:pPr eaLnBrk="1" hangingPunct="1">
              <a:buFontTx/>
              <a:buNone/>
              <a:defRPr/>
            </a:pPr>
            <a:endParaRPr lang="en-US" altLang="en-US" dirty="0"/>
          </a:p>
        </p:txBody>
      </p:sp>
    </p:spTree>
    <p:extLst>
      <p:ext uri="{BB962C8B-B14F-4D97-AF65-F5344CB8AC3E}">
        <p14:creationId xmlns:p14="http://schemas.microsoft.com/office/powerpoint/2010/main" val="266990618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r>
              <a:rPr lang="en-US" dirty="0">
                <a:cs typeface="Calibri" panose="020F0502020204030204" pitchFamily="34" charset="0"/>
              </a:rPr>
              <a:t>WHY (Black) WOMEN?</a:t>
            </a:r>
            <a:br>
              <a:rPr lang="en-US" dirty="0">
                <a:cs typeface="Calibri" panose="020F0502020204030204" pitchFamily="34" charset="0"/>
              </a:rPr>
            </a:br>
            <a:r>
              <a:rPr lang="en-US" sz="3300" dirty="0">
                <a:cs typeface="Calibri" panose="020F0502020204030204" pitchFamily="34" charset="0"/>
              </a:rPr>
              <a:t>Because #</a:t>
            </a:r>
            <a:r>
              <a:rPr lang="en-US" sz="3300" dirty="0" err="1">
                <a:cs typeface="Calibri" panose="020F0502020204030204" pitchFamily="34" charset="0"/>
              </a:rPr>
              <a:t>PolicyMatters</a:t>
            </a:r>
            <a:r>
              <a:rPr lang="en-US" sz="3300" dirty="0">
                <a:cs typeface="Calibri" panose="020F0502020204030204" pitchFamily="34" charset="0"/>
              </a:rPr>
              <a:t>… and…</a:t>
            </a:r>
            <a:br>
              <a:rPr lang="en-US" sz="3300" dirty="0">
                <a:cs typeface="Calibri" panose="020F0502020204030204" pitchFamily="34" charset="0"/>
              </a:rPr>
            </a:br>
            <a:r>
              <a:rPr lang="en-US" sz="3300" dirty="0">
                <a:cs typeface="Calibri" panose="020F0502020204030204" pitchFamily="34" charset="0"/>
              </a:rPr>
              <a:t>Because #</a:t>
            </a:r>
            <a:r>
              <a:rPr lang="en-US" sz="3300" dirty="0" err="1">
                <a:cs typeface="Calibri" panose="020F0502020204030204" pitchFamily="34" charset="0"/>
              </a:rPr>
              <a:t>WeMatter</a:t>
            </a:r>
            <a:endParaRPr lang="en-US" sz="3300" dirty="0">
              <a:cs typeface="Calibri" panose="020F0502020204030204" pitchFamily="34" charset="0"/>
            </a:endParaRPr>
          </a:p>
        </p:txBody>
      </p:sp>
      <p:sp>
        <p:nvSpPr>
          <p:cNvPr id="5" name="Content Placeholder 3">
            <a:extLst>
              <a:ext uri="{FF2B5EF4-FFF2-40B4-BE49-F238E27FC236}">
                <a16:creationId xmlns:a16="http://schemas.microsoft.com/office/drawing/2014/main" xmlns="" id="{31FD44B5-75A5-4AF6-8564-ABFE76B8CF05}"/>
              </a:ext>
            </a:extLst>
          </p:cNvPr>
          <p:cNvSpPr txBox="1">
            <a:spLocks/>
          </p:cNvSpPr>
          <p:nvPr/>
        </p:nvSpPr>
        <p:spPr>
          <a:xfrm>
            <a:off x="762000" y="3352800"/>
            <a:ext cx="7467600" cy="3276600"/>
          </a:xfrm>
          <a:prstGeom prst="rect">
            <a:avLst/>
          </a:prstGeom>
        </p:spPr>
        <p:txBody>
          <a:bodyPr>
            <a:normAutofit/>
          </a:bodyPr>
          <a:lstStyle>
            <a:lvl1pPr marL="0" indent="0" algn="ctr" rtl="0" eaLnBrk="1" latinLnBrk="0" hangingPunct="1">
              <a:spcBef>
                <a:spcPts val="580"/>
              </a:spcBef>
              <a:buClr>
                <a:schemeClr val="accent1"/>
              </a:buClr>
              <a:buSzPct val="85000"/>
              <a:buFont typeface="Wingdings 2"/>
              <a:buNone/>
              <a:defRPr kumimoji="0" sz="2600" kern="1200">
                <a:solidFill>
                  <a:schemeClr val="tx2"/>
                </a:solidFill>
                <a:latin typeface="+mn-lt"/>
                <a:ea typeface="+mn-ea"/>
                <a:cs typeface="+mn-cs"/>
              </a:defRPr>
            </a:lvl1pPr>
            <a:lvl2pPr marL="457200" indent="0" algn="ctr" rtl="0" eaLnBrk="1" latinLnBrk="0" hangingPunct="1">
              <a:spcBef>
                <a:spcPts val="370"/>
              </a:spcBef>
              <a:buClr>
                <a:schemeClr val="accent2"/>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ts val="370"/>
              </a:spcBef>
              <a:buClr>
                <a:schemeClr val="accent1">
                  <a:tint val="60000"/>
                </a:schemeClr>
              </a:buClr>
              <a:buSzPct val="85000"/>
              <a:buFont typeface="Wingdings 2"/>
              <a:buNone/>
              <a:defRPr kumimoji="0" sz="2000" kern="1200">
                <a:solidFill>
                  <a:schemeClr val="tx1"/>
                </a:solidFill>
                <a:latin typeface="+mn-lt"/>
                <a:ea typeface="+mn-ea"/>
                <a:cs typeface="+mn-cs"/>
              </a:defRPr>
            </a:lvl3pPr>
            <a:lvl4pPr marL="1371600" indent="0" algn="ctr" rtl="0" eaLnBrk="1" latinLnBrk="0" hangingPunct="1">
              <a:spcBef>
                <a:spcPts val="370"/>
              </a:spcBef>
              <a:buClr>
                <a:schemeClr val="accent3"/>
              </a:buClr>
              <a:buSzPct val="80000"/>
              <a:buFont typeface="Wingdings 2"/>
              <a:buNone/>
              <a:defRPr kumimoji="0" sz="2000" kern="1200">
                <a:solidFill>
                  <a:schemeClr val="tx1"/>
                </a:solidFill>
                <a:latin typeface="+mn-lt"/>
                <a:ea typeface="+mn-ea"/>
                <a:cs typeface="+mn-cs"/>
              </a:defRPr>
            </a:lvl4pPr>
            <a:lvl5pPr marL="1828800" indent="0" algn="ctr" rtl="0" eaLnBrk="1" latinLnBrk="0" hangingPunct="1">
              <a:spcBef>
                <a:spcPts val="370"/>
              </a:spcBef>
              <a:buClr>
                <a:schemeClr val="accent3"/>
              </a:buClr>
              <a:buFontTx/>
              <a:buNone/>
              <a:defRPr kumimoji="0" sz="2000" kern="1200">
                <a:solidFill>
                  <a:schemeClr val="tx1"/>
                </a:solidFill>
                <a:latin typeface="+mn-lt"/>
                <a:ea typeface="+mn-ea"/>
                <a:cs typeface="+mn-cs"/>
              </a:defRPr>
            </a:lvl5pPr>
            <a:lvl6pPr marL="2286000" indent="0" algn="ctr" rtl="0" eaLnBrk="1" latinLnBrk="0" hangingPunct="1">
              <a:spcBef>
                <a:spcPts val="370"/>
              </a:spcBef>
              <a:buClr>
                <a:schemeClr val="accent3"/>
              </a:buClr>
              <a:buNone/>
              <a:defRPr kumimoji="0" sz="1800" kern="1200" baseline="0">
                <a:solidFill>
                  <a:schemeClr val="tx1"/>
                </a:solidFill>
                <a:latin typeface="+mn-lt"/>
                <a:ea typeface="+mn-ea"/>
                <a:cs typeface="+mn-cs"/>
              </a:defRPr>
            </a:lvl6pPr>
            <a:lvl7pPr marL="2743200" indent="0" algn="ctr" rtl="0" eaLnBrk="1" latinLnBrk="0" hangingPunct="1">
              <a:spcBef>
                <a:spcPts val="370"/>
              </a:spcBef>
              <a:buClr>
                <a:schemeClr val="accent2"/>
              </a:buClr>
              <a:buNone/>
              <a:defRPr kumimoji="0" sz="1800" kern="1200">
                <a:solidFill>
                  <a:schemeClr val="tx1"/>
                </a:solidFill>
                <a:latin typeface="+mn-lt"/>
                <a:ea typeface="+mn-ea"/>
                <a:cs typeface="+mn-cs"/>
              </a:defRPr>
            </a:lvl7pPr>
            <a:lvl8pPr marL="3200400" indent="0" algn="ctr" rtl="0" eaLnBrk="1" latinLnBrk="0" hangingPunct="1">
              <a:spcBef>
                <a:spcPts val="370"/>
              </a:spcBef>
              <a:buClr>
                <a:schemeClr val="accent1">
                  <a:tint val="60000"/>
                </a:schemeClr>
              </a:buClr>
              <a:buNone/>
              <a:defRPr kumimoji="0" sz="1800" kern="1200">
                <a:solidFill>
                  <a:schemeClr val="tx1"/>
                </a:solidFill>
                <a:latin typeface="+mn-lt"/>
                <a:ea typeface="+mn-ea"/>
                <a:cs typeface="+mn-cs"/>
              </a:defRPr>
            </a:lvl8pPr>
            <a:lvl9pPr marL="3657600" indent="0" algn="ctr" rtl="0" eaLnBrk="1" latinLnBrk="0" hangingPunct="1">
              <a:spcBef>
                <a:spcPts val="370"/>
              </a:spcBef>
              <a:buClr>
                <a:schemeClr val="accent2">
                  <a:tint val="60000"/>
                </a:schemeClr>
              </a:buClr>
              <a:buNone/>
              <a:defRPr kumimoji="0" sz="1800" kern="1200">
                <a:solidFill>
                  <a:schemeClr val="tx1"/>
                </a:solidFill>
                <a:latin typeface="+mn-lt"/>
                <a:ea typeface="+mn-ea"/>
                <a:cs typeface="+mn-cs"/>
              </a:defRPr>
            </a:lvl9pPr>
          </a:lstStyle>
          <a:p>
            <a:pPr marL="114300" algn="l">
              <a:buFont typeface="Arial" charset="0"/>
              <a:buNone/>
              <a:defRPr/>
            </a:pPr>
            <a:r>
              <a:rPr lang="en-US" altLang="en-US" sz="1700" dirty="0">
                <a:solidFill>
                  <a:schemeClr val="tx1"/>
                </a:solidFill>
                <a:latin typeface="Calibri" panose="020F0502020204030204" pitchFamily="34" charset="0"/>
                <a:cs typeface="Calibri" panose="020F0502020204030204" pitchFamily="34" charset="0"/>
              </a:rPr>
              <a:t>Research shows that when women are at the decision-making tables, there is a positive shift in public policy that reflects commitment to issues and program that support not just women and children, but the entire community, including:</a:t>
            </a:r>
          </a:p>
          <a:p>
            <a:pPr algn="l">
              <a:buFont typeface="Wingdings" panose="05000000000000000000" pitchFamily="2" charset="2"/>
              <a:buChar char="Ø"/>
              <a:defRPr/>
            </a:pPr>
            <a:r>
              <a:rPr lang="en-US" altLang="en-US" sz="1700" dirty="0">
                <a:solidFill>
                  <a:schemeClr val="tx1"/>
                </a:solidFill>
                <a:latin typeface="Calibri" panose="020F0502020204030204" pitchFamily="34" charset="0"/>
                <a:cs typeface="Calibri" panose="020F0502020204030204" pitchFamily="34" charset="0"/>
              </a:rPr>
              <a:t> The economy</a:t>
            </a:r>
          </a:p>
          <a:p>
            <a:pPr algn="l">
              <a:buFont typeface="Wingdings" panose="05000000000000000000" pitchFamily="2" charset="2"/>
              <a:buChar char="Ø"/>
              <a:defRPr/>
            </a:pPr>
            <a:r>
              <a:rPr lang="en-US" altLang="en-US" sz="1700" dirty="0">
                <a:solidFill>
                  <a:schemeClr val="tx1"/>
                </a:solidFill>
                <a:latin typeface="Calibri" panose="020F0502020204030204" pitchFamily="34" charset="0"/>
                <a:cs typeface="Calibri" panose="020F0502020204030204" pitchFamily="34" charset="0"/>
              </a:rPr>
              <a:t> Quality healthcare</a:t>
            </a:r>
          </a:p>
          <a:p>
            <a:pPr algn="l">
              <a:buFont typeface="Wingdings" panose="05000000000000000000" pitchFamily="2" charset="2"/>
              <a:buChar char="Ø"/>
              <a:defRPr/>
            </a:pPr>
            <a:r>
              <a:rPr lang="en-US" altLang="en-US" sz="1700" dirty="0">
                <a:solidFill>
                  <a:schemeClr val="tx1"/>
                </a:solidFill>
                <a:latin typeface="Calibri" panose="020F0502020204030204" pitchFamily="34" charset="0"/>
                <a:cs typeface="Calibri" panose="020F0502020204030204" pitchFamily="34" charset="0"/>
              </a:rPr>
              <a:t> Criminal justice reform</a:t>
            </a:r>
          </a:p>
          <a:p>
            <a:pPr algn="l">
              <a:buFont typeface="Wingdings" panose="05000000000000000000" pitchFamily="2" charset="2"/>
              <a:buChar char="Ø"/>
              <a:defRPr/>
            </a:pPr>
            <a:r>
              <a:rPr lang="en-US" altLang="en-US" sz="1700" dirty="0">
                <a:solidFill>
                  <a:schemeClr val="tx1"/>
                </a:solidFill>
                <a:latin typeface="Calibri" panose="020F0502020204030204" pitchFamily="34" charset="0"/>
                <a:cs typeface="Calibri" panose="020F0502020204030204" pitchFamily="34" charset="0"/>
              </a:rPr>
              <a:t> Police accountability</a:t>
            </a:r>
          </a:p>
          <a:p>
            <a:pPr algn="l">
              <a:buFont typeface="Wingdings" panose="05000000000000000000" pitchFamily="2" charset="2"/>
              <a:buChar char="Ø"/>
              <a:defRPr/>
            </a:pPr>
            <a:r>
              <a:rPr lang="en-US" altLang="en-US" sz="1700" dirty="0">
                <a:solidFill>
                  <a:schemeClr val="tx1"/>
                </a:solidFill>
                <a:latin typeface="Calibri" panose="020F0502020204030204" pitchFamily="34" charset="0"/>
                <a:cs typeface="Calibri" panose="020F0502020204030204" pitchFamily="34" charset="0"/>
              </a:rPr>
              <a:t> Immigration reform</a:t>
            </a:r>
          </a:p>
          <a:p>
            <a:pPr algn="l">
              <a:buFont typeface="Wingdings" panose="05000000000000000000" pitchFamily="2" charset="2"/>
              <a:buChar char="Ø"/>
              <a:defRPr/>
            </a:pPr>
            <a:r>
              <a:rPr lang="en-US" altLang="en-US" sz="1700" dirty="0">
                <a:solidFill>
                  <a:schemeClr val="tx1"/>
                </a:solidFill>
                <a:latin typeface="Calibri" panose="020F0502020204030204" pitchFamily="34" charset="0"/>
                <a:cs typeface="Calibri" panose="020F0502020204030204" pitchFamily="34" charset="0"/>
              </a:rPr>
              <a:t> Childcare and elder care</a:t>
            </a:r>
          </a:p>
          <a:p>
            <a:pPr algn="l">
              <a:buFont typeface="Wingdings" panose="05000000000000000000" pitchFamily="2" charset="2"/>
              <a:buChar char="Ø"/>
              <a:defRPr/>
            </a:pPr>
            <a:r>
              <a:rPr lang="en-US" altLang="en-US" sz="1700" dirty="0">
                <a:solidFill>
                  <a:schemeClr val="tx1"/>
                </a:solidFill>
                <a:latin typeface="Calibri" panose="020F0502020204030204" pitchFamily="34" charset="0"/>
                <a:cs typeface="Calibri" panose="020F0502020204030204" pitchFamily="34" charset="0"/>
              </a:rPr>
              <a:t> Domestic violence prevention</a:t>
            </a:r>
          </a:p>
          <a:p>
            <a:pPr>
              <a:buFont typeface="Arial" charset="0"/>
              <a:buChar char="•"/>
              <a:defRPr/>
            </a:pPr>
            <a:endParaRPr lang="en-US" altLang="en-US" dirty="0"/>
          </a:p>
          <a:p>
            <a:pPr>
              <a:buFont typeface="Arial" charset="0"/>
              <a:buChar char="•"/>
              <a:defRPr/>
            </a:pPr>
            <a:endParaRPr lang="en-US" altLang="en-US" dirty="0"/>
          </a:p>
          <a:p>
            <a:pPr>
              <a:buFont typeface="Arial" charset="0"/>
              <a:buChar char="•"/>
              <a:defRPr/>
            </a:pPr>
            <a:endParaRPr lang="en-US" altLang="en-US" dirty="0"/>
          </a:p>
        </p:txBody>
      </p:sp>
    </p:spTree>
    <p:extLst>
      <p:ext uri="{BB962C8B-B14F-4D97-AF65-F5344CB8AC3E}">
        <p14:creationId xmlns:p14="http://schemas.microsoft.com/office/powerpoint/2010/main" val="206479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p:cNvSpPr>
            <a:spLocks noGrp="1"/>
          </p:cNvSpPr>
          <p:nvPr>
            <p:ph type="ftr" sz="quarter" idx="11"/>
          </p:nvPr>
        </p:nvSpPr>
        <p:spPr>
          <a:xfrm>
            <a:off x="762000" y="6172200"/>
            <a:ext cx="3733800" cy="457200"/>
          </a:xfrm>
        </p:spPr>
        <p:txBody>
          <a:bodyPr/>
          <a:lstStyle/>
          <a:p>
            <a:r>
              <a:rPr lang="en-US" dirty="0"/>
              <a:t>The State of Black Women in California</a:t>
            </a:r>
          </a:p>
        </p:txBody>
      </p:sp>
      <p:sp>
        <p:nvSpPr>
          <p:cNvPr id="10" name="Slide Number Placeholder 9"/>
          <p:cNvSpPr>
            <a:spLocks noGrp="1"/>
          </p:cNvSpPr>
          <p:nvPr>
            <p:ph type="sldNum" sz="quarter" idx="12"/>
          </p:nvPr>
        </p:nvSpPr>
        <p:spPr/>
        <p:txBody>
          <a:bodyPr/>
          <a:lstStyle/>
          <a:p>
            <a:fld id="{6F42FDE4-A7DD-41A7-A0A6-9B649FB43336}" type="slidenum">
              <a:rPr kumimoji="0" lang="en-US" smtClean="0"/>
              <a:t>57</a:t>
            </a:fld>
            <a:endParaRPr kumimoji="0" lang="en-US" dirty="0"/>
          </a:p>
        </p:txBody>
      </p:sp>
      <p:sp>
        <p:nvSpPr>
          <p:cNvPr id="13" name="Rectangle 3">
            <a:extLst>
              <a:ext uri="{FF2B5EF4-FFF2-40B4-BE49-F238E27FC236}">
                <a16:creationId xmlns:a16="http://schemas.microsoft.com/office/drawing/2014/main" xmlns="" id="{FA6F5FC9-BFEC-4C1C-9C63-F1414D0DE72C}"/>
              </a:ext>
            </a:extLst>
          </p:cNvPr>
          <p:cNvSpPr txBox="1">
            <a:spLocks noChangeArrowheads="1"/>
          </p:cNvSpPr>
          <p:nvPr/>
        </p:nvSpPr>
        <p:spPr bwMode="auto">
          <a:xfrm>
            <a:off x="812800" y="1600200"/>
            <a:ext cx="7467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228600">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639763" indent="-22860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004888"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279525"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1554163"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011363"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468563"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2925763"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382963"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buFont typeface="Wingdings" panose="05000000000000000000" pitchFamily="2" charset="2"/>
              <a:buChar char="Ø"/>
            </a:pPr>
            <a:r>
              <a:rPr lang="en-US" altLang="en-US" dirty="0"/>
              <a:t> Signing a recall petition</a:t>
            </a:r>
          </a:p>
          <a:p>
            <a:pPr eaLnBrk="1" hangingPunct="1">
              <a:buFont typeface="Wingdings" panose="05000000000000000000" pitchFamily="2" charset="2"/>
              <a:buChar char="Ø"/>
            </a:pPr>
            <a:r>
              <a:rPr lang="en-US" altLang="en-US" dirty="0"/>
              <a:t> Gathering signature</a:t>
            </a:r>
          </a:p>
          <a:p>
            <a:pPr eaLnBrk="1" hangingPunct="1">
              <a:buFont typeface="Wingdings" panose="05000000000000000000" pitchFamily="2" charset="2"/>
              <a:buChar char="Ø"/>
            </a:pPr>
            <a:r>
              <a:rPr lang="en-US" altLang="en-US" dirty="0"/>
              <a:t> Volunteering for a candidate</a:t>
            </a:r>
          </a:p>
          <a:p>
            <a:pPr eaLnBrk="1" hangingPunct="1">
              <a:buFont typeface="Wingdings" panose="05000000000000000000" pitchFamily="2" charset="2"/>
              <a:buChar char="Ø"/>
            </a:pPr>
            <a:r>
              <a:rPr lang="en-US" altLang="en-US" dirty="0"/>
              <a:t> Volunteering for a political party</a:t>
            </a:r>
          </a:p>
          <a:p>
            <a:pPr eaLnBrk="1" hangingPunct="1">
              <a:buFont typeface="Wingdings" panose="05000000000000000000" pitchFamily="2" charset="2"/>
              <a:buChar char="Ø"/>
            </a:pPr>
            <a:r>
              <a:rPr lang="en-US" altLang="en-US" dirty="0"/>
              <a:t> Volunteering for organized labor</a:t>
            </a:r>
          </a:p>
          <a:p>
            <a:pPr eaLnBrk="1" hangingPunct="1">
              <a:buFont typeface="Wingdings" panose="05000000000000000000" pitchFamily="2" charset="2"/>
              <a:buChar char="Ø"/>
            </a:pPr>
            <a:r>
              <a:rPr lang="en-US" altLang="en-US" dirty="0"/>
              <a:t> Volunteering for advocacy organizations</a:t>
            </a:r>
          </a:p>
          <a:p>
            <a:pPr eaLnBrk="1" hangingPunct="1">
              <a:buFont typeface="Wingdings" panose="05000000000000000000" pitchFamily="2" charset="2"/>
              <a:buChar char="Ø"/>
            </a:pPr>
            <a:r>
              <a:rPr lang="en-US" altLang="en-US" dirty="0"/>
              <a:t> RUNNING FOR OFFICE! </a:t>
            </a:r>
            <a:r>
              <a:rPr lang="en-US" altLang="en-US" dirty="0">
                <a:sym typeface="Wingdings" panose="05000000000000000000" pitchFamily="2" charset="2"/>
              </a:rPr>
              <a:t></a:t>
            </a:r>
            <a:endParaRPr lang="en-US" altLang="en-US" dirty="0"/>
          </a:p>
          <a:p>
            <a:pPr eaLnBrk="1" hangingPunct="1">
              <a:buFont typeface="Wingdings" panose="05000000000000000000" pitchFamily="2" charset="2"/>
              <a:buChar char="Ø"/>
            </a:pPr>
            <a:r>
              <a:rPr lang="en-US" altLang="en-US" dirty="0"/>
              <a:t> Basically anything that furthers a candidate, an issue or a cause</a:t>
            </a:r>
          </a:p>
        </p:txBody>
      </p:sp>
      <p:sp>
        <p:nvSpPr>
          <p:cNvPr id="5" name="Title 4">
            <a:extLst>
              <a:ext uri="{FF2B5EF4-FFF2-40B4-BE49-F238E27FC236}">
                <a16:creationId xmlns:a16="http://schemas.microsoft.com/office/drawing/2014/main" xmlns="" id="{1E35C116-26D8-433D-A083-5597574BAB30}"/>
              </a:ext>
            </a:extLst>
          </p:cNvPr>
          <p:cNvSpPr>
            <a:spLocks noGrp="1"/>
          </p:cNvSpPr>
          <p:nvPr>
            <p:ph type="title"/>
          </p:nvPr>
        </p:nvSpPr>
        <p:spPr>
          <a:xfrm>
            <a:off x="838200" y="838200"/>
            <a:ext cx="6477000" cy="520758"/>
          </a:xfrm>
        </p:spPr>
        <p:txBody>
          <a:bodyPr>
            <a:noAutofit/>
          </a:bodyPr>
          <a:lstStyle/>
          <a:p>
            <a:r>
              <a:rPr lang="en-US" sz="2400" b="1" dirty="0">
                <a:solidFill>
                  <a:schemeClr val="tx1"/>
                </a:solidFill>
                <a:latin typeface="Calibri" panose="020F0502020204030204" pitchFamily="34" charset="0"/>
                <a:cs typeface="Calibri" panose="020F0502020204030204" pitchFamily="34" charset="0"/>
              </a:rPr>
              <a:t>Political Activism: Identifying Your Call to Service</a:t>
            </a:r>
          </a:p>
        </p:txBody>
      </p:sp>
      <p:pic>
        <p:nvPicPr>
          <p:cNvPr id="14" name="Picture 2">
            <a:extLst>
              <a:ext uri="{FF2B5EF4-FFF2-40B4-BE49-F238E27FC236}">
                <a16:creationId xmlns:a16="http://schemas.microsoft.com/office/drawing/2014/main" xmlns="" id="{2DF9E1B7-7228-4D0F-89CB-9566FEB89E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524000"/>
            <a:ext cx="1865312"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248079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42604" y="965860"/>
            <a:ext cx="7739149" cy="628917"/>
          </a:xfrm>
        </p:spPr>
        <p:txBody>
          <a:bodyPr>
            <a:normAutofit/>
          </a:bodyPr>
          <a:lstStyle/>
          <a:p>
            <a:pPr algn="ctr"/>
            <a:r>
              <a:rPr lang="en-US" sz="3200" b="1" dirty="0">
                <a:solidFill>
                  <a:schemeClr val="tx1"/>
                </a:solidFill>
                <a:latin typeface="Calibri" panose="020F0502020204030204" pitchFamily="34" charset="0"/>
                <a:cs typeface="Calibri" panose="020F0502020204030204" pitchFamily="34" charset="0"/>
              </a:rPr>
              <a:t>3 Steps to Take BEFORE You Decide to Run</a:t>
            </a:r>
          </a:p>
        </p:txBody>
      </p:sp>
      <p:sp>
        <p:nvSpPr>
          <p:cNvPr id="9" name="Footer Placeholder 8"/>
          <p:cNvSpPr>
            <a:spLocks noGrp="1"/>
          </p:cNvSpPr>
          <p:nvPr>
            <p:ph type="ftr" sz="quarter" idx="11"/>
          </p:nvPr>
        </p:nvSpPr>
        <p:spPr>
          <a:xfrm>
            <a:off x="762000" y="6172200"/>
            <a:ext cx="3733800" cy="457200"/>
          </a:xfrm>
        </p:spPr>
        <p:txBody>
          <a:bodyPr/>
          <a:lstStyle/>
          <a:p>
            <a:r>
              <a:rPr lang="en-US" dirty="0"/>
              <a:t>The State of Black Women in California</a:t>
            </a:r>
          </a:p>
        </p:txBody>
      </p:sp>
      <p:sp>
        <p:nvSpPr>
          <p:cNvPr id="10" name="Slide Number Placeholder 9"/>
          <p:cNvSpPr>
            <a:spLocks noGrp="1"/>
          </p:cNvSpPr>
          <p:nvPr>
            <p:ph type="sldNum" sz="quarter" idx="12"/>
          </p:nvPr>
        </p:nvSpPr>
        <p:spPr/>
        <p:txBody>
          <a:bodyPr/>
          <a:lstStyle/>
          <a:p>
            <a:fld id="{6F42FDE4-A7DD-41A7-A0A6-9B649FB43336}" type="slidenum">
              <a:rPr kumimoji="0" lang="en-US" smtClean="0"/>
              <a:t>58</a:t>
            </a:fld>
            <a:endParaRPr kumimoji="0" lang="en-US" dirty="0"/>
          </a:p>
        </p:txBody>
      </p:sp>
      <p:sp>
        <p:nvSpPr>
          <p:cNvPr id="6" name="Content Placeholder 3">
            <a:extLst>
              <a:ext uri="{FF2B5EF4-FFF2-40B4-BE49-F238E27FC236}">
                <a16:creationId xmlns:a16="http://schemas.microsoft.com/office/drawing/2014/main" xmlns="" id="{0963205A-B01F-40EA-AAA2-9AF5DFF332CD}"/>
              </a:ext>
            </a:extLst>
          </p:cNvPr>
          <p:cNvSpPr txBox="1">
            <a:spLocks noGrp="1"/>
          </p:cNvSpPr>
          <p:nvPr>
            <p:ph sz="quarter" idx="1"/>
          </p:nvPr>
        </p:nvSpPr>
        <p:spPr bwMode="auto">
          <a:xfrm>
            <a:off x="685800" y="1752600"/>
            <a:ext cx="7772400" cy="1754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228600">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639763" indent="-22860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004888"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279525"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1554163"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011363"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468563"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2925763"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382963"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buFont typeface="Wingdings" panose="05000000000000000000" pitchFamily="2" charset="2"/>
              <a:buChar char="Ø"/>
            </a:pPr>
            <a:r>
              <a:rPr lang="en-US" altLang="en-US" sz="2800" dirty="0"/>
              <a:t> Discuss the idea with your </a:t>
            </a:r>
            <a:r>
              <a:rPr lang="en-US" altLang="en-US" sz="2800" b="1" dirty="0"/>
              <a:t>FAMILY</a:t>
            </a:r>
            <a:r>
              <a:rPr lang="en-US" altLang="en-US" sz="2800" dirty="0"/>
              <a:t> and </a:t>
            </a:r>
            <a:r>
              <a:rPr lang="en-US" altLang="en-US" sz="2800" b="1" dirty="0"/>
              <a:t>FRIENDS</a:t>
            </a:r>
          </a:p>
          <a:p>
            <a:pPr eaLnBrk="1" hangingPunct="1">
              <a:buFont typeface="Wingdings" panose="05000000000000000000" pitchFamily="2" charset="2"/>
              <a:buChar char="Ø"/>
            </a:pPr>
            <a:r>
              <a:rPr lang="en-US" altLang="en-US" sz="2800" dirty="0"/>
              <a:t> Do </a:t>
            </a:r>
            <a:r>
              <a:rPr lang="en-US" altLang="en-US" sz="2800" b="1" dirty="0"/>
              <a:t>SELF-ASSESSMENT</a:t>
            </a:r>
            <a:r>
              <a:rPr lang="en-US" altLang="en-US" sz="2800" dirty="0"/>
              <a:t> &amp; </a:t>
            </a:r>
            <a:r>
              <a:rPr lang="en-US" altLang="en-US" sz="2800" b="1" dirty="0"/>
              <a:t>PERSONAL INVENTORY</a:t>
            </a:r>
          </a:p>
          <a:p>
            <a:pPr eaLnBrk="1" hangingPunct="1">
              <a:buFont typeface="Wingdings" panose="05000000000000000000" pitchFamily="2" charset="2"/>
              <a:buChar char="Ø"/>
            </a:pPr>
            <a:r>
              <a:rPr lang="en-US" altLang="en-US" sz="2800" dirty="0"/>
              <a:t> Identify your </a:t>
            </a:r>
            <a:r>
              <a:rPr lang="en-US" altLang="en-US" sz="2800" b="1" dirty="0"/>
              <a:t>KITCHEN CABINET</a:t>
            </a:r>
          </a:p>
          <a:p>
            <a:pPr eaLnBrk="1" hangingPunct="1"/>
            <a:endParaRPr lang="en-US" altLang="en-US" dirty="0"/>
          </a:p>
          <a:p>
            <a:pPr eaLnBrk="1" hangingPunct="1"/>
            <a:endParaRPr lang="en-US" altLang="en-US" dirty="0"/>
          </a:p>
          <a:p>
            <a:pPr eaLnBrk="1" hangingPunct="1"/>
            <a:endParaRPr lang="en-US" altLang="en-US" dirty="0"/>
          </a:p>
        </p:txBody>
      </p:sp>
      <p:pic>
        <p:nvPicPr>
          <p:cNvPr id="11" name="Picture 2">
            <a:extLst>
              <a:ext uri="{FF2B5EF4-FFF2-40B4-BE49-F238E27FC236}">
                <a16:creationId xmlns:a16="http://schemas.microsoft.com/office/drawing/2014/main" xmlns="" id="{A4BEF867-88E7-4B90-97A0-3C706F0891C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6149" y="3355181"/>
            <a:ext cx="1836738" cy="234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extLst>
              <a:ext uri="{FF2B5EF4-FFF2-40B4-BE49-F238E27FC236}">
                <a16:creationId xmlns:a16="http://schemas.microsoft.com/office/drawing/2014/main" xmlns="" id="{37AEE99A-4CCD-4B01-B9A6-D7C461B1D1C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7131" y="3355181"/>
            <a:ext cx="1749425" cy="234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a:extLst>
              <a:ext uri="{FF2B5EF4-FFF2-40B4-BE49-F238E27FC236}">
                <a16:creationId xmlns:a16="http://schemas.microsoft.com/office/drawing/2014/main" xmlns="" id="{2FBF89F0-D8AC-4CE9-B28D-AD258364159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355181"/>
            <a:ext cx="1628775" cy="234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525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95251" y="1006170"/>
            <a:ext cx="7772400" cy="685800"/>
          </a:xfrm>
        </p:spPr>
        <p:txBody>
          <a:bodyPr>
            <a:normAutofit/>
          </a:bodyPr>
          <a:lstStyle/>
          <a:p>
            <a:pPr algn="ctr"/>
            <a:r>
              <a:rPr lang="en-US" sz="3000" b="1" dirty="0">
                <a:solidFill>
                  <a:schemeClr val="tx1"/>
                </a:solidFill>
                <a:latin typeface="Calibri" panose="020F0502020204030204" pitchFamily="34" charset="0"/>
                <a:cs typeface="Calibri" panose="020F0502020204030204" pitchFamily="34" charset="0"/>
              </a:rPr>
              <a:t>Discuss the Idea with Your Family and Friends</a:t>
            </a:r>
          </a:p>
        </p:txBody>
      </p:sp>
      <p:sp>
        <p:nvSpPr>
          <p:cNvPr id="9" name="Footer Placeholder 8"/>
          <p:cNvSpPr>
            <a:spLocks noGrp="1"/>
          </p:cNvSpPr>
          <p:nvPr>
            <p:ph type="ftr" sz="quarter" idx="11"/>
          </p:nvPr>
        </p:nvSpPr>
        <p:spPr>
          <a:xfrm>
            <a:off x="762000" y="6172200"/>
            <a:ext cx="3733800" cy="457200"/>
          </a:xfrm>
        </p:spPr>
        <p:txBody>
          <a:bodyPr/>
          <a:lstStyle/>
          <a:p>
            <a:r>
              <a:rPr lang="en-US" dirty="0"/>
              <a:t>The State of Black Women in California</a:t>
            </a:r>
          </a:p>
        </p:txBody>
      </p:sp>
      <p:sp>
        <p:nvSpPr>
          <p:cNvPr id="10" name="Slide Number Placeholder 9"/>
          <p:cNvSpPr>
            <a:spLocks noGrp="1"/>
          </p:cNvSpPr>
          <p:nvPr>
            <p:ph type="sldNum" sz="quarter" idx="12"/>
          </p:nvPr>
        </p:nvSpPr>
        <p:spPr/>
        <p:txBody>
          <a:bodyPr/>
          <a:lstStyle/>
          <a:p>
            <a:fld id="{6F42FDE4-A7DD-41A7-A0A6-9B649FB43336}" type="slidenum">
              <a:rPr kumimoji="0" lang="en-US" smtClean="0"/>
              <a:t>59</a:t>
            </a:fld>
            <a:endParaRPr kumimoji="0" lang="en-US" dirty="0"/>
          </a:p>
        </p:txBody>
      </p:sp>
      <p:pic>
        <p:nvPicPr>
          <p:cNvPr id="12" name="Picture 11" descr="A group of people in a room&#10;&#10;Description generated with very high confidence">
            <a:extLst>
              <a:ext uri="{FF2B5EF4-FFF2-40B4-BE49-F238E27FC236}">
                <a16:creationId xmlns:a16="http://schemas.microsoft.com/office/drawing/2014/main" xmlns="" id="{BB1392CA-2AFD-4023-8989-3D6090A1D2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100" y="2133600"/>
            <a:ext cx="6070600" cy="2948577"/>
          </a:xfrm>
          <a:prstGeom prst="rect">
            <a:avLst/>
          </a:prstGeom>
        </p:spPr>
      </p:pic>
    </p:spTree>
    <p:extLst>
      <p:ext uri="{BB962C8B-B14F-4D97-AF65-F5344CB8AC3E}">
        <p14:creationId xmlns:p14="http://schemas.microsoft.com/office/powerpoint/2010/main" val="25090517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Agenda</a:t>
            </a:r>
            <a:r>
              <a:rPr lang="en-US" dirty="0" smtClean="0"/>
              <a:t> (cont’d)</a:t>
            </a:r>
            <a:endParaRPr lang="en-US" dirty="0"/>
          </a:p>
        </p:txBody>
      </p:sp>
      <p:sp>
        <p:nvSpPr>
          <p:cNvPr id="3" name="Footer Placeholder 2"/>
          <p:cNvSpPr>
            <a:spLocks noGrp="1"/>
          </p:cNvSpPr>
          <p:nvPr>
            <p:ph type="ftr" sz="quarter" idx="11"/>
          </p:nvPr>
        </p:nvSpPr>
        <p:spPr/>
        <p:txBody>
          <a:bodyPr/>
          <a:lstStyle/>
          <a:p>
            <a:r>
              <a:rPr lang="en-US" smtClean="0"/>
              <a:t>The State of Black Women in California</a:t>
            </a:r>
            <a:endParaRPr lang="en-US" dirty="0" smtClean="0"/>
          </a:p>
        </p:txBody>
      </p:sp>
      <p:sp>
        <p:nvSpPr>
          <p:cNvPr id="4" name="Slide Number Placeholder 3"/>
          <p:cNvSpPr>
            <a:spLocks noGrp="1"/>
          </p:cNvSpPr>
          <p:nvPr>
            <p:ph type="sldNum" sz="quarter" idx="12"/>
          </p:nvPr>
        </p:nvSpPr>
        <p:spPr/>
        <p:txBody>
          <a:bodyPr/>
          <a:lstStyle/>
          <a:p>
            <a:fld id="{6F42FDE4-A7DD-41A7-A0A6-9B649FB43336}" type="slidenum">
              <a:rPr kumimoji="0" lang="en-US" smtClean="0"/>
              <a:t>6</a:t>
            </a:fld>
            <a:endParaRPr kumimoji="0" lang="en-US" dirty="0"/>
          </a:p>
        </p:txBody>
      </p:sp>
      <p:sp>
        <p:nvSpPr>
          <p:cNvPr id="5" name="Content Placeholder 4"/>
          <p:cNvSpPr>
            <a:spLocks noGrp="1"/>
          </p:cNvSpPr>
          <p:nvPr>
            <p:ph sz="quarter" idx="1"/>
          </p:nvPr>
        </p:nvSpPr>
        <p:spPr/>
        <p:txBody>
          <a:bodyPr>
            <a:normAutofit/>
          </a:bodyPr>
          <a:lstStyle/>
          <a:p>
            <a:pPr>
              <a:lnSpc>
                <a:spcPct val="125000"/>
              </a:lnSpc>
              <a:spcBef>
                <a:spcPts val="0"/>
              </a:spcBef>
              <a:tabLst>
                <a:tab pos="1425575" algn="l"/>
              </a:tabLst>
            </a:pPr>
            <a:r>
              <a:rPr lang="en-US" sz="1800" b="1" dirty="0" smtClean="0">
                <a:latin typeface="Calibri"/>
                <a:ea typeface="Calibri"/>
                <a:cs typeface="Times New Roman"/>
              </a:rPr>
              <a:t>1:00 </a:t>
            </a:r>
            <a:r>
              <a:rPr lang="en-US" sz="1800" b="1" dirty="0">
                <a:latin typeface="Calibri"/>
                <a:ea typeface="Calibri"/>
                <a:cs typeface="Times New Roman"/>
              </a:rPr>
              <a:t>p.m.	Kathy Williamson Host a Conversation on Leading through </a:t>
            </a:r>
            <a:r>
              <a:rPr lang="en-US" sz="1800" b="1" dirty="0" smtClean="0">
                <a:latin typeface="Calibri"/>
                <a:ea typeface="Calibri"/>
                <a:cs typeface="Times New Roman"/>
              </a:rPr>
              <a:t>	Change – Past </a:t>
            </a:r>
            <a:r>
              <a:rPr lang="en-US" sz="1800" b="1" dirty="0">
                <a:latin typeface="Calibri"/>
                <a:ea typeface="Calibri"/>
                <a:cs typeface="Times New Roman"/>
              </a:rPr>
              <a:t>to Present </a:t>
            </a:r>
            <a:endParaRPr lang="en-US" sz="1800" b="1" dirty="0" smtClean="0">
              <a:latin typeface="Calibri"/>
              <a:ea typeface="Calibri"/>
              <a:cs typeface="Times New Roman"/>
            </a:endParaRPr>
          </a:p>
          <a:p>
            <a:pPr lvl="5">
              <a:lnSpc>
                <a:spcPct val="125000"/>
              </a:lnSpc>
              <a:spcBef>
                <a:spcPts val="0"/>
              </a:spcBef>
              <a:buFont typeface="Wingdings" pitchFamily="2" charset="2"/>
              <a:buChar char="§"/>
              <a:tabLst>
                <a:tab pos="1200150" algn="l"/>
              </a:tabLst>
            </a:pPr>
            <a:r>
              <a:rPr lang="en-US" sz="1400" dirty="0" err="1" smtClean="0">
                <a:latin typeface="Calibri"/>
                <a:ea typeface="Calibri"/>
                <a:cs typeface="Times New Roman"/>
              </a:rPr>
              <a:t>Elika</a:t>
            </a:r>
            <a:r>
              <a:rPr lang="en-US" sz="1400" dirty="0" smtClean="0">
                <a:latin typeface="Calibri"/>
                <a:ea typeface="Calibri"/>
                <a:cs typeface="Times New Roman"/>
              </a:rPr>
              <a:t> </a:t>
            </a:r>
            <a:r>
              <a:rPr lang="en-US" sz="1400" dirty="0">
                <a:latin typeface="Calibri"/>
                <a:ea typeface="Calibri"/>
                <a:cs typeface="Times New Roman"/>
              </a:rPr>
              <a:t>Bernard, </a:t>
            </a:r>
            <a:r>
              <a:rPr lang="en-US" sz="1400" dirty="0" smtClean="0">
                <a:latin typeface="Calibri"/>
                <a:ea typeface="Calibri"/>
                <a:cs typeface="Times New Roman"/>
              </a:rPr>
              <a:t>Black </a:t>
            </a:r>
            <a:r>
              <a:rPr lang="en-US" sz="1400" dirty="0">
                <a:latin typeface="Calibri"/>
                <a:ea typeface="Calibri"/>
                <a:cs typeface="Times New Roman"/>
              </a:rPr>
              <a:t>Women United </a:t>
            </a:r>
            <a:endParaRPr lang="en-US" sz="1400" dirty="0" smtClean="0">
              <a:latin typeface="Calibri"/>
              <a:ea typeface="Calibri"/>
              <a:cs typeface="Times New Roman"/>
            </a:endParaRPr>
          </a:p>
          <a:p>
            <a:pPr lvl="5">
              <a:lnSpc>
                <a:spcPct val="125000"/>
              </a:lnSpc>
              <a:spcBef>
                <a:spcPts val="0"/>
              </a:spcBef>
              <a:buFont typeface="Wingdings" pitchFamily="2" charset="2"/>
              <a:buChar char="§"/>
              <a:tabLst>
                <a:tab pos="1200150" algn="l"/>
              </a:tabLst>
            </a:pPr>
            <a:r>
              <a:rPr lang="en-US" sz="1400" dirty="0" err="1" smtClean="0">
                <a:latin typeface="Calibri"/>
                <a:ea typeface="Calibri"/>
                <a:cs typeface="Times New Roman"/>
              </a:rPr>
              <a:t>Dezie</a:t>
            </a:r>
            <a:r>
              <a:rPr lang="en-US" sz="1400" dirty="0" smtClean="0">
                <a:latin typeface="Calibri"/>
                <a:ea typeface="Calibri"/>
                <a:cs typeface="Times New Roman"/>
              </a:rPr>
              <a:t> </a:t>
            </a:r>
            <a:r>
              <a:rPr lang="en-US" sz="1400" dirty="0">
                <a:latin typeface="Calibri"/>
                <a:ea typeface="Calibri"/>
                <a:cs typeface="Times New Roman"/>
              </a:rPr>
              <a:t>Woods-Jones, Black Women Organized for </a:t>
            </a:r>
            <a:r>
              <a:rPr lang="en-US" sz="1400" dirty="0" smtClean="0">
                <a:latin typeface="Calibri"/>
                <a:ea typeface="Calibri"/>
                <a:cs typeface="Times New Roman"/>
              </a:rPr>
              <a:t> Political </a:t>
            </a:r>
            <a:r>
              <a:rPr lang="en-US" sz="1400" dirty="0">
                <a:latin typeface="Calibri"/>
                <a:ea typeface="Calibri"/>
                <a:cs typeface="Times New Roman"/>
              </a:rPr>
              <a:t>Action</a:t>
            </a:r>
          </a:p>
          <a:p>
            <a:pPr marL="0" marR="0">
              <a:lnSpc>
                <a:spcPct val="125000"/>
              </a:lnSpc>
              <a:spcBef>
                <a:spcPts val="0"/>
              </a:spcBef>
              <a:spcAft>
                <a:spcPts val="0"/>
              </a:spcAft>
              <a:tabLst>
                <a:tab pos="1425575" algn="l"/>
              </a:tabLst>
            </a:pPr>
            <a:r>
              <a:rPr lang="en-US" sz="1800" b="1" dirty="0" smtClean="0">
                <a:latin typeface="Calibri"/>
                <a:ea typeface="Calibri"/>
                <a:cs typeface="Times New Roman"/>
              </a:rPr>
              <a:t>2:00 </a:t>
            </a:r>
            <a:r>
              <a:rPr lang="en-US" sz="1800" b="1" dirty="0">
                <a:latin typeface="Calibri"/>
                <a:ea typeface="Calibri"/>
                <a:cs typeface="Times New Roman"/>
              </a:rPr>
              <a:t>p.m. </a:t>
            </a:r>
            <a:r>
              <a:rPr lang="en-US" sz="1800" b="1" dirty="0" smtClean="0">
                <a:latin typeface="Calibri"/>
                <a:ea typeface="Calibri"/>
                <a:cs typeface="Times New Roman"/>
              </a:rPr>
              <a:t>	First </a:t>
            </a:r>
            <a:r>
              <a:rPr lang="en-US" sz="1800" b="1" dirty="0">
                <a:latin typeface="Calibri"/>
                <a:ea typeface="Calibri"/>
                <a:cs typeface="Times New Roman"/>
              </a:rPr>
              <a:t>Breakout Report Out </a:t>
            </a:r>
          </a:p>
          <a:p>
            <a:pPr marL="0" marR="0">
              <a:lnSpc>
                <a:spcPct val="125000"/>
              </a:lnSpc>
              <a:spcBef>
                <a:spcPts val="0"/>
              </a:spcBef>
              <a:spcAft>
                <a:spcPts val="0"/>
              </a:spcAft>
              <a:tabLst>
                <a:tab pos="1425575" algn="l"/>
              </a:tabLst>
            </a:pPr>
            <a:r>
              <a:rPr lang="en-US" sz="1800" b="1" dirty="0">
                <a:latin typeface="Calibri"/>
                <a:ea typeface="Calibri"/>
                <a:cs typeface="Times New Roman"/>
              </a:rPr>
              <a:t>2:45 p.m. 	Second Break Out</a:t>
            </a:r>
          </a:p>
          <a:p>
            <a:pPr marL="1691640" lvl="4">
              <a:lnSpc>
                <a:spcPct val="125000"/>
              </a:lnSpc>
              <a:spcBef>
                <a:spcPts val="0"/>
              </a:spcBef>
              <a:buFont typeface="Wingdings"/>
              <a:buChar char=""/>
            </a:pPr>
            <a:r>
              <a:rPr lang="en-US" sz="1400" dirty="0">
                <a:latin typeface="Calibri"/>
                <a:ea typeface="Calibri"/>
                <a:cs typeface="Times New Roman"/>
              </a:rPr>
              <a:t>Political Participation</a:t>
            </a:r>
          </a:p>
          <a:p>
            <a:pPr marL="1691640" lvl="4">
              <a:lnSpc>
                <a:spcPct val="125000"/>
              </a:lnSpc>
              <a:spcBef>
                <a:spcPts val="0"/>
              </a:spcBef>
              <a:buFont typeface="Wingdings"/>
              <a:buChar char=""/>
            </a:pPr>
            <a:r>
              <a:rPr lang="en-US" sz="1400" dirty="0">
                <a:latin typeface="Calibri"/>
                <a:ea typeface="Calibri"/>
                <a:cs typeface="Times New Roman"/>
              </a:rPr>
              <a:t>Employment &amp; Earnings</a:t>
            </a:r>
          </a:p>
          <a:p>
            <a:pPr marL="1691640" lvl="4">
              <a:lnSpc>
                <a:spcPct val="125000"/>
              </a:lnSpc>
              <a:spcBef>
                <a:spcPts val="0"/>
              </a:spcBef>
              <a:buFont typeface="Wingdings"/>
              <a:buChar char=""/>
            </a:pPr>
            <a:r>
              <a:rPr lang="en-US" sz="1400" dirty="0">
                <a:latin typeface="Calibri"/>
                <a:ea typeface="Calibri"/>
                <a:cs typeface="Times New Roman"/>
              </a:rPr>
              <a:t>Work &amp; Family</a:t>
            </a:r>
          </a:p>
          <a:p>
            <a:pPr marL="0" marR="0">
              <a:lnSpc>
                <a:spcPct val="125000"/>
              </a:lnSpc>
              <a:spcBef>
                <a:spcPts val="0"/>
              </a:spcBef>
              <a:spcAft>
                <a:spcPts val="0"/>
              </a:spcAft>
              <a:tabLst>
                <a:tab pos="1425575" algn="l"/>
              </a:tabLst>
            </a:pPr>
            <a:r>
              <a:rPr lang="en-US" sz="1800" b="1" dirty="0">
                <a:latin typeface="Calibri"/>
                <a:ea typeface="Calibri"/>
                <a:cs typeface="Times New Roman"/>
              </a:rPr>
              <a:t>4:15 p.m.	Second Breakout Review</a:t>
            </a:r>
          </a:p>
          <a:p>
            <a:pPr marL="0" marR="0">
              <a:lnSpc>
                <a:spcPct val="125000"/>
              </a:lnSpc>
              <a:spcBef>
                <a:spcPts val="0"/>
              </a:spcBef>
              <a:spcAft>
                <a:spcPts val="0"/>
              </a:spcAft>
              <a:tabLst>
                <a:tab pos="1425575" algn="l"/>
              </a:tabLst>
            </a:pPr>
            <a:r>
              <a:rPr lang="en-US" sz="1800" b="1" dirty="0">
                <a:latin typeface="Calibri"/>
                <a:ea typeface="Calibri"/>
                <a:cs typeface="Times New Roman"/>
              </a:rPr>
              <a:t>4:45 p.m.	Second Breakout Report Out</a:t>
            </a:r>
          </a:p>
          <a:p>
            <a:pPr marL="0" marR="0">
              <a:lnSpc>
                <a:spcPct val="125000"/>
              </a:lnSpc>
              <a:spcBef>
                <a:spcPts val="0"/>
              </a:spcBef>
              <a:spcAft>
                <a:spcPts val="0"/>
              </a:spcAft>
              <a:tabLst>
                <a:tab pos="1425575" algn="l"/>
              </a:tabLst>
            </a:pPr>
            <a:r>
              <a:rPr lang="en-US" sz="1800" b="1" dirty="0">
                <a:latin typeface="Calibri"/>
                <a:ea typeface="Calibri"/>
                <a:cs typeface="Times New Roman"/>
              </a:rPr>
              <a:t>5:45 p.m.	Closing </a:t>
            </a:r>
            <a:r>
              <a:rPr lang="en-US" sz="1800" b="1" dirty="0" smtClean="0">
                <a:latin typeface="Calibri"/>
                <a:ea typeface="Calibri"/>
                <a:cs typeface="Times New Roman"/>
              </a:rPr>
              <a:t>Remarks</a:t>
            </a:r>
          </a:p>
          <a:p>
            <a:pPr marL="0" marR="0">
              <a:lnSpc>
                <a:spcPct val="125000"/>
              </a:lnSpc>
              <a:spcBef>
                <a:spcPts val="0"/>
              </a:spcBef>
              <a:spcAft>
                <a:spcPts val="0"/>
              </a:spcAft>
              <a:tabLst>
                <a:tab pos="1425575" algn="l"/>
              </a:tabLst>
            </a:pPr>
            <a:r>
              <a:rPr lang="en-US" sz="1800" b="1" dirty="0" smtClean="0">
                <a:latin typeface="Calibri"/>
                <a:ea typeface="Calibri"/>
                <a:cs typeface="Times New Roman"/>
              </a:rPr>
              <a:t>6:00 p.m.	Reception – Pearl On The River, </a:t>
            </a:r>
            <a:r>
              <a:rPr lang="en-US" sz="1800" dirty="0">
                <a:solidFill>
                  <a:srgbClr val="34343F"/>
                </a:solidFill>
                <a:latin typeface="Calibri" pitchFamily="34" charset="0"/>
                <a:cs typeface="Calibri" pitchFamily="34" charset="0"/>
              </a:rPr>
              <a:t>1379 Garden Hwy, Sacramento, </a:t>
            </a:r>
            <a:r>
              <a:rPr lang="en-US" sz="1800" dirty="0" smtClean="0">
                <a:solidFill>
                  <a:srgbClr val="34343F"/>
                </a:solidFill>
                <a:latin typeface="Calibri" pitchFamily="34" charset="0"/>
                <a:cs typeface="Calibri" pitchFamily="34" charset="0"/>
              </a:rPr>
              <a:t>	CA </a:t>
            </a:r>
            <a:r>
              <a:rPr lang="en-US" sz="1800" dirty="0">
                <a:solidFill>
                  <a:srgbClr val="34343F"/>
                </a:solidFill>
                <a:latin typeface="Calibri" pitchFamily="34" charset="0"/>
                <a:cs typeface="Calibri" pitchFamily="34" charset="0"/>
              </a:rPr>
              <a:t>95833</a:t>
            </a:r>
            <a:endParaRPr lang="en-US" sz="1800" b="1" dirty="0">
              <a:latin typeface="Calibri" pitchFamily="34" charset="0"/>
              <a:ea typeface="Calibri"/>
              <a:cs typeface="Calibri" pitchFamily="34" charset="0"/>
            </a:endParaRPr>
          </a:p>
          <a:p>
            <a:endParaRPr lang="en-US" sz="1400" dirty="0"/>
          </a:p>
        </p:txBody>
      </p:sp>
    </p:spTree>
    <p:extLst>
      <p:ext uri="{BB962C8B-B14F-4D97-AF65-F5344CB8AC3E}">
        <p14:creationId xmlns:p14="http://schemas.microsoft.com/office/powerpoint/2010/main" val="11691096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24147" y="457200"/>
            <a:ext cx="5791200" cy="902249"/>
          </a:xfrm>
        </p:spPr>
        <p:txBody>
          <a:bodyPr>
            <a:normAutofit fontScale="90000"/>
          </a:bodyPr>
          <a:lstStyle/>
          <a:p>
            <a:r>
              <a:rPr lang="en-US" sz="2600" b="1" dirty="0">
                <a:solidFill>
                  <a:schemeClr val="tx1"/>
                </a:solidFill>
                <a:latin typeface="Calibri" panose="020F0502020204030204" pitchFamily="34" charset="0"/>
                <a:cs typeface="Calibri" panose="020F0502020204030204" pitchFamily="34" charset="0"/>
              </a:rPr>
              <a:t>Do a S</a:t>
            </a:r>
            <a:r>
              <a:rPr lang="en-US" sz="2700" b="1" dirty="0">
                <a:solidFill>
                  <a:schemeClr val="tx1"/>
                </a:solidFill>
                <a:latin typeface="Calibri" panose="020F0502020204030204" pitchFamily="34" charset="0"/>
                <a:cs typeface="Calibri" panose="020F0502020204030204" pitchFamily="34" charset="0"/>
              </a:rPr>
              <a:t>elf-Assessment &amp; Personal Inventory:</a:t>
            </a:r>
            <a:br>
              <a:rPr lang="en-US" sz="2700" b="1" dirty="0">
                <a:solidFill>
                  <a:schemeClr val="tx1"/>
                </a:solidFill>
                <a:latin typeface="Calibri" panose="020F0502020204030204" pitchFamily="34" charset="0"/>
                <a:cs typeface="Calibri" panose="020F0502020204030204" pitchFamily="34" charset="0"/>
              </a:rPr>
            </a:br>
            <a:r>
              <a:rPr lang="en-US" sz="2700" b="1" dirty="0">
                <a:solidFill>
                  <a:schemeClr val="tx1"/>
                </a:solidFill>
                <a:latin typeface="Calibri" panose="020F0502020204030204" pitchFamily="34" charset="0"/>
                <a:cs typeface="Calibri" panose="020F0502020204030204" pitchFamily="34" charset="0"/>
              </a:rPr>
              <a:t>What’s in Your Closet?</a:t>
            </a:r>
          </a:p>
        </p:txBody>
      </p:sp>
      <p:sp>
        <p:nvSpPr>
          <p:cNvPr id="9" name="Footer Placeholder 8"/>
          <p:cNvSpPr>
            <a:spLocks noGrp="1"/>
          </p:cNvSpPr>
          <p:nvPr>
            <p:ph type="ftr" sz="quarter" idx="11"/>
          </p:nvPr>
        </p:nvSpPr>
        <p:spPr>
          <a:xfrm>
            <a:off x="762000" y="6172200"/>
            <a:ext cx="3733800" cy="457200"/>
          </a:xfrm>
        </p:spPr>
        <p:txBody>
          <a:bodyPr/>
          <a:lstStyle/>
          <a:p>
            <a:r>
              <a:rPr lang="en-US" dirty="0"/>
              <a:t>The State of Black Women in California</a:t>
            </a:r>
          </a:p>
        </p:txBody>
      </p:sp>
      <p:sp>
        <p:nvSpPr>
          <p:cNvPr id="10" name="Slide Number Placeholder 9"/>
          <p:cNvSpPr>
            <a:spLocks noGrp="1"/>
          </p:cNvSpPr>
          <p:nvPr>
            <p:ph type="sldNum" sz="quarter" idx="12"/>
          </p:nvPr>
        </p:nvSpPr>
        <p:spPr/>
        <p:txBody>
          <a:bodyPr/>
          <a:lstStyle/>
          <a:p>
            <a:fld id="{6F42FDE4-A7DD-41A7-A0A6-9B649FB43336}" type="slidenum">
              <a:rPr kumimoji="0" lang="en-US" smtClean="0"/>
              <a:t>60</a:t>
            </a:fld>
            <a:endParaRPr kumimoji="0" lang="en-US" dirty="0"/>
          </a:p>
        </p:txBody>
      </p:sp>
      <p:sp>
        <p:nvSpPr>
          <p:cNvPr id="6" name="Rectangle 3">
            <a:extLst>
              <a:ext uri="{FF2B5EF4-FFF2-40B4-BE49-F238E27FC236}">
                <a16:creationId xmlns:a16="http://schemas.microsoft.com/office/drawing/2014/main" xmlns="" id="{A826B432-6F30-4588-8E27-D645254D95F8}"/>
              </a:ext>
            </a:extLst>
          </p:cNvPr>
          <p:cNvSpPr>
            <a:spLocks noGrp="1" noChangeArrowheads="1"/>
          </p:cNvSpPr>
          <p:nvPr>
            <p:ph sz="quarter" idx="1"/>
          </p:nvPr>
        </p:nvSpPr>
        <p:spPr>
          <a:xfrm>
            <a:off x="762000" y="1524001"/>
            <a:ext cx="5515494" cy="3810000"/>
          </a:xfrm>
        </p:spPr>
        <p:txBody>
          <a:bodyPr>
            <a:noAutofit/>
          </a:bodyPr>
          <a:lstStyle/>
          <a:p>
            <a:pPr marL="114300" indent="0" eaLnBrk="1" hangingPunct="1">
              <a:buFont typeface="Arial" charset="0"/>
              <a:buNone/>
              <a:defRPr/>
            </a:pPr>
            <a:r>
              <a:rPr lang="en-US" altLang="en-US" sz="2200" dirty="0">
                <a:latin typeface="Calibri" panose="020F0502020204030204" pitchFamily="34" charset="0"/>
                <a:cs typeface="Calibri" panose="020F0502020204030204" pitchFamily="34" charset="0"/>
              </a:rPr>
              <a:t>If you put your name on the ballot, who will be your biggest detractors?  Who will organize opposition to your candidacy?</a:t>
            </a:r>
            <a:br>
              <a:rPr lang="en-US" altLang="en-US" sz="2200" dirty="0">
                <a:latin typeface="Calibri" panose="020F0502020204030204" pitchFamily="34" charset="0"/>
                <a:cs typeface="Calibri" panose="020F0502020204030204" pitchFamily="34" charset="0"/>
              </a:rPr>
            </a:br>
            <a:endParaRPr lang="en-US" altLang="en-US" sz="2200" dirty="0">
              <a:latin typeface="Calibri" panose="020F0502020204030204" pitchFamily="34" charset="0"/>
              <a:cs typeface="Calibri" panose="020F0502020204030204" pitchFamily="34" charset="0"/>
            </a:endParaRPr>
          </a:p>
          <a:p>
            <a:pPr eaLnBrk="1" hangingPunct="1">
              <a:buFont typeface="Wingdings" panose="05000000000000000000" pitchFamily="2" charset="2"/>
              <a:buChar char="Ø"/>
              <a:defRPr/>
            </a:pPr>
            <a:r>
              <a:rPr lang="en-US" altLang="en-US" sz="2200" dirty="0">
                <a:latin typeface="Calibri" panose="020F0502020204030204" pitchFamily="34" charset="0"/>
                <a:cs typeface="Calibri" panose="020F0502020204030204" pitchFamily="34" charset="0"/>
              </a:rPr>
              <a:t>What in your background could any opposition use against you?</a:t>
            </a:r>
          </a:p>
          <a:p>
            <a:pPr eaLnBrk="1" hangingPunct="1">
              <a:buFont typeface="Wingdings" panose="05000000000000000000" pitchFamily="2" charset="2"/>
              <a:buChar char="Ø"/>
              <a:defRPr/>
            </a:pPr>
            <a:r>
              <a:rPr lang="en-US" altLang="en-US" sz="2200" dirty="0">
                <a:latin typeface="Calibri" panose="020F0502020204030204" pitchFamily="34" charset="0"/>
                <a:cs typeface="Calibri" panose="020F0502020204030204" pitchFamily="34" charset="0"/>
              </a:rPr>
              <a:t>Are there any issues with DUIs, bankruptcy or other legal or personal problems?</a:t>
            </a:r>
          </a:p>
          <a:p>
            <a:pPr eaLnBrk="1" hangingPunct="1">
              <a:buFont typeface="Wingdings" panose="05000000000000000000" pitchFamily="2" charset="2"/>
              <a:buChar char="Ø"/>
              <a:defRPr/>
            </a:pPr>
            <a:r>
              <a:rPr lang="en-US" altLang="en-US" sz="2200" dirty="0">
                <a:latin typeface="Calibri" panose="020F0502020204030204" pitchFamily="34" charset="0"/>
                <a:cs typeface="Calibri" panose="020F0502020204030204" pitchFamily="34" charset="0"/>
              </a:rPr>
              <a:t>Will there be any surprises if we did a background check on you?</a:t>
            </a:r>
          </a:p>
        </p:txBody>
      </p:sp>
      <p:pic>
        <p:nvPicPr>
          <p:cNvPr id="3" name="Picture 2">
            <a:extLst>
              <a:ext uri="{FF2B5EF4-FFF2-40B4-BE49-F238E27FC236}">
                <a16:creationId xmlns:a16="http://schemas.microsoft.com/office/drawing/2014/main" xmlns="" id="{89ABB957-FF23-46E4-A78F-BEA1E977FF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5347" y="1524001"/>
            <a:ext cx="2209800" cy="220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6147687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786890" y="885996"/>
            <a:ext cx="5757949" cy="685800"/>
          </a:xfrm>
        </p:spPr>
        <p:txBody>
          <a:bodyPr>
            <a:normAutofit/>
          </a:bodyPr>
          <a:lstStyle/>
          <a:p>
            <a:pPr algn="ctr"/>
            <a:r>
              <a:rPr lang="en-US" sz="3000" b="1" dirty="0">
                <a:solidFill>
                  <a:schemeClr val="tx1"/>
                </a:solidFill>
                <a:latin typeface="Calibri" panose="020F0502020204030204" pitchFamily="34" charset="0"/>
                <a:cs typeface="Calibri" panose="020F0502020204030204" pitchFamily="34" charset="0"/>
              </a:rPr>
              <a:t>Identify Your Kitchen Cabinet</a:t>
            </a:r>
          </a:p>
        </p:txBody>
      </p:sp>
      <p:sp>
        <p:nvSpPr>
          <p:cNvPr id="9" name="Footer Placeholder 8"/>
          <p:cNvSpPr>
            <a:spLocks noGrp="1"/>
          </p:cNvSpPr>
          <p:nvPr>
            <p:ph type="ftr" sz="quarter" idx="11"/>
          </p:nvPr>
        </p:nvSpPr>
        <p:spPr>
          <a:xfrm>
            <a:off x="762000" y="6172200"/>
            <a:ext cx="3733800" cy="457200"/>
          </a:xfrm>
        </p:spPr>
        <p:txBody>
          <a:bodyPr/>
          <a:lstStyle/>
          <a:p>
            <a:r>
              <a:rPr lang="en-US" dirty="0"/>
              <a:t>The State of Black Women in California</a:t>
            </a:r>
          </a:p>
        </p:txBody>
      </p:sp>
      <p:sp>
        <p:nvSpPr>
          <p:cNvPr id="10" name="Slide Number Placeholder 9"/>
          <p:cNvSpPr>
            <a:spLocks noGrp="1"/>
          </p:cNvSpPr>
          <p:nvPr>
            <p:ph type="sldNum" sz="quarter" idx="12"/>
          </p:nvPr>
        </p:nvSpPr>
        <p:spPr/>
        <p:txBody>
          <a:bodyPr/>
          <a:lstStyle/>
          <a:p>
            <a:fld id="{6F42FDE4-A7DD-41A7-A0A6-9B649FB43336}" type="slidenum">
              <a:rPr kumimoji="0" lang="en-US" smtClean="0"/>
              <a:t>61</a:t>
            </a:fld>
            <a:endParaRPr kumimoji="0" lang="en-US" dirty="0"/>
          </a:p>
        </p:txBody>
      </p:sp>
      <p:pic>
        <p:nvPicPr>
          <p:cNvPr id="4" name="Picture 3" descr="A group of people sitting at a table with a crowd watching&#10;&#10;Description generated with very high confidence">
            <a:extLst>
              <a:ext uri="{FF2B5EF4-FFF2-40B4-BE49-F238E27FC236}">
                <a16:creationId xmlns:a16="http://schemas.microsoft.com/office/drawing/2014/main" xmlns="" id="{EE0E2D0A-D45B-4F6F-A907-2D4D654A8D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7672" y="1828800"/>
            <a:ext cx="5586499" cy="37243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9527125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48000" y="893720"/>
            <a:ext cx="3733800" cy="721100"/>
          </a:xfrm>
        </p:spPr>
        <p:txBody>
          <a:bodyPr>
            <a:normAutofit/>
          </a:bodyPr>
          <a:lstStyle/>
          <a:p>
            <a:pPr algn="ctr"/>
            <a:r>
              <a:rPr lang="en-US" sz="3600" b="1" dirty="0">
                <a:solidFill>
                  <a:schemeClr val="tx1"/>
                </a:solidFill>
                <a:latin typeface="Calibri" panose="020F0502020204030204" pitchFamily="34" charset="0"/>
                <a:cs typeface="Calibri" panose="020F0502020204030204" pitchFamily="34" charset="0"/>
              </a:rPr>
              <a:t>Ready. Set. GO!</a:t>
            </a:r>
          </a:p>
        </p:txBody>
      </p:sp>
      <p:sp>
        <p:nvSpPr>
          <p:cNvPr id="9" name="Footer Placeholder 8"/>
          <p:cNvSpPr>
            <a:spLocks noGrp="1"/>
          </p:cNvSpPr>
          <p:nvPr>
            <p:ph type="ftr" sz="quarter" idx="11"/>
          </p:nvPr>
        </p:nvSpPr>
        <p:spPr>
          <a:xfrm>
            <a:off x="762000" y="6172200"/>
            <a:ext cx="3733800" cy="457200"/>
          </a:xfrm>
        </p:spPr>
        <p:txBody>
          <a:bodyPr/>
          <a:lstStyle/>
          <a:p>
            <a:r>
              <a:rPr lang="en-US" dirty="0"/>
              <a:t>The State of Black Women in California</a:t>
            </a:r>
          </a:p>
        </p:txBody>
      </p:sp>
      <p:sp>
        <p:nvSpPr>
          <p:cNvPr id="10" name="Slide Number Placeholder 9"/>
          <p:cNvSpPr>
            <a:spLocks noGrp="1"/>
          </p:cNvSpPr>
          <p:nvPr>
            <p:ph type="sldNum" sz="quarter" idx="12"/>
          </p:nvPr>
        </p:nvSpPr>
        <p:spPr/>
        <p:txBody>
          <a:bodyPr/>
          <a:lstStyle/>
          <a:p>
            <a:fld id="{6F42FDE4-A7DD-41A7-A0A6-9B649FB43336}" type="slidenum">
              <a:rPr kumimoji="0" lang="en-US" smtClean="0"/>
              <a:t>62</a:t>
            </a:fld>
            <a:endParaRPr kumimoji="0" lang="en-US" dirty="0"/>
          </a:p>
        </p:txBody>
      </p:sp>
      <p:sp>
        <p:nvSpPr>
          <p:cNvPr id="6" name="Rectangle 3">
            <a:extLst>
              <a:ext uri="{FF2B5EF4-FFF2-40B4-BE49-F238E27FC236}">
                <a16:creationId xmlns:a16="http://schemas.microsoft.com/office/drawing/2014/main" xmlns="" id="{50DC4787-FCCA-4F2F-B959-99FA9E270A59}"/>
              </a:ext>
            </a:extLst>
          </p:cNvPr>
          <p:cNvSpPr txBox="1">
            <a:spLocks noChangeArrowheads="1"/>
          </p:cNvSpPr>
          <p:nvPr/>
        </p:nvSpPr>
        <p:spPr bwMode="auto">
          <a:xfrm>
            <a:off x="3223953" y="1763662"/>
            <a:ext cx="4624822" cy="1935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228600" algn="l" rtl="0" eaLnBrk="0" fontAlgn="base" hangingPunct="0">
              <a:spcBef>
                <a:spcPct val="20000"/>
              </a:spcBef>
              <a:spcAft>
                <a:spcPct val="0"/>
              </a:spcAft>
              <a:buClr>
                <a:schemeClr val="accent1"/>
              </a:buClr>
              <a:buFont typeface="Arial"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FF6700"/>
              </a:buClr>
              <a:buFont typeface="Arial"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909465"/>
              </a:buClr>
              <a:buFont typeface="Arial"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956B43"/>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eaLnBrk="1" hangingPunct="1">
              <a:buFont typeface="Arial" charset="0"/>
              <a:buNone/>
              <a:defRPr/>
            </a:pPr>
            <a:r>
              <a:rPr lang="en-US" altLang="en-US" sz="2800" dirty="0"/>
              <a:t>After you have made the decision to move forward with your candidacy, in consultation with your family and kitchen cabinet, it’s now time to map out your road to campaign success.</a:t>
            </a:r>
            <a:r>
              <a:rPr lang="en-US" altLang="en-US" sz="2400" dirty="0"/>
              <a:t/>
            </a:r>
            <a:br>
              <a:rPr lang="en-US" altLang="en-US" sz="2400" dirty="0"/>
            </a:br>
            <a:endParaRPr lang="en-US" altLang="en-US" sz="2400" dirty="0"/>
          </a:p>
          <a:p>
            <a:pPr eaLnBrk="1" hangingPunct="1">
              <a:defRPr/>
            </a:pPr>
            <a:endParaRPr lang="en-US" altLang="en-US" sz="2800" dirty="0"/>
          </a:p>
        </p:txBody>
      </p:sp>
      <p:pic>
        <p:nvPicPr>
          <p:cNvPr id="12" name="Picture 17" descr="C:\Users\Kimberly\AppData\Local\Microsoft\Windows\Temporary Internet Files\Content.IE5\G6W4WCPW\MC900303033[1].jpg">
            <a:extLst>
              <a:ext uri="{FF2B5EF4-FFF2-40B4-BE49-F238E27FC236}">
                <a16:creationId xmlns:a16="http://schemas.microsoft.com/office/drawing/2014/main" xmlns="" id="{6FD44817-02B6-4F53-8ABF-4BF7CA885B3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8152" y="4953000"/>
            <a:ext cx="2143446" cy="1767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icture containing traffic light, photo, black&#10;&#10;Description generated with high confidence">
            <a:extLst>
              <a:ext uri="{FF2B5EF4-FFF2-40B4-BE49-F238E27FC236}">
                <a16:creationId xmlns:a16="http://schemas.microsoft.com/office/drawing/2014/main" xmlns="" id="{389C30A0-EBA1-42D3-8D1C-BAD3EF6C7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143000"/>
            <a:ext cx="2363791" cy="2667000"/>
          </a:xfrm>
          <a:prstGeom prst="rect">
            <a:avLst/>
          </a:prstGeom>
        </p:spPr>
      </p:pic>
    </p:spTree>
    <p:extLst>
      <p:ext uri="{BB962C8B-B14F-4D97-AF65-F5344CB8AC3E}">
        <p14:creationId xmlns:p14="http://schemas.microsoft.com/office/powerpoint/2010/main" val="312641684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57400" y="1494230"/>
            <a:ext cx="5880100" cy="579438"/>
          </a:xfrm>
        </p:spPr>
        <p:txBody>
          <a:bodyPr>
            <a:noAutofit/>
          </a:bodyPr>
          <a:lstStyle/>
          <a:p>
            <a:pPr algn="ctr"/>
            <a:r>
              <a:rPr lang="en-US" sz="2600" b="1" dirty="0">
                <a:solidFill>
                  <a:schemeClr val="tx1"/>
                </a:solidFill>
                <a:latin typeface="Calibri" panose="020F0502020204030204" pitchFamily="34" charset="0"/>
                <a:cs typeface="Calibri" panose="020F0502020204030204" pitchFamily="34" charset="0"/>
              </a:rPr>
              <a:t>Campaign Strategy 101: Lay of the Land</a:t>
            </a:r>
          </a:p>
        </p:txBody>
      </p:sp>
      <p:sp>
        <p:nvSpPr>
          <p:cNvPr id="9" name="Footer Placeholder 8"/>
          <p:cNvSpPr>
            <a:spLocks noGrp="1"/>
          </p:cNvSpPr>
          <p:nvPr>
            <p:ph type="ftr" sz="quarter" idx="11"/>
          </p:nvPr>
        </p:nvSpPr>
        <p:spPr>
          <a:xfrm>
            <a:off x="762000" y="6172200"/>
            <a:ext cx="3733800" cy="457200"/>
          </a:xfrm>
        </p:spPr>
        <p:txBody>
          <a:bodyPr/>
          <a:lstStyle/>
          <a:p>
            <a:r>
              <a:rPr lang="en-US" dirty="0"/>
              <a:t>The State of Black Women in California</a:t>
            </a:r>
          </a:p>
        </p:txBody>
      </p:sp>
      <p:sp>
        <p:nvSpPr>
          <p:cNvPr id="10" name="Slide Number Placeholder 9"/>
          <p:cNvSpPr>
            <a:spLocks noGrp="1"/>
          </p:cNvSpPr>
          <p:nvPr>
            <p:ph type="sldNum" sz="quarter" idx="12"/>
          </p:nvPr>
        </p:nvSpPr>
        <p:spPr/>
        <p:txBody>
          <a:bodyPr/>
          <a:lstStyle/>
          <a:p>
            <a:fld id="{6F42FDE4-A7DD-41A7-A0A6-9B649FB43336}" type="slidenum">
              <a:rPr kumimoji="0" lang="en-US" smtClean="0"/>
              <a:t>63</a:t>
            </a:fld>
            <a:endParaRPr kumimoji="0" lang="en-US" dirty="0"/>
          </a:p>
        </p:txBody>
      </p:sp>
      <p:sp>
        <p:nvSpPr>
          <p:cNvPr id="6" name="Rectangle 3">
            <a:extLst>
              <a:ext uri="{FF2B5EF4-FFF2-40B4-BE49-F238E27FC236}">
                <a16:creationId xmlns:a16="http://schemas.microsoft.com/office/drawing/2014/main" xmlns="" id="{DE6828C3-4AD9-410D-926E-3F5EB7A4A839}"/>
              </a:ext>
            </a:extLst>
          </p:cNvPr>
          <p:cNvSpPr txBox="1">
            <a:spLocks noChangeArrowheads="1"/>
          </p:cNvSpPr>
          <p:nvPr/>
        </p:nvSpPr>
        <p:spPr>
          <a:xfrm>
            <a:off x="1257300" y="2208630"/>
            <a:ext cx="7099300" cy="3615089"/>
          </a:xfrm>
          <a:prstGeom prst="rect">
            <a:avLst/>
          </a:prstGeom>
        </p:spPr>
        <p:txBody>
          <a:bodyPr/>
          <a:lstStyle>
            <a:lvl1pPr marL="342900" indent="-228600" algn="l" rtl="0" eaLnBrk="0" fontAlgn="base" hangingPunct="0">
              <a:spcBef>
                <a:spcPct val="20000"/>
              </a:spcBef>
              <a:spcAft>
                <a:spcPct val="0"/>
              </a:spcAft>
              <a:buClr>
                <a:schemeClr val="accent1"/>
              </a:buClr>
              <a:buFont typeface="Arial"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FF6700"/>
              </a:buClr>
              <a:buFont typeface="Arial"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909465"/>
              </a:buClr>
              <a:buFont typeface="Arial"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956B43"/>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eaLnBrk="1" hangingPunct="1">
              <a:buFont typeface="Arial" charset="0"/>
              <a:buNone/>
              <a:defRPr/>
            </a:pPr>
            <a:r>
              <a:rPr lang="en-US" altLang="en-US" sz="2000" dirty="0">
                <a:latin typeface="Calibri" panose="020F0502020204030204" pitchFamily="34" charset="0"/>
                <a:cs typeface="Calibri" panose="020F0502020204030204" pitchFamily="34" charset="0"/>
              </a:rPr>
              <a:t>Contrary to popular opinion, campaigns are </a:t>
            </a:r>
            <a:r>
              <a:rPr lang="en-US" altLang="en-US" sz="2000" b="1" i="1" u="sng" dirty="0">
                <a:latin typeface="Calibri" panose="020F0502020204030204" pitchFamily="34" charset="0"/>
                <a:cs typeface="Calibri" panose="020F0502020204030204" pitchFamily="34" charset="0"/>
              </a:rPr>
              <a:t>never</a:t>
            </a:r>
            <a:r>
              <a:rPr lang="en-US" altLang="en-US" sz="2000" dirty="0">
                <a:latin typeface="Calibri" panose="020F0502020204030204" pitchFamily="34" charset="0"/>
                <a:cs typeface="Calibri" panose="020F0502020204030204" pitchFamily="34" charset="0"/>
              </a:rPr>
              <a:t> about the </a:t>
            </a:r>
            <a:r>
              <a:rPr lang="en-US" altLang="en-US" sz="2000" b="1" dirty="0">
                <a:latin typeface="Calibri" panose="020F0502020204030204" pitchFamily="34" charset="0"/>
                <a:cs typeface="Calibri" panose="020F0502020204030204" pitchFamily="34" charset="0"/>
              </a:rPr>
              <a:t>candidates</a:t>
            </a:r>
            <a:r>
              <a:rPr lang="en-US" altLang="en-US" sz="2000" dirty="0">
                <a:latin typeface="Calibri" panose="020F0502020204030204" pitchFamily="34" charset="0"/>
                <a:cs typeface="Calibri" panose="020F0502020204030204" pitchFamily="34" charset="0"/>
              </a:rPr>
              <a:t>, they are </a:t>
            </a:r>
            <a:r>
              <a:rPr lang="en-US" altLang="en-US" sz="2000" b="1" i="1" u="sng" dirty="0">
                <a:latin typeface="Calibri" panose="020F0502020204030204" pitchFamily="34" charset="0"/>
                <a:cs typeface="Calibri" panose="020F0502020204030204" pitchFamily="34" charset="0"/>
              </a:rPr>
              <a:t>always</a:t>
            </a:r>
            <a:r>
              <a:rPr lang="en-US" altLang="en-US" sz="2000" dirty="0">
                <a:latin typeface="Calibri" panose="020F0502020204030204" pitchFamily="34" charset="0"/>
                <a:cs typeface="Calibri" panose="020F0502020204030204" pitchFamily="34" charset="0"/>
              </a:rPr>
              <a:t> about the </a:t>
            </a:r>
            <a:r>
              <a:rPr lang="en-US" altLang="en-US" sz="2000" b="1" dirty="0">
                <a:latin typeface="Calibri" panose="020F0502020204030204" pitchFamily="34" charset="0"/>
                <a:cs typeface="Calibri" panose="020F0502020204030204" pitchFamily="34" charset="0"/>
              </a:rPr>
              <a:t>voters</a:t>
            </a:r>
            <a:r>
              <a:rPr lang="en-US" altLang="en-US" sz="2000" dirty="0">
                <a:latin typeface="Calibri" panose="020F0502020204030204" pitchFamily="34" charset="0"/>
                <a:cs typeface="Calibri" panose="020F0502020204030204" pitchFamily="34" charset="0"/>
              </a:rPr>
              <a:t>.  They are not decided by which candidate is the smarter or more knowledgeable about the issues; they are decided by which one connects better on an emotional level with the voters’ current concerns and personal interests.  </a:t>
            </a:r>
          </a:p>
          <a:p>
            <a:pPr marL="114300" indent="0" eaLnBrk="1" hangingPunct="1">
              <a:buFont typeface="Arial" charset="0"/>
              <a:buNone/>
              <a:defRPr/>
            </a:pPr>
            <a:r>
              <a:rPr lang="en-US" altLang="en-US" sz="2000" dirty="0">
                <a:latin typeface="Calibri" panose="020F0502020204030204" pitchFamily="34" charset="0"/>
                <a:cs typeface="Calibri" panose="020F0502020204030204" pitchFamily="34" charset="0"/>
              </a:rPr>
              <a:t/>
            </a:r>
            <a:br>
              <a:rPr lang="en-US" altLang="en-US" sz="2000" dirty="0">
                <a:latin typeface="Calibri" panose="020F0502020204030204" pitchFamily="34" charset="0"/>
                <a:cs typeface="Calibri" panose="020F0502020204030204" pitchFamily="34" charset="0"/>
              </a:rPr>
            </a:br>
            <a:r>
              <a:rPr lang="en-US" altLang="en-US" sz="2000" dirty="0">
                <a:latin typeface="Calibri" panose="020F0502020204030204" pitchFamily="34" charset="0"/>
                <a:cs typeface="Calibri" panose="020F0502020204030204" pitchFamily="34" charset="0"/>
              </a:rPr>
              <a:t>They are </a:t>
            </a:r>
            <a:r>
              <a:rPr lang="en-US" altLang="en-US" sz="2000" b="1" dirty="0">
                <a:latin typeface="Calibri" panose="020F0502020204030204" pitchFamily="34" charset="0"/>
                <a:cs typeface="Calibri" panose="020F0502020204030204" pitchFamily="34" charset="0"/>
              </a:rPr>
              <a:t>contextual</a:t>
            </a:r>
            <a:r>
              <a:rPr lang="en-US" altLang="en-US" sz="2000" dirty="0">
                <a:latin typeface="Calibri" panose="020F0502020204030204" pitchFamily="34" charset="0"/>
                <a:cs typeface="Calibri" panose="020F0502020204030204" pitchFamily="34" charset="0"/>
              </a:rPr>
              <a:t>, dependent on a particular time and place.</a:t>
            </a:r>
          </a:p>
          <a:p>
            <a:pPr marL="114300" indent="0" eaLnBrk="1" hangingPunct="1">
              <a:buFont typeface="Arial" charset="0"/>
              <a:buNone/>
              <a:defRPr/>
            </a:pPr>
            <a:r>
              <a:rPr lang="en-US" altLang="en-US" sz="2000" dirty="0">
                <a:latin typeface="Calibri" panose="020F0502020204030204" pitchFamily="34" charset="0"/>
                <a:cs typeface="Calibri" panose="020F0502020204030204" pitchFamily="34" charset="0"/>
              </a:rPr>
              <a:t/>
            </a:r>
            <a:br>
              <a:rPr lang="en-US" altLang="en-US" sz="2000" dirty="0">
                <a:latin typeface="Calibri" panose="020F0502020204030204" pitchFamily="34" charset="0"/>
                <a:cs typeface="Calibri" panose="020F0502020204030204" pitchFamily="34" charset="0"/>
              </a:rPr>
            </a:br>
            <a:r>
              <a:rPr lang="en-US" altLang="en-US" sz="2000" dirty="0">
                <a:latin typeface="Calibri" panose="020F0502020204030204" pitchFamily="34" charset="0"/>
                <a:cs typeface="Calibri" panose="020F0502020204030204" pitchFamily="34" charset="0"/>
              </a:rPr>
              <a:t>Therefore, the first step in the campaign planning and strategy process is to conduct a thorough </a:t>
            </a:r>
            <a:r>
              <a:rPr lang="en-US" altLang="en-US" sz="2000" b="1" dirty="0">
                <a:latin typeface="Calibri" panose="020F0502020204030204" pitchFamily="34" charset="0"/>
                <a:cs typeface="Calibri" panose="020F0502020204030204" pitchFamily="34" charset="0"/>
              </a:rPr>
              <a:t>Lay of the Land</a:t>
            </a:r>
            <a:r>
              <a:rPr lang="en-US" altLang="en-US" sz="2000" dirty="0">
                <a:latin typeface="Calibri" panose="020F0502020204030204" pitchFamily="34" charset="0"/>
                <a:cs typeface="Calibri" panose="020F0502020204030204" pitchFamily="34" charset="0"/>
              </a:rPr>
              <a:t>.</a:t>
            </a:r>
            <a:endParaRPr lang="en-US" altLang="en-US" sz="2000" b="1" dirty="0">
              <a:latin typeface="Calibri" panose="020F0502020204030204" pitchFamily="34" charset="0"/>
              <a:cs typeface="Calibri" panose="020F0502020204030204" pitchFamily="34" charset="0"/>
            </a:endParaRPr>
          </a:p>
          <a:p>
            <a:pPr eaLnBrk="1" hangingPunct="1">
              <a:defRPr/>
            </a:pPr>
            <a:endParaRPr lang="en-US" altLang="en-US" sz="2800" dirty="0"/>
          </a:p>
        </p:txBody>
      </p:sp>
      <p:pic>
        <p:nvPicPr>
          <p:cNvPr id="11" name="Picture 5" descr="C:\Users\Kimberly\AppData\Local\Microsoft\Windows\Temporary Internet Files\Content.IE5\SZUOS3U0\MP900426527[1].jpg">
            <a:extLst>
              <a:ext uri="{FF2B5EF4-FFF2-40B4-BE49-F238E27FC236}">
                <a16:creationId xmlns:a16="http://schemas.microsoft.com/office/drawing/2014/main" xmlns="" id="{E19D0263-D3FD-4072-989A-B3FCC6FE7D3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500" y="533400"/>
            <a:ext cx="1524000" cy="1385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857872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49531" y="381000"/>
            <a:ext cx="4813069" cy="503238"/>
          </a:xfrm>
        </p:spPr>
        <p:txBody>
          <a:bodyPr>
            <a:noAutofit/>
          </a:bodyPr>
          <a:lstStyle/>
          <a:p>
            <a:r>
              <a:rPr lang="en-US" sz="2800" b="1" dirty="0">
                <a:solidFill>
                  <a:schemeClr val="tx1"/>
                </a:solidFill>
                <a:latin typeface="Calibri" panose="020F0502020204030204" pitchFamily="34" charset="0"/>
                <a:cs typeface="Calibri" panose="020F0502020204030204" pitchFamily="34" charset="0"/>
              </a:rPr>
              <a:t>What’s Going On In the Hood?</a:t>
            </a:r>
          </a:p>
        </p:txBody>
      </p:sp>
      <p:sp>
        <p:nvSpPr>
          <p:cNvPr id="9" name="Footer Placeholder 8"/>
          <p:cNvSpPr>
            <a:spLocks noGrp="1"/>
          </p:cNvSpPr>
          <p:nvPr>
            <p:ph type="ftr" sz="quarter" idx="11"/>
          </p:nvPr>
        </p:nvSpPr>
        <p:spPr>
          <a:xfrm>
            <a:off x="762000" y="6172200"/>
            <a:ext cx="3733800" cy="457200"/>
          </a:xfrm>
        </p:spPr>
        <p:txBody>
          <a:bodyPr/>
          <a:lstStyle/>
          <a:p>
            <a:r>
              <a:rPr lang="en-US" dirty="0"/>
              <a:t>The State of Black Women in California</a:t>
            </a:r>
          </a:p>
        </p:txBody>
      </p:sp>
      <p:sp>
        <p:nvSpPr>
          <p:cNvPr id="10" name="Slide Number Placeholder 9"/>
          <p:cNvSpPr>
            <a:spLocks noGrp="1"/>
          </p:cNvSpPr>
          <p:nvPr>
            <p:ph type="sldNum" sz="quarter" idx="12"/>
          </p:nvPr>
        </p:nvSpPr>
        <p:spPr/>
        <p:txBody>
          <a:bodyPr/>
          <a:lstStyle/>
          <a:p>
            <a:fld id="{6F42FDE4-A7DD-41A7-A0A6-9B649FB43336}" type="slidenum">
              <a:rPr kumimoji="0" lang="en-US" smtClean="0"/>
              <a:t>64</a:t>
            </a:fld>
            <a:endParaRPr kumimoji="0" lang="en-US" dirty="0"/>
          </a:p>
        </p:txBody>
      </p:sp>
      <p:pic>
        <p:nvPicPr>
          <p:cNvPr id="6" name="Content Placeholder 5" descr="C:\Users\Kimberly\AppData\Local\Microsoft\Windows\Temporary Internet Files\Content.IE5\SZUOS3U0\MC900055033[1].wmf">
            <a:extLst>
              <a:ext uri="{FF2B5EF4-FFF2-40B4-BE49-F238E27FC236}">
                <a16:creationId xmlns:a16="http://schemas.microsoft.com/office/drawing/2014/main" xmlns="" id="{E4694268-2FB1-4C7A-B96A-A322490147FF}"/>
              </a:ext>
            </a:extLst>
          </p:cNvPr>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5365865" y="1676400"/>
            <a:ext cx="3352800" cy="1301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a:extLst>
              <a:ext uri="{FF2B5EF4-FFF2-40B4-BE49-F238E27FC236}">
                <a16:creationId xmlns:a16="http://schemas.microsoft.com/office/drawing/2014/main" xmlns="" id="{C8BC00B2-1290-4884-AFA9-8472AB047A7F}"/>
              </a:ext>
            </a:extLst>
          </p:cNvPr>
          <p:cNvSpPr txBox="1">
            <a:spLocks noChangeArrowheads="1"/>
          </p:cNvSpPr>
          <p:nvPr/>
        </p:nvSpPr>
        <p:spPr>
          <a:xfrm>
            <a:off x="749531" y="1102059"/>
            <a:ext cx="8165869" cy="4993941"/>
          </a:xfrm>
          <a:prstGeom prst="rect">
            <a:avLst/>
          </a:prstGeom>
        </p:spPr>
        <p:txBody>
          <a:bodyPr/>
          <a:lstStyle>
            <a:lvl1pPr marL="342900" indent="-228600" algn="l" rtl="0" eaLnBrk="0" fontAlgn="base" hangingPunct="0">
              <a:spcBef>
                <a:spcPct val="20000"/>
              </a:spcBef>
              <a:spcAft>
                <a:spcPct val="0"/>
              </a:spcAft>
              <a:buClr>
                <a:schemeClr val="accent1"/>
              </a:buClr>
              <a:buFont typeface="Arial"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FF6700"/>
              </a:buClr>
              <a:buFont typeface="Arial"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909465"/>
              </a:buClr>
              <a:buFont typeface="Arial"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956B43"/>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eaLnBrk="1" hangingPunct="1">
              <a:buFont typeface="Arial" charset="0"/>
              <a:buNone/>
              <a:defRPr/>
            </a:pPr>
            <a:r>
              <a:rPr lang="en-US" altLang="en-US" sz="1500" dirty="0">
                <a:latin typeface="Calibri" panose="020F0502020204030204" pitchFamily="34" charset="0"/>
                <a:cs typeface="Calibri" panose="020F0502020204030204" pitchFamily="34" charset="0"/>
              </a:rPr>
              <a:t>You will need to know your district inside and out. and gauge whatever is going on that may influence how you and your opponent(s) are perceived as candidates.</a:t>
            </a:r>
          </a:p>
          <a:p>
            <a:pPr marL="114300" indent="0" eaLnBrk="1" hangingPunct="1">
              <a:buFont typeface="Arial" charset="0"/>
              <a:buNone/>
              <a:defRPr/>
            </a:pPr>
            <a:r>
              <a:rPr lang="en-US" altLang="en-US" sz="1500" dirty="0">
                <a:latin typeface="Calibri" panose="020F0502020204030204" pitchFamily="34" charset="0"/>
                <a:cs typeface="Calibri" panose="020F0502020204030204" pitchFamily="34" charset="0"/>
              </a:rPr>
              <a:t/>
            </a:r>
            <a:br>
              <a:rPr lang="en-US" altLang="en-US" sz="1500" dirty="0">
                <a:latin typeface="Calibri" panose="020F0502020204030204" pitchFamily="34" charset="0"/>
                <a:cs typeface="Calibri" panose="020F0502020204030204" pitchFamily="34" charset="0"/>
              </a:rPr>
            </a:br>
            <a:r>
              <a:rPr lang="en-US" altLang="en-US" sz="1500" dirty="0">
                <a:latin typeface="Calibri" panose="020F0502020204030204" pitchFamily="34" charset="0"/>
                <a:cs typeface="Calibri" panose="020F0502020204030204" pitchFamily="34" charset="0"/>
              </a:rPr>
              <a:t>Even if  you have lived in your district your </a:t>
            </a:r>
            <a:br>
              <a:rPr lang="en-US" altLang="en-US" sz="1500" dirty="0">
                <a:latin typeface="Calibri" panose="020F0502020204030204" pitchFamily="34" charset="0"/>
                <a:cs typeface="Calibri" panose="020F0502020204030204" pitchFamily="34" charset="0"/>
              </a:rPr>
            </a:br>
            <a:r>
              <a:rPr lang="en-US" altLang="en-US" sz="1500" dirty="0">
                <a:latin typeface="Calibri" panose="020F0502020204030204" pitchFamily="34" charset="0"/>
                <a:cs typeface="Calibri" panose="020F0502020204030204" pitchFamily="34" charset="0"/>
              </a:rPr>
              <a:t>entire life, you will need to take a fresh look </a:t>
            </a:r>
            <a:br>
              <a:rPr lang="en-US" altLang="en-US" sz="1500" dirty="0">
                <a:latin typeface="Calibri" panose="020F0502020204030204" pitchFamily="34" charset="0"/>
                <a:cs typeface="Calibri" panose="020F0502020204030204" pitchFamily="34" charset="0"/>
              </a:rPr>
            </a:br>
            <a:r>
              <a:rPr lang="en-US" altLang="en-US" sz="1500" dirty="0">
                <a:latin typeface="Calibri" panose="020F0502020204030204" pitchFamily="34" charset="0"/>
                <a:cs typeface="Calibri" panose="020F0502020204030204" pitchFamily="34" charset="0"/>
              </a:rPr>
              <a:t>at this place and answer the following questions:</a:t>
            </a:r>
            <a:br>
              <a:rPr lang="en-US" altLang="en-US" sz="1500" dirty="0">
                <a:latin typeface="Calibri" panose="020F0502020204030204" pitchFamily="34" charset="0"/>
                <a:cs typeface="Calibri" panose="020F0502020204030204" pitchFamily="34" charset="0"/>
              </a:rPr>
            </a:br>
            <a:endParaRPr lang="en-US" altLang="en-US" sz="1500" dirty="0">
              <a:latin typeface="Calibri" panose="020F0502020204030204" pitchFamily="34" charset="0"/>
              <a:cs typeface="Calibri" panose="020F0502020204030204" pitchFamily="34" charset="0"/>
            </a:endParaRPr>
          </a:p>
          <a:p>
            <a:pPr eaLnBrk="1" hangingPunct="1">
              <a:buFont typeface="Wingdings" panose="05000000000000000000" pitchFamily="2" charset="2"/>
              <a:buChar char="Ø"/>
              <a:defRPr/>
            </a:pPr>
            <a:r>
              <a:rPr lang="en-US" altLang="en-US" sz="1500" dirty="0">
                <a:latin typeface="Calibri" panose="020F0502020204030204" pitchFamily="34" charset="0"/>
                <a:cs typeface="Calibri" panose="020F0502020204030204" pitchFamily="34" charset="0"/>
              </a:rPr>
              <a:t>What is the current mood of the electorate?</a:t>
            </a:r>
          </a:p>
          <a:p>
            <a:pPr eaLnBrk="1" hangingPunct="1">
              <a:buFont typeface="Wingdings" panose="05000000000000000000" pitchFamily="2" charset="2"/>
              <a:buChar char="Ø"/>
              <a:defRPr/>
            </a:pPr>
            <a:r>
              <a:rPr lang="en-US" altLang="en-US" sz="1500" dirty="0">
                <a:latin typeface="Calibri" panose="020F0502020204030204" pitchFamily="34" charset="0"/>
                <a:cs typeface="Calibri" panose="020F0502020204030204" pitchFamily="34" charset="0"/>
              </a:rPr>
              <a:t>What is the economic, cultural, political, and social climate like?</a:t>
            </a:r>
          </a:p>
          <a:p>
            <a:pPr eaLnBrk="1" hangingPunct="1">
              <a:buFont typeface="Wingdings" panose="05000000000000000000" pitchFamily="2" charset="2"/>
              <a:buChar char="Ø"/>
              <a:defRPr/>
            </a:pPr>
            <a:r>
              <a:rPr lang="en-US" altLang="en-US" sz="1500" dirty="0">
                <a:latin typeface="Calibri" panose="020F0502020204030204" pitchFamily="34" charset="0"/>
                <a:cs typeface="Calibri" panose="020F0502020204030204" pitchFamily="34" charset="0"/>
              </a:rPr>
              <a:t>How have things changed here over the past 5-15 years?</a:t>
            </a:r>
          </a:p>
          <a:p>
            <a:pPr eaLnBrk="1" hangingPunct="1">
              <a:buFont typeface="Wingdings" panose="05000000000000000000" pitchFamily="2" charset="2"/>
              <a:buChar char="Ø"/>
              <a:defRPr/>
            </a:pPr>
            <a:r>
              <a:rPr lang="en-US" altLang="en-US" sz="1500" dirty="0">
                <a:latin typeface="Calibri" panose="020F0502020204030204" pitchFamily="34" charset="0"/>
                <a:cs typeface="Calibri" panose="020F0502020204030204" pitchFamily="34" charset="0"/>
              </a:rPr>
              <a:t>What are people talking about at the local diners?</a:t>
            </a:r>
          </a:p>
          <a:p>
            <a:pPr eaLnBrk="1" hangingPunct="1">
              <a:buFont typeface="Wingdings" panose="05000000000000000000" pitchFamily="2" charset="2"/>
              <a:buChar char="Ø"/>
              <a:defRPr/>
            </a:pPr>
            <a:r>
              <a:rPr lang="en-US" altLang="en-US" sz="1500" dirty="0">
                <a:latin typeface="Calibri" panose="020F0502020204030204" pitchFamily="34" charset="0"/>
                <a:cs typeface="Calibri" panose="020F0502020204030204" pitchFamily="34" charset="0"/>
              </a:rPr>
              <a:t>What is the character of this area like?  What makes it unique?</a:t>
            </a:r>
          </a:p>
          <a:p>
            <a:pPr eaLnBrk="1" hangingPunct="1">
              <a:buFont typeface="Wingdings" panose="05000000000000000000" pitchFamily="2" charset="2"/>
              <a:buChar char="Ø"/>
              <a:defRPr/>
            </a:pPr>
            <a:r>
              <a:rPr lang="en-US" altLang="en-US" sz="1500" dirty="0">
                <a:latin typeface="Calibri" panose="020F0502020204030204" pitchFamily="34" charset="0"/>
                <a:cs typeface="Calibri" panose="020F0502020204030204" pitchFamily="34" charset="0"/>
              </a:rPr>
              <a:t>Who are the largest employers and primary economic drivers?</a:t>
            </a:r>
          </a:p>
          <a:p>
            <a:pPr eaLnBrk="1" hangingPunct="1">
              <a:buFont typeface="Wingdings" panose="05000000000000000000" pitchFamily="2" charset="2"/>
              <a:buChar char="Ø"/>
              <a:defRPr/>
            </a:pPr>
            <a:r>
              <a:rPr lang="en-US" altLang="en-US" sz="1500" dirty="0">
                <a:latin typeface="Calibri" panose="020F0502020204030204" pitchFamily="34" charset="0"/>
                <a:cs typeface="Calibri" panose="020F0502020204030204" pitchFamily="34" charset="0"/>
              </a:rPr>
              <a:t>Who are the current powerbrokers?</a:t>
            </a:r>
          </a:p>
          <a:p>
            <a:pPr eaLnBrk="1" hangingPunct="1">
              <a:buFont typeface="Wingdings" panose="05000000000000000000" pitchFamily="2" charset="2"/>
              <a:buChar char="Ø"/>
              <a:defRPr/>
            </a:pPr>
            <a:r>
              <a:rPr lang="en-US" altLang="en-US" sz="1500" dirty="0">
                <a:latin typeface="Calibri" panose="020F0502020204030204" pitchFamily="34" charset="0"/>
                <a:cs typeface="Calibri" panose="020F0502020204030204" pitchFamily="34" charset="0"/>
              </a:rPr>
              <a:t>What are the current political dynamics and how might they help or hinder your election?</a:t>
            </a:r>
          </a:p>
          <a:p>
            <a:pPr eaLnBrk="1" hangingPunct="1">
              <a:buFont typeface="Wingdings" panose="05000000000000000000" pitchFamily="2" charset="2"/>
              <a:buChar char="Ø"/>
              <a:defRPr/>
            </a:pPr>
            <a:r>
              <a:rPr lang="en-US" altLang="en-US" sz="1500" dirty="0">
                <a:latin typeface="Calibri" panose="020F0502020204030204" pitchFamily="34" charset="0"/>
                <a:cs typeface="Calibri" panose="020F0502020204030204" pitchFamily="34" charset="0"/>
              </a:rPr>
              <a:t>If there is an incumbent, how is s/he currently viewed?</a:t>
            </a:r>
          </a:p>
          <a:p>
            <a:pPr eaLnBrk="1" hangingPunct="1">
              <a:buFont typeface="Wingdings" panose="05000000000000000000" pitchFamily="2" charset="2"/>
              <a:buChar char="Ø"/>
              <a:defRPr/>
            </a:pPr>
            <a:r>
              <a:rPr lang="en-US" altLang="en-US" sz="1500" dirty="0">
                <a:latin typeface="Calibri" panose="020F0502020204030204" pitchFamily="34" charset="0"/>
                <a:cs typeface="Calibri" panose="020F0502020204030204" pitchFamily="34" charset="0"/>
              </a:rPr>
              <a:t>What challenges and opportunities do you face as a candidate in </a:t>
            </a:r>
            <a:r>
              <a:rPr lang="en-US" altLang="en-US" sz="1500" b="1" dirty="0">
                <a:latin typeface="Calibri" panose="020F0502020204030204" pitchFamily="34" charset="0"/>
                <a:cs typeface="Calibri" panose="020F0502020204030204" pitchFamily="34" charset="0"/>
              </a:rPr>
              <a:t>this particular race in this particular time and place</a:t>
            </a:r>
            <a:r>
              <a:rPr lang="en-US" altLang="en-US" sz="1500" dirty="0">
                <a:latin typeface="Calibri" panose="020F0502020204030204" pitchFamily="34" charset="0"/>
                <a:cs typeface="Calibri" panose="020F0502020204030204" pitchFamily="34" charset="0"/>
              </a:rPr>
              <a:t>?</a:t>
            </a:r>
          </a:p>
          <a:p>
            <a:pPr eaLnBrk="1" hangingPunct="1">
              <a:buFont typeface="Wingdings" panose="05000000000000000000" pitchFamily="2" charset="2"/>
              <a:buChar char="Ø"/>
              <a:defRPr/>
            </a:pPr>
            <a:endParaRPr lang="en-US" altLang="en-US" sz="1800" dirty="0"/>
          </a:p>
          <a:p>
            <a:pPr eaLnBrk="1" hangingPunct="1">
              <a:buFont typeface="Wingdings" panose="05000000000000000000" pitchFamily="2" charset="2"/>
              <a:buChar char="Ø"/>
              <a:defRPr/>
            </a:pPr>
            <a:endParaRPr lang="en-US" altLang="en-US" sz="1800" dirty="0"/>
          </a:p>
          <a:p>
            <a:pPr eaLnBrk="1" hangingPunct="1">
              <a:defRPr/>
            </a:pPr>
            <a:endParaRPr lang="en-US" altLang="en-US" sz="2800" dirty="0"/>
          </a:p>
        </p:txBody>
      </p:sp>
    </p:spTree>
    <p:extLst>
      <p:ext uri="{BB962C8B-B14F-4D97-AF65-F5344CB8AC3E}">
        <p14:creationId xmlns:p14="http://schemas.microsoft.com/office/powerpoint/2010/main" val="204498000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14400" y="304800"/>
            <a:ext cx="5334000" cy="676275"/>
          </a:xfrm>
        </p:spPr>
        <p:txBody>
          <a:bodyPr>
            <a:noAutofit/>
          </a:bodyPr>
          <a:lstStyle/>
          <a:p>
            <a:r>
              <a:rPr lang="en-US" sz="2800" b="1" dirty="0" err="1">
                <a:solidFill>
                  <a:schemeClr val="tx1"/>
                </a:solidFill>
                <a:latin typeface="Calibri" panose="020F0502020204030204" pitchFamily="34" charset="0"/>
                <a:cs typeface="Calibri" panose="020F0502020204030204" pitchFamily="34" charset="0"/>
              </a:rPr>
              <a:t>Persuadables</a:t>
            </a:r>
            <a:r>
              <a:rPr lang="en-US" sz="2800" b="1" dirty="0">
                <a:solidFill>
                  <a:schemeClr val="tx1"/>
                </a:solidFill>
                <a:latin typeface="Calibri" panose="020F0502020204030204" pitchFamily="34" charset="0"/>
                <a:cs typeface="Calibri" panose="020F0502020204030204" pitchFamily="34" charset="0"/>
              </a:rPr>
              <a:t>: Moving the Middle</a:t>
            </a:r>
          </a:p>
        </p:txBody>
      </p:sp>
      <p:sp>
        <p:nvSpPr>
          <p:cNvPr id="9" name="Footer Placeholder 8"/>
          <p:cNvSpPr>
            <a:spLocks noGrp="1"/>
          </p:cNvSpPr>
          <p:nvPr>
            <p:ph type="ftr" sz="quarter" idx="11"/>
          </p:nvPr>
        </p:nvSpPr>
        <p:spPr>
          <a:xfrm>
            <a:off x="762000" y="6172200"/>
            <a:ext cx="3733800" cy="457200"/>
          </a:xfrm>
        </p:spPr>
        <p:txBody>
          <a:bodyPr/>
          <a:lstStyle/>
          <a:p>
            <a:r>
              <a:rPr lang="en-US" dirty="0"/>
              <a:t>The State of Black Women in California</a:t>
            </a:r>
          </a:p>
        </p:txBody>
      </p:sp>
      <p:sp>
        <p:nvSpPr>
          <p:cNvPr id="10" name="Slide Number Placeholder 9"/>
          <p:cNvSpPr>
            <a:spLocks noGrp="1"/>
          </p:cNvSpPr>
          <p:nvPr>
            <p:ph type="sldNum" sz="quarter" idx="12"/>
          </p:nvPr>
        </p:nvSpPr>
        <p:spPr/>
        <p:txBody>
          <a:bodyPr/>
          <a:lstStyle/>
          <a:p>
            <a:fld id="{6F42FDE4-A7DD-41A7-A0A6-9B649FB43336}" type="slidenum">
              <a:rPr kumimoji="0" lang="en-US" smtClean="0"/>
              <a:t>65</a:t>
            </a:fld>
            <a:endParaRPr kumimoji="0" lang="en-US" dirty="0"/>
          </a:p>
        </p:txBody>
      </p:sp>
      <p:sp>
        <p:nvSpPr>
          <p:cNvPr id="6" name="Rectangle 3">
            <a:extLst>
              <a:ext uri="{FF2B5EF4-FFF2-40B4-BE49-F238E27FC236}">
                <a16:creationId xmlns:a16="http://schemas.microsoft.com/office/drawing/2014/main" xmlns="" id="{48DB2FAE-B643-46F8-AE0A-4168359E17F9}"/>
              </a:ext>
            </a:extLst>
          </p:cNvPr>
          <p:cNvSpPr txBox="1">
            <a:spLocks noChangeArrowheads="1"/>
          </p:cNvSpPr>
          <p:nvPr/>
        </p:nvSpPr>
        <p:spPr>
          <a:xfrm>
            <a:off x="838200" y="1133658"/>
            <a:ext cx="7175500" cy="3743142"/>
          </a:xfrm>
          <a:prstGeom prst="rect">
            <a:avLst/>
          </a:prstGeom>
        </p:spPr>
        <p:txBody>
          <a:bodyPr/>
          <a:lstStyle>
            <a:lvl1pPr marL="342900" indent="-228600" algn="l" rtl="0" eaLnBrk="0" fontAlgn="base" hangingPunct="0">
              <a:spcBef>
                <a:spcPct val="20000"/>
              </a:spcBef>
              <a:spcAft>
                <a:spcPct val="0"/>
              </a:spcAft>
              <a:buClr>
                <a:schemeClr val="accent1"/>
              </a:buClr>
              <a:buFont typeface="Arial"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FF6700"/>
              </a:buClr>
              <a:buFont typeface="Arial"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909465"/>
              </a:buClr>
              <a:buFont typeface="Arial"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956B43"/>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eaLnBrk="1" hangingPunct="1">
              <a:buFont typeface="Arial" charset="0"/>
              <a:buNone/>
              <a:defRPr/>
            </a:pPr>
            <a:r>
              <a:rPr lang="en-US" altLang="en-US" sz="2000" dirty="0">
                <a:latin typeface="Calibri" panose="020F0502020204030204" pitchFamily="34" charset="0"/>
                <a:cs typeface="Calibri" panose="020F0502020204030204" pitchFamily="34" charset="0"/>
              </a:rPr>
              <a:t>Many candidates believe that if you just talk to every voter, they can persuade all of them to vote for them.  Sadly, that’s not how it works. </a:t>
            </a:r>
            <a:r>
              <a:rPr lang="en-US" altLang="en-US" sz="1000" dirty="0">
                <a:latin typeface="Calibri" panose="020F0502020204030204" pitchFamily="34" charset="0"/>
                <a:cs typeface="Calibri" panose="020F0502020204030204" pitchFamily="34" charset="0"/>
              </a:rPr>
              <a:t/>
            </a:r>
            <a:br>
              <a:rPr lang="en-US" altLang="en-US" sz="1000" dirty="0">
                <a:latin typeface="Calibri" panose="020F0502020204030204" pitchFamily="34" charset="0"/>
                <a:cs typeface="Calibri" panose="020F0502020204030204" pitchFamily="34" charset="0"/>
              </a:rPr>
            </a:br>
            <a:r>
              <a:rPr lang="en-US" altLang="en-US" sz="2000" dirty="0">
                <a:latin typeface="Calibri" panose="020F0502020204030204" pitchFamily="34" charset="0"/>
                <a:cs typeface="Calibri" panose="020F0502020204030204" pitchFamily="34" charset="0"/>
              </a:rPr>
              <a:t/>
            </a:r>
            <a:br>
              <a:rPr lang="en-US" altLang="en-US" sz="2000" dirty="0">
                <a:latin typeface="Calibri" panose="020F0502020204030204" pitchFamily="34" charset="0"/>
                <a:cs typeface="Calibri" panose="020F0502020204030204" pitchFamily="34" charset="0"/>
              </a:rPr>
            </a:br>
            <a:r>
              <a:rPr lang="en-US" altLang="en-US" sz="2000" dirty="0">
                <a:latin typeface="Calibri" panose="020F0502020204030204" pitchFamily="34" charset="0"/>
                <a:cs typeface="Calibri" panose="020F0502020204030204" pitchFamily="34" charset="0"/>
              </a:rPr>
              <a:t>There will always be a set of people who are predisposed to vote for your opponent, a set who are already on your side, and a set who are up for grabs. </a:t>
            </a:r>
            <a:r>
              <a:rPr lang="en-US" altLang="en-US" sz="1000" dirty="0">
                <a:latin typeface="Calibri" panose="020F0502020204030204" pitchFamily="34" charset="0"/>
                <a:cs typeface="Calibri" panose="020F0502020204030204" pitchFamily="34" charset="0"/>
              </a:rPr>
              <a:t/>
            </a:r>
            <a:br>
              <a:rPr lang="en-US" altLang="en-US" sz="1000" dirty="0">
                <a:latin typeface="Calibri" panose="020F0502020204030204" pitchFamily="34" charset="0"/>
                <a:cs typeface="Calibri" panose="020F0502020204030204" pitchFamily="34" charset="0"/>
              </a:rPr>
            </a:br>
            <a:endParaRPr lang="en-US" altLang="en-US" sz="1000" dirty="0">
              <a:latin typeface="Calibri" panose="020F0502020204030204" pitchFamily="34" charset="0"/>
              <a:cs typeface="Calibri" panose="020F0502020204030204" pitchFamily="34" charset="0"/>
            </a:endParaRPr>
          </a:p>
          <a:p>
            <a:pPr marL="114300" indent="0" eaLnBrk="1" hangingPunct="1">
              <a:buFont typeface="Arial" charset="0"/>
              <a:buNone/>
              <a:defRPr/>
            </a:pPr>
            <a:r>
              <a:rPr lang="en-US" altLang="en-US" sz="2000" dirty="0">
                <a:latin typeface="Calibri" panose="020F0502020204030204" pitchFamily="34" charset="0"/>
                <a:cs typeface="Calibri" panose="020F0502020204030204" pitchFamily="34" charset="0"/>
              </a:rPr>
              <a:t>The key to victory is to identify – both geographically and demographically – who that group in the middle is, and which ones you can most easily move to your side to secure 52% on Election Day.</a:t>
            </a:r>
            <a:r>
              <a:rPr lang="en-US" altLang="en-US" sz="2000" dirty="0"/>
              <a:t/>
            </a:r>
            <a:br>
              <a:rPr lang="en-US" altLang="en-US" sz="2000" dirty="0"/>
            </a:br>
            <a:endParaRPr lang="en-US" altLang="en-US" sz="2000" dirty="0"/>
          </a:p>
          <a:p>
            <a:pPr eaLnBrk="1" hangingPunct="1">
              <a:buFont typeface="Wingdings" panose="05000000000000000000" pitchFamily="2" charset="2"/>
              <a:buChar char="Ø"/>
              <a:defRPr/>
            </a:pPr>
            <a:endParaRPr lang="en-US" altLang="en-US" sz="1800" dirty="0"/>
          </a:p>
          <a:p>
            <a:pPr eaLnBrk="1" hangingPunct="1">
              <a:defRPr/>
            </a:pPr>
            <a:endParaRPr lang="en-US" altLang="en-US" sz="2800" dirty="0"/>
          </a:p>
        </p:txBody>
      </p:sp>
      <p:pic>
        <p:nvPicPr>
          <p:cNvPr id="11" name="Picture 4" descr="C:\Users\Kimberly\AppData\Local\Microsoft\Windows\Temporary Internet Files\Content.IE5\G6W4WCPW\MP900400346[1].jpg">
            <a:extLst>
              <a:ext uri="{FF2B5EF4-FFF2-40B4-BE49-F238E27FC236}">
                <a16:creationId xmlns:a16="http://schemas.microsoft.com/office/drawing/2014/main" xmlns="" id="{E78973E6-6D58-4DAB-ABC1-E33DB6650E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4924421"/>
            <a:ext cx="2362200" cy="1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969814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14400" y="271390"/>
            <a:ext cx="4267200" cy="579438"/>
          </a:xfrm>
        </p:spPr>
        <p:txBody>
          <a:bodyPr>
            <a:noAutofit/>
          </a:bodyPr>
          <a:lstStyle/>
          <a:p>
            <a:r>
              <a:rPr lang="en-US" sz="3000" b="1" dirty="0">
                <a:solidFill>
                  <a:schemeClr val="tx1"/>
                </a:solidFill>
                <a:latin typeface="Calibri" panose="020F0502020204030204" pitchFamily="34" charset="0"/>
                <a:cs typeface="Calibri" panose="020F0502020204030204" pitchFamily="34" charset="0"/>
              </a:rPr>
              <a:t>Message Development</a:t>
            </a:r>
          </a:p>
        </p:txBody>
      </p:sp>
      <p:sp>
        <p:nvSpPr>
          <p:cNvPr id="9" name="Footer Placeholder 8"/>
          <p:cNvSpPr>
            <a:spLocks noGrp="1"/>
          </p:cNvSpPr>
          <p:nvPr>
            <p:ph type="ftr" sz="quarter" idx="11"/>
          </p:nvPr>
        </p:nvSpPr>
        <p:spPr>
          <a:xfrm>
            <a:off x="762000" y="6172200"/>
            <a:ext cx="3733800" cy="457200"/>
          </a:xfrm>
        </p:spPr>
        <p:txBody>
          <a:bodyPr/>
          <a:lstStyle/>
          <a:p>
            <a:r>
              <a:rPr lang="en-US" dirty="0"/>
              <a:t>The State of Black Women in California</a:t>
            </a:r>
          </a:p>
        </p:txBody>
      </p:sp>
      <p:sp>
        <p:nvSpPr>
          <p:cNvPr id="10" name="Slide Number Placeholder 9"/>
          <p:cNvSpPr>
            <a:spLocks noGrp="1"/>
          </p:cNvSpPr>
          <p:nvPr>
            <p:ph type="sldNum" sz="quarter" idx="12"/>
          </p:nvPr>
        </p:nvSpPr>
        <p:spPr/>
        <p:txBody>
          <a:bodyPr/>
          <a:lstStyle/>
          <a:p>
            <a:fld id="{6F42FDE4-A7DD-41A7-A0A6-9B649FB43336}" type="slidenum">
              <a:rPr kumimoji="0" lang="en-US" smtClean="0"/>
              <a:t>66</a:t>
            </a:fld>
            <a:endParaRPr kumimoji="0" lang="en-US" dirty="0"/>
          </a:p>
        </p:txBody>
      </p:sp>
      <p:sp>
        <p:nvSpPr>
          <p:cNvPr id="6" name="Rectangle 3">
            <a:extLst>
              <a:ext uri="{FF2B5EF4-FFF2-40B4-BE49-F238E27FC236}">
                <a16:creationId xmlns:a16="http://schemas.microsoft.com/office/drawing/2014/main" xmlns="" id="{D15B83E6-916F-45F1-BE86-E0D8217BB56A}"/>
              </a:ext>
            </a:extLst>
          </p:cNvPr>
          <p:cNvSpPr txBox="1">
            <a:spLocks noChangeArrowheads="1"/>
          </p:cNvSpPr>
          <p:nvPr/>
        </p:nvSpPr>
        <p:spPr>
          <a:xfrm>
            <a:off x="762000" y="996914"/>
            <a:ext cx="8077200" cy="5105400"/>
          </a:xfrm>
          <a:prstGeom prst="rect">
            <a:avLst/>
          </a:prstGeom>
        </p:spPr>
        <p:txBody>
          <a:bodyPr/>
          <a:lstStyle>
            <a:lvl1pPr marL="342900" indent="-228600" algn="l" rtl="0" eaLnBrk="0" fontAlgn="base" hangingPunct="0">
              <a:spcBef>
                <a:spcPct val="20000"/>
              </a:spcBef>
              <a:spcAft>
                <a:spcPct val="0"/>
              </a:spcAft>
              <a:buClr>
                <a:schemeClr val="accent1"/>
              </a:buClr>
              <a:buFont typeface="Arial"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FF6700"/>
              </a:buClr>
              <a:buFont typeface="Arial"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909465"/>
              </a:buClr>
              <a:buFont typeface="Arial"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956B43"/>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eaLnBrk="1" hangingPunct="1">
              <a:buFont typeface="Arial" charset="0"/>
              <a:buNone/>
              <a:defRPr/>
            </a:pPr>
            <a:r>
              <a:rPr lang="en-US" altLang="en-US" sz="1800" dirty="0">
                <a:latin typeface="Calibri" panose="020F0502020204030204" pitchFamily="34" charset="0"/>
                <a:cs typeface="Calibri" panose="020F0502020204030204" pitchFamily="34" charset="0"/>
              </a:rPr>
              <a:t>Only after you have clearly assessed the  Lay of the Land and defined your strategy can you start crafting your campaign message.</a:t>
            </a:r>
          </a:p>
          <a:p>
            <a:pPr marL="114300" indent="0" eaLnBrk="1" hangingPunct="1">
              <a:buFont typeface="Arial" charset="0"/>
              <a:buNone/>
              <a:defRPr/>
            </a:pPr>
            <a:r>
              <a:rPr lang="en-US" altLang="en-US" sz="1800" dirty="0">
                <a:latin typeface="Calibri" panose="020F0502020204030204" pitchFamily="34" charset="0"/>
                <a:cs typeface="Calibri" panose="020F0502020204030204" pitchFamily="34" charset="0"/>
              </a:rPr>
              <a:t/>
            </a:r>
            <a:br>
              <a:rPr lang="en-US" altLang="en-US" sz="1800" dirty="0">
                <a:latin typeface="Calibri" panose="020F0502020204030204" pitchFamily="34" charset="0"/>
                <a:cs typeface="Calibri" panose="020F0502020204030204" pitchFamily="34" charset="0"/>
              </a:rPr>
            </a:br>
            <a:r>
              <a:rPr lang="en-US" altLang="en-US" sz="1800" dirty="0">
                <a:latin typeface="Calibri" panose="020F0502020204030204" pitchFamily="34" charset="0"/>
                <a:cs typeface="Calibri" panose="020F0502020204030204" pitchFamily="34" charset="0"/>
              </a:rPr>
              <a:t/>
            </a:r>
            <a:br>
              <a:rPr lang="en-US" altLang="en-US" sz="1800" dirty="0">
                <a:latin typeface="Calibri" panose="020F0502020204030204" pitchFamily="34" charset="0"/>
                <a:cs typeface="Calibri" panose="020F0502020204030204" pitchFamily="34" charset="0"/>
              </a:rPr>
            </a:br>
            <a:r>
              <a:rPr lang="en-US" altLang="en-US" sz="1800" dirty="0">
                <a:latin typeface="Calibri" panose="020F0502020204030204" pitchFamily="34" charset="0"/>
                <a:cs typeface="Calibri" panose="020F0502020204030204" pitchFamily="34" charset="0"/>
              </a:rPr>
              <a:t>The </a:t>
            </a:r>
            <a:r>
              <a:rPr lang="en-US" altLang="en-US" sz="1800" b="1" dirty="0">
                <a:latin typeface="Calibri" panose="020F0502020204030204" pitchFamily="34" charset="0"/>
                <a:cs typeface="Calibri" panose="020F0502020204030204" pitchFamily="34" charset="0"/>
              </a:rPr>
              <a:t>seven “C’s” </a:t>
            </a:r>
            <a:r>
              <a:rPr lang="en-US" altLang="en-US" sz="1800" dirty="0">
                <a:latin typeface="Calibri" panose="020F0502020204030204" pitchFamily="34" charset="0"/>
                <a:cs typeface="Calibri" panose="020F0502020204030204" pitchFamily="34" charset="0"/>
              </a:rPr>
              <a:t>for an effective message are:</a:t>
            </a:r>
          </a:p>
          <a:p>
            <a:pPr eaLnBrk="1" hangingPunct="1">
              <a:buFont typeface="Wingdings" panose="05000000000000000000" pitchFamily="2" charset="2"/>
              <a:buChar char="Ø"/>
              <a:defRPr/>
            </a:pPr>
            <a:r>
              <a:rPr lang="en-US" altLang="en-US" sz="1800" b="1" dirty="0">
                <a:latin typeface="Calibri" panose="020F0502020204030204" pitchFamily="34" charset="0"/>
                <a:cs typeface="Calibri" panose="020F0502020204030204" pitchFamily="34" charset="0"/>
              </a:rPr>
              <a:t>CLEAR</a:t>
            </a:r>
            <a:r>
              <a:rPr lang="en-US" altLang="en-US" sz="1800" dirty="0">
                <a:latin typeface="Calibri" panose="020F0502020204030204" pitchFamily="34" charset="0"/>
                <a:cs typeface="Calibri" panose="020F0502020204030204" pitchFamily="34" charset="0"/>
              </a:rPr>
              <a:t> – simple and easy to understand;</a:t>
            </a:r>
          </a:p>
          <a:p>
            <a:pPr eaLnBrk="1" hangingPunct="1">
              <a:buFont typeface="Wingdings" panose="05000000000000000000" pitchFamily="2" charset="2"/>
              <a:buChar char="Ø"/>
              <a:defRPr/>
            </a:pPr>
            <a:r>
              <a:rPr lang="en-US" altLang="en-US" sz="1800" b="1" dirty="0">
                <a:latin typeface="Calibri" panose="020F0502020204030204" pitchFamily="34" charset="0"/>
                <a:cs typeface="Calibri" panose="020F0502020204030204" pitchFamily="34" charset="0"/>
              </a:rPr>
              <a:t>CONCISE</a:t>
            </a:r>
            <a:r>
              <a:rPr lang="en-US" altLang="en-US" sz="1800" dirty="0">
                <a:latin typeface="Calibri" panose="020F0502020204030204" pitchFamily="34" charset="0"/>
                <a:cs typeface="Calibri" panose="020F0502020204030204" pitchFamily="34" charset="0"/>
              </a:rPr>
              <a:t> – brief and to the point;</a:t>
            </a:r>
          </a:p>
          <a:p>
            <a:pPr eaLnBrk="1" hangingPunct="1">
              <a:buFont typeface="Wingdings" panose="05000000000000000000" pitchFamily="2" charset="2"/>
              <a:buChar char="Ø"/>
              <a:defRPr/>
            </a:pPr>
            <a:r>
              <a:rPr lang="en-US" altLang="en-US" sz="1800" b="1" dirty="0">
                <a:latin typeface="Calibri" panose="020F0502020204030204" pitchFamily="34" charset="0"/>
                <a:cs typeface="Calibri" panose="020F0502020204030204" pitchFamily="34" charset="0"/>
              </a:rPr>
              <a:t>CONNECTED</a:t>
            </a:r>
            <a:r>
              <a:rPr lang="en-US" altLang="en-US" sz="1800" dirty="0">
                <a:latin typeface="Calibri" panose="020F0502020204030204" pitchFamily="34" charset="0"/>
                <a:cs typeface="Calibri" panose="020F0502020204030204" pitchFamily="34" charset="0"/>
              </a:rPr>
              <a:t> – relates directly to the local community and what is happening in this specific place and time;</a:t>
            </a:r>
          </a:p>
          <a:p>
            <a:pPr eaLnBrk="1" hangingPunct="1">
              <a:buFont typeface="Wingdings" panose="05000000000000000000" pitchFamily="2" charset="2"/>
              <a:buChar char="Ø"/>
              <a:defRPr/>
            </a:pPr>
            <a:r>
              <a:rPr lang="en-US" altLang="en-US" sz="1800" b="1" dirty="0">
                <a:latin typeface="Calibri" panose="020F0502020204030204" pitchFamily="34" charset="0"/>
                <a:cs typeface="Calibri" panose="020F0502020204030204" pitchFamily="34" charset="0"/>
              </a:rPr>
              <a:t>COMPELLING</a:t>
            </a:r>
            <a:r>
              <a:rPr lang="en-US" altLang="en-US" sz="1800" dirty="0">
                <a:latin typeface="Calibri" panose="020F0502020204030204" pitchFamily="34" charset="0"/>
                <a:cs typeface="Calibri" panose="020F0502020204030204" pitchFamily="34" charset="0"/>
              </a:rPr>
              <a:t> – connects on an emotional or gut level (not just an intellectual one) and communicates a sense of urgency;</a:t>
            </a:r>
          </a:p>
          <a:p>
            <a:pPr eaLnBrk="1" hangingPunct="1">
              <a:buFont typeface="Wingdings" panose="05000000000000000000" pitchFamily="2" charset="2"/>
              <a:buChar char="Ø"/>
              <a:defRPr/>
            </a:pPr>
            <a:r>
              <a:rPr lang="en-US" altLang="en-US" sz="1800" b="1" dirty="0">
                <a:latin typeface="Calibri" panose="020F0502020204030204" pitchFamily="34" charset="0"/>
                <a:cs typeface="Calibri" panose="020F0502020204030204" pitchFamily="34" charset="0"/>
              </a:rPr>
              <a:t>CONTRASTING</a:t>
            </a:r>
            <a:r>
              <a:rPr lang="en-US" altLang="en-US" sz="1800" dirty="0">
                <a:latin typeface="Calibri" panose="020F0502020204030204" pitchFamily="34" charset="0"/>
                <a:cs typeface="Calibri" panose="020F0502020204030204" pitchFamily="34" charset="0"/>
              </a:rPr>
              <a:t> – is something only you can claim and clearly distinguishes you from the other options;</a:t>
            </a:r>
          </a:p>
          <a:p>
            <a:pPr eaLnBrk="1" hangingPunct="1">
              <a:buFont typeface="Wingdings" panose="05000000000000000000" pitchFamily="2" charset="2"/>
              <a:buChar char="Ø"/>
              <a:defRPr/>
            </a:pPr>
            <a:r>
              <a:rPr lang="en-US" altLang="en-US" sz="1800" b="1" dirty="0">
                <a:latin typeface="Calibri" panose="020F0502020204030204" pitchFamily="34" charset="0"/>
                <a:cs typeface="Calibri" panose="020F0502020204030204" pitchFamily="34" charset="0"/>
              </a:rPr>
              <a:t>CREDIBLE</a:t>
            </a:r>
            <a:r>
              <a:rPr lang="en-US" altLang="en-US" sz="1800" dirty="0">
                <a:latin typeface="Calibri" panose="020F0502020204030204" pitchFamily="34" charset="0"/>
                <a:cs typeface="Calibri" panose="020F0502020204030204" pitchFamily="34" charset="0"/>
              </a:rPr>
              <a:t> – is not only factual, but also rings true; and</a:t>
            </a:r>
          </a:p>
          <a:p>
            <a:pPr eaLnBrk="1" hangingPunct="1">
              <a:buFont typeface="Wingdings" panose="05000000000000000000" pitchFamily="2" charset="2"/>
              <a:buChar char="Ø"/>
              <a:defRPr/>
            </a:pPr>
            <a:r>
              <a:rPr lang="en-US" altLang="en-US" sz="1800" b="1" dirty="0">
                <a:latin typeface="Calibri" panose="020F0502020204030204" pitchFamily="34" charset="0"/>
                <a:cs typeface="Calibri" panose="020F0502020204030204" pitchFamily="34" charset="0"/>
              </a:rPr>
              <a:t>CONSISTENT</a:t>
            </a:r>
            <a:r>
              <a:rPr lang="en-US" altLang="en-US" sz="1800" dirty="0">
                <a:latin typeface="Calibri" panose="020F0502020204030204" pitchFamily="34" charset="0"/>
                <a:cs typeface="Calibri" panose="020F0502020204030204" pitchFamily="34" charset="0"/>
              </a:rPr>
              <a:t> – is repeated over and over and over again throughout all campaign communication.</a:t>
            </a:r>
            <a:r>
              <a:rPr lang="en-US" altLang="en-US" sz="2000" dirty="0"/>
              <a:t/>
            </a:r>
            <a:br>
              <a:rPr lang="en-US" altLang="en-US" sz="2000" dirty="0"/>
            </a:br>
            <a:r>
              <a:rPr lang="en-US" altLang="en-US" sz="2000" dirty="0"/>
              <a:t/>
            </a:r>
            <a:br>
              <a:rPr lang="en-US" altLang="en-US" sz="2000" dirty="0"/>
            </a:br>
            <a:endParaRPr lang="en-US" altLang="en-US" sz="2000" dirty="0"/>
          </a:p>
          <a:p>
            <a:pPr eaLnBrk="1" hangingPunct="1">
              <a:buFont typeface="Wingdings" panose="05000000000000000000" pitchFamily="2" charset="2"/>
              <a:buChar char="Ø"/>
              <a:defRPr/>
            </a:pPr>
            <a:endParaRPr lang="en-US" altLang="en-US" sz="1800" dirty="0"/>
          </a:p>
          <a:p>
            <a:pPr eaLnBrk="1" hangingPunct="1">
              <a:defRPr/>
            </a:pPr>
            <a:endParaRPr lang="en-US" altLang="en-US" sz="2800" dirty="0"/>
          </a:p>
        </p:txBody>
      </p:sp>
      <p:pic>
        <p:nvPicPr>
          <p:cNvPr id="11" name="Picture 6" descr="C:\Users\Kimberly\AppData\Local\Microsoft\Windows\Temporary Internet Files\Content.IE5\Q323TDNN\MP900448374[1].jpg">
            <a:extLst>
              <a:ext uri="{FF2B5EF4-FFF2-40B4-BE49-F238E27FC236}">
                <a16:creationId xmlns:a16="http://schemas.microsoft.com/office/drawing/2014/main" xmlns="" id="{B0DC6897-ECF5-4EDD-B844-15FB5BD98E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524000"/>
            <a:ext cx="2057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521874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87433" y="196735"/>
            <a:ext cx="6019800" cy="762000"/>
          </a:xfrm>
        </p:spPr>
        <p:txBody>
          <a:bodyPr>
            <a:noAutofit/>
          </a:bodyPr>
          <a:lstStyle/>
          <a:p>
            <a:r>
              <a:rPr lang="en-US" sz="2800" b="1" dirty="0">
                <a:solidFill>
                  <a:schemeClr val="tx1"/>
                </a:solidFill>
                <a:latin typeface="Calibri" panose="020F0502020204030204" pitchFamily="34" charset="0"/>
                <a:cs typeface="Calibri" panose="020F0502020204030204" pitchFamily="34" charset="0"/>
              </a:rPr>
              <a:t>Why Do You Need a Strong Message?</a:t>
            </a:r>
          </a:p>
        </p:txBody>
      </p:sp>
      <p:sp>
        <p:nvSpPr>
          <p:cNvPr id="9" name="Footer Placeholder 8"/>
          <p:cNvSpPr>
            <a:spLocks noGrp="1"/>
          </p:cNvSpPr>
          <p:nvPr>
            <p:ph type="ftr" sz="quarter" idx="11"/>
          </p:nvPr>
        </p:nvSpPr>
        <p:spPr>
          <a:xfrm>
            <a:off x="762000" y="6172200"/>
            <a:ext cx="3733800" cy="457200"/>
          </a:xfrm>
        </p:spPr>
        <p:txBody>
          <a:bodyPr/>
          <a:lstStyle/>
          <a:p>
            <a:r>
              <a:rPr lang="en-US" dirty="0"/>
              <a:t>The State of Black Women in California</a:t>
            </a:r>
          </a:p>
        </p:txBody>
      </p:sp>
      <p:sp>
        <p:nvSpPr>
          <p:cNvPr id="10" name="Slide Number Placeholder 9"/>
          <p:cNvSpPr>
            <a:spLocks noGrp="1"/>
          </p:cNvSpPr>
          <p:nvPr>
            <p:ph type="sldNum" sz="quarter" idx="12"/>
          </p:nvPr>
        </p:nvSpPr>
        <p:spPr/>
        <p:txBody>
          <a:bodyPr/>
          <a:lstStyle/>
          <a:p>
            <a:fld id="{6F42FDE4-A7DD-41A7-A0A6-9B649FB43336}" type="slidenum">
              <a:rPr kumimoji="0" lang="en-US" smtClean="0"/>
              <a:t>67</a:t>
            </a:fld>
            <a:endParaRPr kumimoji="0" lang="en-US" dirty="0"/>
          </a:p>
        </p:txBody>
      </p:sp>
      <p:sp>
        <p:nvSpPr>
          <p:cNvPr id="6" name="Rectangle 3">
            <a:extLst>
              <a:ext uri="{FF2B5EF4-FFF2-40B4-BE49-F238E27FC236}">
                <a16:creationId xmlns:a16="http://schemas.microsoft.com/office/drawing/2014/main" xmlns="" id="{5B33FD75-3C88-4382-867B-C9EF7CC1C681}"/>
              </a:ext>
            </a:extLst>
          </p:cNvPr>
          <p:cNvSpPr txBox="1">
            <a:spLocks noChangeArrowheads="1"/>
          </p:cNvSpPr>
          <p:nvPr/>
        </p:nvSpPr>
        <p:spPr>
          <a:xfrm>
            <a:off x="2834640" y="1600200"/>
            <a:ext cx="5638800" cy="3505200"/>
          </a:xfrm>
          <a:prstGeom prst="rect">
            <a:avLst/>
          </a:prstGeom>
        </p:spPr>
        <p:txBody>
          <a:bodyPr/>
          <a:lstStyle>
            <a:lvl1pPr marL="342900" indent="-228600" algn="l" rtl="0" eaLnBrk="0" fontAlgn="base" hangingPunct="0">
              <a:spcBef>
                <a:spcPct val="20000"/>
              </a:spcBef>
              <a:spcAft>
                <a:spcPct val="0"/>
              </a:spcAft>
              <a:buClr>
                <a:schemeClr val="accent1"/>
              </a:buClr>
              <a:buFont typeface="Arial"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FF6700"/>
              </a:buClr>
              <a:buFont typeface="Arial"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909465"/>
              </a:buClr>
              <a:buFont typeface="Arial"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956B43"/>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eaLnBrk="1" hangingPunct="1">
              <a:buFont typeface="Arial" charset="0"/>
              <a:buNone/>
              <a:defRPr/>
            </a:pPr>
            <a:r>
              <a:rPr lang="en-US" altLang="en-US" dirty="0">
                <a:latin typeface="Calibri" panose="020F0502020204030204" pitchFamily="34" charset="0"/>
                <a:cs typeface="Calibri" panose="020F0502020204030204" pitchFamily="34" charset="0"/>
              </a:rPr>
              <a:t>Research show that the average American spends </a:t>
            </a:r>
            <a:r>
              <a:rPr lang="en-US" altLang="en-US" b="1" i="1" dirty="0">
                <a:latin typeface="Calibri" panose="020F0502020204030204" pitchFamily="34" charset="0"/>
                <a:cs typeface="Calibri" panose="020F0502020204030204" pitchFamily="34" charset="0"/>
              </a:rPr>
              <a:t>less than five minutes a week</a:t>
            </a:r>
            <a:r>
              <a:rPr lang="en-US" altLang="en-US" dirty="0">
                <a:latin typeface="Calibri" panose="020F0502020204030204" pitchFamily="34" charset="0"/>
                <a:cs typeface="Calibri" panose="020F0502020204030204" pitchFamily="34" charset="0"/>
              </a:rPr>
              <a:t> thinking about, talking about, doing something about politics, policy and government.</a:t>
            </a:r>
          </a:p>
          <a:p>
            <a:pPr marL="114300" indent="0" eaLnBrk="1" hangingPunct="1">
              <a:buFont typeface="Arial" charset="0"/>
              <a:buNone/>
              <a:defRPr/>
            </a:pPr>
            <a:endParaRPr lang="en-US" altLang="en-US" dirty="0">
              <a:latin typeface="Calibri" panose="020F0502020204030204" pitchFamily="34" charset="0"/>
              <a:cs typeface="Calibri" panose="020F0502020204030204" pitchFamily="34" charset="0"/>
            </a:endParaRPr>
          </a:p>
          <a:p>
            <a:pPr marL="114300" indent="0" eaLnBrk="1" hangingPunct="1">
              <a:buFont typeface="Arial" charset="0"/>
              <a:buNone/>
              <a:defRPr/>
            </a:pPr>
            <a:r>
              <a:rPr lang="en-US" altLang="en-US" dirty="0">
                <a:latin typeface="Calibri" panose="020F0502020204030204" pitchFamily="34" charset="0"/>
                <a:cs typeface="Calibri" panose="020F0502020204030204" pitchFamily="34" charset="0"/>
              </a:rPr>
              <a:t>A good message needs to grab their attention quickly and efficiently, and to be communicated repeatedly in order to penetrate and persuade.</a:t>
            </a:r>
          </a:p>
          <a:p>
            <a:pPr marL="114300" indent="0" eaLnBrk="1" hangingPunct="1">
              <a:buFont typeface="Arial" charset="0"/>
              <a:buNone/>
              <a:defRPr/>
            </a:pPr>
            <a:endParaRPr lang="en-US" altLang="en-US" sz="2000" dirty="0"/>
          </a:p>
          <a:p>
            <a:pPr marL="114300" indent="0" eaLnBrk="1" hangingPunct="1">
              <a:buFont typeface="Arial" charset="0"/>
              <a:buNone/>
              <a:defRPr/>
            </a:pPr>
            <a:r>
              <a:rPr lang="en-US" altLang="en-US" sz="2000" dirty="0"/>
              <a:t/>
            </a:r>
            <a:br>
              <a:rPr lang="en-US" altLang="en-US" sz="2000" dirty="0"/>
            </a:br>
            <a:r>
              <a:rPr lang="en-US" altLang="en-US" sz="2000" dirty="0"/>
              <a:t/>
            </a:r>
            <a:br>
              <a:rPr lang="en-US" altLang="en-US" sz="2000" dirty="0"/>
            </a:br>
            <a:endParaRPr lang="en-US" altLang="en-US" sz="2000" dirty="0"/>
          </a:p>
          <a:p>
            <a:pPr eaLnBrk="1" hangingPunct="1">
              <a:buFont typeface="Wingdings" panose="05000000000000000000" pitchFamily="2" charset="2"/>
              <a:buChar char="Ø"/>
              <a:defRPr/>
            </a:pPr>
            <a:endParaRPr lang="en-US" altLang="en-US" sz="1800" dirty="0"/>
          </a:p>
          <a:p>
            <a:pPr eaLnBrk="1" hangingPunct="1">
              <a:defRPr/>
            </a:pPr>
            <a:endParaRPr lang="en-US" altLang="en-US" sz="2800" dirty="0"/>
          </a:p>
        </p:txBody>
      </p:sp>
      <p:pic>
        <p:nvPicPr>
          <p:cNvPr id="11" name="Picture 2" descr="C:\Users\Kimberly\AppData\Local\Microsoft\Windows\Temporary Internet Files\Content.IE5\G6W4WCPW\MC900286470[1].wmf">
            <a:extLst>
              <a:ext uri="{FF2B5EF4-FFF2-40B4-BE49-F238E27FC236}">
                <a16:creationId xmlns:a16="http://schemas.microsoft.com/office/drawing/2014/main" xmlns="" id="{49A8D41A-9D52-477E-8FED-2BDE041FD80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699419"/>
            <a:ext cx="2099491" cy="172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C:\Users\Kimberly\AppData\Local\Microsoft\Windows\Temporary Internet Files\Content.IE5\G6W4WCPW\MC900431582[1].png">
            <a:extLst>
              <a:ext uri="{FF2B5EF4-FFF2-40B4-BE49-F238E27FC236}">
                <a16:creationId xmlns:a16="http://schemas.microsoft.com/office/drawing/2014/main" xmlns="" id="{5AEBD56B-3C74-42C0-BDF0-7198BEA154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51816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513848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143000" y="428624"/>
            <a:ext cx="4648200" cy="564357"/>
          </a:xfrm>
        </p:spPr>
        <p:txBody>
          <a:bodyPr>
            <a:noAutofit/>
          </a:bodyPr>
          <a:lstStyle/>
          <a:p>
            <a:r>
              <a:rPr lang="en-US" sz="3000" b="1" dirty="0">
                <a:solidFill>
                  <a:schemeClr val="tx1"/>
                </a:solidFill>
                <a:latin typeface="Calibri" panose="020F0502020204030204" pitchFamily="34" charset="0"/>
                <a:cs typeface="Calibri" panose="020F0502020204030204" pitchFamily="34" charset="0"/>
              </a:rPr>
              <a:t>Developing Your Message</a:t>
            </a:r>
          </a:p>
        </p:txBody>
      </p:sp>
      <p:sp>
        <p:nvSpPr>
          <p:cNvPr id="9" name="Footer Placeholder 8"/>
          <p:cNvSpPr>
            <a:spLocks noGrp="1"/>
          </p:cNvSpPr>
          <p:nvPr>
            <p:ph type="ftr" sz="quarter" idx="11"/>
          </p:nvPr>
        </p:nvSpPr>
        <p:spPr>
          <a:xfrm>
            <a:off x="762000" y="6172200"/>
            <a:ext cx="3733800" cy="457200"/>
          </a:xfrm>
        </p:spPr>
        <p:txBody>
          <a:bodyPr/>
          <a:lstStyle/>
          <a:p>
            <a:r>
              <a:rPr lang="en-US" dirty="0"/>
              <a:t>The State of Black Women in California</a:t>
            </a:r>
          </a:p>
        </p:txBody>
      </p:sp>
      <p:sp>
        <p:nvSpPr>
          <p:cNvPr id="10" name="Slide Number Placeholder 9"/>
          <p:cNvSpPr>
            <a:spLocks noGrp="1"/>
          </p:cNvSpPr>
          <p:nvPr>
            <p:ph type="sldNum" sz="quarter" idx="12"/>
          </p:nvPr>
        </p:nvSpPr>
        <p:spPr/>
        <p:txBody>
          <a:bodyPr/>
          <a:lstStyle/>
          <a:p>
            <a:fld id="{6F42FDE4-A7DD-41A7-A0A6-9B649FB43336}" type="slidenum">
              <a:rPr kumimoji="0" lang="en-US" smtClean="0"/>
              <a:t>68</a:t>
            </a:fld>
            <a:endParaRPr kumimoji="0" lang="en-US" dirty="0"/>
          </a:p>
        </p:txBody>
      </p:sp>
      <p:sp>
        <p:nvSpPr>
          <p:cNvPr id="11" name="Rectangle 3">
            <a:extLst>
              <a:ext uri="{FF2B5EF4-FFF2-40B4-BE49-F238E27FC236}">
                <a16:creationId xmlns:a16="http://schemas.microsoft.com/office/drawing/2014/main" xmlns="" id="{98FEA4DC-2946-4E9E-983A-0ECE8F01F4EB}"/>
              </a:ext>
            </a:extLst>
          </p:cNvPr>
          <p:cNvSpPr txBox="1">
            <a:spLocks noChangeArrowheads="1"/>
          </p:cNvSpPr>
          <p:nvPr/>
        </p:nvSpPr>
        <p:spPr>
          <a:xfrm>
            <a:off x="1066800" y="1371600"/>
            <a:ext cx="5889567" cy="4648200"/>
          </a:xfrm>
          <a:prstGeom prst="rect">
            <a:avLst/>
          </a:prstGeom>
        </p:spPr>
        <p:txBody>
          <a:bodyPr/>
          <a:lstStyle>
            <a:lvl1pPr marL="342900" indent="-228600" algn="l" rtl="0" eaLnBrk="0" fontAlgn="base" hangingPunct="0">
              <a:spcBef>
                <a:spcPct val="20000"/>
              </a:spcBef>
              <a:spcAft>
                <a:spcPct val="0"/>
              </a:spcAft>
              <a:buClr>
                <a:schemeClr val="accent1"/>
              </a:buClr>
              <a:buFont typeface="Arial"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FF6700"/>
              </a:buClr>
              <a:buFont typeface="Arial"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909465"/>
              </a:buClr>
              <a:buFont typeface="Arial"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956B43"/>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eaLnBrk="1" hangingPunct="1">
              <a:buFont typeface="Arial" charset="0"/>
              <a:buNone/>
              <a:defRPr/>
            </a:pPr>
            <a:r>
              <a:rPr lang="en-US" altLang="en-US" sz="2000" dirty="0">
                <a:latin typeface="Calibri" panose="020F0502020204030204" pitchFamily="34" charset="0"/>
                <a:cs typeface="Calibri" panose="020F0502020204030204" pitchFamily="34" charset="0"/>
              </a:rPr>
              <a:t>The most important questions that your message needs to answer or address include:</a:t>
            </a:r>
            <a:br>
              <a:rPr lang="en-US" altLang="en-US" sz="2000" dirty="0">
                <a:latin typeface="Calibri" panose="020F0502020204030204" pitchFamily="34" charset="0"/>
                <a:cs typeface="Calibri" panose="020F0502020204030204" pitchFamily="34" charset="0"/>
              </a:rPr>
            </a:br>
            <a:endParaRPr lang="en-US" altLang="en-US" sz="2000" dirty="0">
              <a:latin typeface="Calibri" panose="020F0502020204030204" pitchFamily="34" charset="0"/>
              <a:cs typeface="Calibri" panose="020F0502020204030204" pitchFamily="34" charset="0"/>
            </a:endParaRPr>
          </a:p>
          <a:p>
            <a:pPr eaLnBrk="1" hangingPunct="1">
              <a:buFont typeface="Wingdings" panose="05000000000000000000" pitchFamily="2" charset="2"/>
              <a:buChar char="Ø"/>
              <a:defRPr/>
            </a:pPr>
            <a:r>
              <a:rPr lang="en-US" altLang="en-US" sz="2000" dirty="0">
                <a:latin typeface="Calibri" panose="020F0502020204030204" pitchFamily="34" charset="0"/>
                <a:cs typeface="Calibri" panose="020F0502020204030204" pitchFamily="34" charset="0"/>
              </a:rPr>
              <a:t>WHO are YOU?</a:t>
            </a:r>
          </a:p>
          <a:p>
            <a:pPr eaLnBrk="1" hangingPunct="1">
              <a:buFont typeface="Wingdings" panose="05000000000000000000" pitchFamily="2" charset="2"/>
              <a:buChar char="Ø"/>
              <a:defRPr/>
            </a:pPr>
            <a:r>
              <a:rPr lang="en-US" altLang="en-US" sz="2000" dirty="0">
                <a:latin typeface="Calibri" panose="020F0502020204030204" pitchFamily="34" charset="0"/>
                <a:cs typeface="Calibri" panose="020F0502020204030204" pitchFamily="34" charset="0"/>
              </a:rPr>
              <a:t>WHAT do you VALUE?</a:t>
            </a:r>
          </a:p>
          <a:p>
            <a:pPr eaLnBrk="1" hangingPunct="1">
              <a:buFont typeface="Wingdings" panose="05000000000000000000" pitchFamily="2" charset="2"/>
              <a:buChar char="Ø"/>
              <a:defRPr/>
            </a:pPr>
            <a:r>
              <a:rPr lang="en-US" altLang="en-US" sz="2000" dirty="0">
                <a:latin typeface="Calibri" panose="020F0502020204030204" pitchFamily="34" charset="0"/>
                <a:cs typeface="Calibri" panose="020F0502020204030204" pitchFamily="34" charset="0"/>
              </a:rPr>
              <a:t>WHY are you RUNNING?</a:t>
            </a:r>
          </a:p>
          <a:p>
            <a:pPr eaLnBrk="1" hangingPunct="1">
              <a:buFont typeface="Wingdings" panose="05000000000000000000" pitchFamily="2" charset="2"/>
              <a:buChar char="Ø"/>
              <a:defRPr/>
            </a:pPr>
            <a:r>
              <a:rPr lang="en-US" altLang="en-US" sz="2000" dirty="0">
                <a:latin typeface="Calibri" panose="020F0502020204030204" pitchFamily="34" charset="0"/>
                <a:cs typeface="Calibri" panose="020F0502020204030204" pitchFamily="34" charset="0"/>
              </a:rPr>
              <a:t>HOW does it RELATE to your AUDIENCE?</a:t>
            </a:r>
          </a:p>
          <a:p>
            <a:pPr eaLnBrk="1" hangingPunct="1">
              <a:buFont typeface="Wingdings" panose="05000000000000000000" pitchFamily="2" charset="2"/>
              <a:buChar char="Ø"/>
              <a:defRPr/>
            </a:pPr>
            <a:r>
              <a:rPr lang="en-US" altLang="en-US" sz="2000" dirty="0">
                <a:latin typeface="Calibri" panose="020F0502020204030204" pitchFamily="34" charset="0"/>
                <a:cs typeface="Calibri" panose="020F0502020204030204" pitchFamily="34" charset="0"/>
              </a:rPr>
              <a:t>WHAT will you DO for your COMMUNITY?</a:t>
            </a:r>
          </a:p>
          <a:p>
            <a:pPr eaLnBrk="1" hangingPunct="1">
              <a:buFont typeface="Wingdings" panose="05000000000000000000" pitchFamily="2" charset="2"/>
              <a:buChar char="Ø"/>
              <a:defRPr/>
            </a:pPr>
            <a:r>
              <a:rPr lang="en-US" altLang="en-US" sz="2000" dirty="0">
                <a:latin typeface="Calibri" panose="020F0502020204030204" pitchFamily="34" charset="0"/>
                <a:cs typeface="Calibri" panose="020F0502020204030204" pitchFamily="34" charset="0"/>
              </a:rPr>
              <a:t>WHAT is the CURRENT political atmosphere?</a:t>
            </a:r>
          </a:p>
          <a:p>
            <a:pPr eaLnBrk="1" hangingPunct="1">
              <a:buFont typeface="Wingdings" panose="05000000000000000000" pitchFamily="2" charset="2"/>
              <a:buChar char="Ø"/>
              <a:defRPr/>
            </a:pPr>
            <a:r>
              <a:rPr lang="en-US" altLang="en-US" sz="2000" dirty="0">
                <a:latin typeface="Calibri" panose="020F0502020204030204" pitchFamily="34" charset="0"/>
                <a:cs typeface="Calibri" panose="020F0502020204030204" pitchFamily="34" charset="0"/>
              </a:rPr>
              <a:t>WHAT is the NEXUS between your plans and the NEEDS of your COMMUNITY?</a:t>
            </a:r>
          </a:p>
          <a:p>
            <a:pPr eaLnBrk="1" hangingPunct="1">
              <a:buFont typeface="Wingdings" panose="05000000000000000000" pitchFamily="2" charset="2"/>
              <a:buChar char="Ø"/>
              <a:defRPr/>
            </a:pPr>
            <a:r>
              <a:rPr lang="en-US" altLang="en-US" sz="2000" dirty="0">
                <a:latin typeface="Calibri" panose="020F0502020204030204" pitchFamily="34" charset="0"/>
                <a:cs typeface="Calibri" panose="020F0502020204030204" pitchFamily="34" charset="0"/>
              </a:rPr>
              <a:t>WHY are YOU the BEST person for the JOB?</a:t>
            </a:r>
            <a:r>
              <a:rPr lang="en-US" altLang="en-US" sz="2000" dirty="0"/>
              <a:t/>
            </a:r>
            <a:br>
              <a:rPr lang="en-US" altLang="en-US" sz="2000" dirty="0"/>
            </a:br>
            <a:endParaRPr lang="en-US" altLang="en-US" sz="2000" dirty="0"/>
          </a:p>
          <a:p>
            <a:pPr marL="114300" indent="0" eaLnBrk="1" hangingPunct="1">
              <a:buFont typeface="Arial" charset="0"/>
              <a:buNone/>
              <a:defRPr/>
            </a:pPr>
            <a:endParaRPr lang="en-US" altLang="en-US" sz="2000" dirty="0"/>
          </a:p>
          <a:p>
            <a:pPr marL="114300" indent="0" eaLnBrk="1" hangingPunct="1">
              <a:buFont typeface="Arial" charset="0"/>
              <a:buNone/>
              <a:defRPr/>
            </a:pPr>
            <a:endParaRPr lang="en-US" altLang="en-US" sz="2000" dirty="0"/>
          </a:p>
          <a:p>
            <a:pPr marL="114300" indent="0" eaLnBrk="1" hangingPunct="1">
              <a:buFont typeface="Arial" charset="0"/>
              <a:buNone/>
              <a:defRPr/>
            </a:pPr>
            <a:r>
              <a:rPr lang="en-US" altLang="en-US" sz="2000" dirty="0"/>
              <a:t/>
            </a:r>
            <a:br>
              <a:rPr lang="en-US" altLang="en-US" sz="2000" dirty="0"/>
            </a:br>
            <a:r>
              <a:rPr lang="en-US" altLang="en-US" sz="2000" dirty="0"/>
              <a:t/>
            </a:r>
            <a:br>
              <a:rPr lang="en-US" altLang="en-US" sz="2000" dirty="0"/>
            </a:br>
            <a:endParaRPr lang="en-US" altLang="en-US" sz="2000" dirty="0"/>
          </a:p>
          <a:p>
            <a:pPr eaLnBrk="1" hangingPunct="1">
              <a:buFont typeface="Wingdings" panose="05000000000000000000" pitchFamily="2" charset="2"/>
              <a:buChar char="Ø"/>
              <a:defRPr/>
            </a:pPr>
            <a:endParaRPr lang="en-US" altLang="en-US" sz="1800" dirty="0"/>
          </a:p>
          <a:p>
            <a:pPr eaLnBrk="1" hangingPunct="1">
              <a:defRPr/>
            </a:pPr>
            <a:endParaRPr lang="en-US" altLang="en-US" sz="2800" dirty="0"/>
          </a:p>
        </p:txBody>
      </p:sp>
      <p:sp>
        <p:nvSpPr>
          <p:cNvPr id="2" name="AutoShape 2" descr="Image result for black woman silhouette">
            <a:extLst>
              <a:ext uri="{FF2B5EF4-FFF2-40B4-BE49-F238E27FC236}">
                <a16:creationId xmlns:a16="http://schemas.microsoft.com/office/drawing/2014/main" xmlns="" id="{698D543E-9245-4646-983F-71FAB892B07E}"/>
              </a:ext>
            </a:extLst>
          </p:cNvPr>
          <p:cNvSpPr>
            <a:spLocks noChangeAspect="1" noChangeArrowheads="1"/>
          </p:cNvSpPr>
          <p:nvPr/>
        </p:nvSpPr>
        <p:spPr bwMode="auto">
          <a:xfrm>
            <a:off x="1966913" y="614363"/>
            <a:ext cx="5210175" cy="5629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descr="African american woman silhouette afro portrait vector image">
            <a:extLst>
              <a:ext uri="{FF2B5EF4-FFF2-40B4-BE49-F238E27FC236}">
                <a16:creationId xmlns:a16="http://schemas.microsoft.com/office/drawing/2014/main" xmlns="" id="{874A7601-765C-4D08-A04B-28768FB0E03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962650" y="1676400"/>
            <a:ext cx="2266950" cy="2381250"/>
          </a:xfrm>
          <a:prstGeom prst="rect">
            <a:avLst/>
          </a:prstGeom>
          <a:noFill/>
          <a:ln>
            <a:noFill/>
          </a:ln>
        </p:spPr>
      </p:pic>
    </p:spTree>
    <p:extLst>
      <p:ext uri="{BB962C8B-B14F-4D97-AF65-F5344CB8AC3E}">
        <p14:creationId xmlns:p14="http://schemas.microsoft.com/office/powerpoint/2010/main" val="320693409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90600" y="305708"/>
            <a:ext cx="2971800" cy="776332"/>
          </a:xfrm>
        </p:spPr>
        <p:txBody>
          <a:bodyPr>
            <a:normAutofit/>
          </a:bodyPr>
          <a:lstStyle/>
          <a:p>
            <a:r>
              <a:rPr lang="en-US" sz="3000" b="1" dirty="0">
                <a:solidFill>
                  <a:schemeClr val="tx1"/>
                </a:solidFill>
                <a:latin typeface="Calibri" panose="020F0502020204030204" pitchFamily="34" charset="0"/>
                <a:cs typeface="Calibri" panose="020F0502020204030204" pitchFamily="34" charset="0"/>
              </a:rPr>
              <a:t>The Message Box</a:t>
            </a:r>
          </a:p>
        </p:txBody>
      </p:sp>
      <p:sp>
        <p:nvSpPr>
          <p:cNvPr id="9" name="Footer Placeholder 8"/>
          <p:cNvSpPr>
            <a:spLocks noGrp="1"/>
          </p:cNvSpPr>
          <p:nvPr>
            <p:ph type="ftr" sz="quarter" idx="11"/>
          </p:nvPr>
        </p:nvSpPr>
        <p:spPr>
          <a:xfrm>
            <a:off x="762000" y="6172200"/>
            <a:ext cx="3733800" cy="457200"/>
          </a:xfrm>
        </p:spPr>
        <p:txBody>
          <a:bodyPr/>
          <a:lstStyle/>
          <a:p>
            <a:r>
              <a:rPr lang="en-US" dirty="0"/>
              <a:t>The State of Black Women in California</a:t>
            </a:r>
          </a:p>
        </p:txBody>
      </p:sp>
      <p:sp>
        <p:nvSpPr>
          <p:cNvPr id="10" name="Slide Number Placeholder 9"/>
          <p:cNvSpPr>
            <a:spLocks noGrp="1"/>
          </p:cNvSpPr>
          <p:nvPr>
            <p:ph type="sldNum" sz="quarter" idx="12"/>
          </p:nvPr>
        </p:nvSpPr>
        <p:spPr/>
        <p:txBody>
          <a:bodyPr/>
          <a:lstStyle/>
          <a:p>
            <a:fld id="{6F42FDE4-A7DD-41A7-A0A6-9B649FB43336}" type="slidenum">
              <a:rPr kumimoji="0" lang="en-US" smtClean="0"/>
              <a:t>69</a:t>
            </a:fld>
            <a:endParaRPr kumimoji="0" lang="en-US" dirty="0"/>
          </a:p>
        </p:txBody>
      </p:sp>
      <p:graphicFrame>
        <p:nvGraphicFramePr>
          <p:cNvPr id="6" name="Content Placeholder 3">
            <a:extLst>
              <a:ext uri="{FF2B5EF4-FFF2-40B4-BE49-F238E27FC236}">
                <a16:creationId xmlns:a16="http://schemas.microsoft.com/office/drawing/2014/main" xmlns="" id="{31CB25F7-DE3C-4BAD-8862-1EA26B72772A}"/>
              </a:ext>
            </a:extLst>
          </p:cNvPr>
          <p:cNvGraphicFramePr>
            <a:graphicFrameLocks/>
          </p:cNvGraphicFramePr>
          <p:nvPr>
            <p:extLst>
              <p:ext uri="{D42A27DB-BD31-4B8C-83A1-F6EECF244321}">
                <p14:modId xmlns:p14="http://schemas.microsoft.com/office/powerpoint/2010/main" val="1573750654"/>
              </p:ext>
            </p:extLst>
          </p:nvPr>
        </p:nvGraphicFramePr>
        <p:xfrm>
          <a:off x="2209800" y="1752600"/>
          <a:ext cx="4343400" cy="373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descr="C:\Users\Kimberly\AppData\Local\Microsoft\Windows\Temporary Internet Files\Content.IE5\53CYMH0F\MP900302956[1].jpg">
            <a:extLst>
              <a:ext uri="{FF2B5EF4-FFF2-40B4-BE49-F238E27FC236}">
                <a16:creationId xmlns:a16="http://schemas.microsoft.com/office/drawing/2014/main" xmlns="" id="{EDF68E80-9578-47A7-A23A-0C48BC9812F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8782" y="1828800"/>
            <a:ext cx="1043241" cy="1462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C:\Users\Kimberly\AppData\Local\Microsoft\Windows\Temporary Internet Files\Content.IE5\53CYMH0F\MP900341459[1].jpg">
            <a:extLst>
              <a:ext uri="{FF2B5EF4-FFF2-40B4-BE49-F238E27FC236}">
                <a16:creationId xmlns:a16="http://schemas.microsoft.com/office/drawing/2014/main" xmlns="" id="{9603A8E3-39A9-4FA0-A6C0-FC43EAF46D3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58783" y="3810000"/>
            <a:ext cx="1043240" cy="146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C:\Users\Kimberly\AppData\Local\Microsoft\Windows\Temporary Internet Files\Content.IE5\Q323TDNN\MC900151337[1].wmf">
            <a:extLst>
              <a:ext uri="{FF2B5EF4-FFF2-40B4-BE49-F238E27FC236}">
                <a16:creationId xmlns:a16="http://schemas.microsoft.com/office/drawing/2014/main" xmlns="" id="{1978A188-AF7B-4776-8AAE-E93614CB1BE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22474" y="1981200"/>
            <a:ext cx="950846" cy="1310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C:\Users\Kimberly\AppData\Local\Microsoft\Windows\Temporary Internet Files\Content.IE5\G6W4WCPW\MP900341460[1].jpg">
            <a:extLst>
              <a:ext uri="{FF2B5EF4-FFF2-40B4-BE49-F238E27FC236}">
                <a16:creationId xmlns:a16="http://schemas.microsoft.com/office/drawing/2014/main" xmlns="" id="{82E26D62-E497-4288-B80E-33F624D4BA4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29400" y="3809999"/>
            <a:ext cx="977901" cy="137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48174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subTitle" idx="1"/>
          </p:nvPr>
        </p:nvSpPr>
        <p:spPr>
          <a:xfrm>
            <a:off x="1295400" y="3200400"/>
            <a:ext cx="6400800" cy="2895600"/>
          </a:xfrm>
        </p:spPr>
        <p:txBody>
          <a:bodyPr>
            <a:normAutofit/>
          </a:bodyPr>
          <a:lstStyle/>
          <a:p>
            <a:pPr marL="0" indent="0" algn="ctr">
              <a:buNone/>
            </a:pPr>
            <a:endParaRPr lang="en-US" dirty="0"/>
          </a:p>
          <a:p>
            <a:pPr marL="0" indent="0" algn="ctr">
              <a:buNone/>
            </a:pPr>
            <a:r>
              <a:rPr lang="en-US" sz="6000" b="1" dirty="0" smtClean="0">
                <a:solidFill>
                  <a:schemeClr val="tx1"/>
                </a:solidFill>
                <a:latin typeface="Alana" pitchFamily="50" charset="0"/>
              </a:rPr>
              <a:t>Sandra O. Poole</a:t>
            </a:r>
          </a:p>
          <a:p>
            <a:r>
              <a:rPr lang="en-US" sz="3200" b="1" dirty="0" smtClean="0"/>
              <a:t>Principal</a:t>
            </a:r>
          </a:p>
          <a:p>
            <a:r>
              <a:rPr lang="en-US" sz="3200" b="1" dirty="0" smtClean="0"/>
              <a:t>Poole Consultants</a:t>
            </a:r>
          </a:p>
          <a:p>
            <a:pPr marL="0" indent="0" algn="ctr">
              <a:buNone/>
            </a:pPr>
            <a:endParaRPr lang="en-US" sz="7200" dirty="0" smtClean="0">
              <a:solidFill>
                <a:schemeClr val="tx2">
                  <a:lumMod val="75000"/>
                </a:schemeClr>
              </a:solidFill>
              <a:latin typeface="Alana" pitchFamily="50" charset="0"/>
            </a:endParaRPr>
          </a:p>
        </p:txBody>
      </p:sp>
      <p:sp>
        <p:nvSpPr>
          <p:cNvPr id="4" name="Slide Number Placeholder 3"/>
          <p:cNvSpPr>
            <a:spLocks noGrp="1"/>
          </p:cNvSpPr>
          <p:nvPr>
            <p:ph type="sldNum" sz="quarter" idx="12"/>
          </p:nvPr>
        </p:nvSpPr>
        <p:spPr/>
        <p:txBody>
          <a:bodyPr/>
          <a:lstStyle/>
          <a:p>
            <a:fld id="{6F42FDE4-A7DD-41A7-A0A6-9B649FB43336}" type="slidenum">
              <a:rPr kumimoji="0" lang="en-US" smtClean="0"/>
              <a:t>7</a:t>
            </a:fld>
            <a:endParaRPr kumimoji="0" lang="en-US" dirty="0"/>
          </a:p>
        </p:txBody>
      </p:sp>
      <p:sp>
        <p:nvSpPr>
          <p:cNvPr id="2" name="Title 1"/>
          <p:cNvSpPr>
            <a:spLocks noGrp="1"/>
          </p:cNvSpPr>
          <p:nvPr>
            <p:ph type="ctrTitle"/>
          </p:nvPr>
        </p:nvSpPr>
        <p:spPr/>
        <p:txBody>
          <a:bodyPr/>
          <a:lstStyle/>
          <a:p>
            <a:r>
              <a:rPr lang="en-US" dirty="0" smtClean="0"/>
              <a:t>Panel Presentations</a:t>
            </a:r>
            <a:endParaRPr lang="en-US" dirty="0"/>
          </a:p>
        </p:txBody>
      </p:sp>
    </p:spTree>
    <p:extLst>
      <p:ext uri="{BB962C8B-B14F-4D97-AF65-F5344CB8AC3E}">
        <p14:creationId xmlns:p14="http://schemas.microsoft.com/office/powerpoint/2010/main" val="153650522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3843"/>
            <a:ext cx="5715000" cy="579438"/>
          </a:xfrm>
        </p:spPr>
        <p:txBody>
          <a:bodyPr>
            <a:normAutofit/>
          </a:bodyPr>
          <a:lstStyle/>
          <a:p>
            <a:r>
              <a:rPr lang="en-US" sz="2400" b="1" dirty="0">
                <a:solidFill>
                  <a:schemeClr val="tx1"/>
                </a:solidFill>
                <a:latin typeface="Calibri" panose="020F0502020204030204" pitchFamily="34" charset="0"/>
                <a:cs typeface="Calibri" panose="020F0502020204030204" pitchFamily="34" charset="0"/>
              </a:rPr>
              <a:t>Tools Used to Communicate Your Message</a:t>
            </a:r>
          </a:p>
        </p:txBody>
      </p:sp>
      <p:sp>
        <p:nvSpPr>
          <p:cNvPr id="9" name="Footer Placeholder 8"/>
          <p:cNvSpPr>
            <a:spLocks noGrp="1"/>
          </p:cNvSpPr>
          <p:nvPr>
            <p:ph type="ftr" sz="quarter" idx="11"/>
          </p:nvPr>
        </p:nvSpPr>
        <p:spPr>
          <a:xfrm>
            <a:off x="762000" y="6172200"/>
            <a:ext cx="3733800" cy="457200"/>
          </a:xfrm>
        </p:spPr>
        <p:txBody>
          <a:bodyPr/>
          <a:lstStyle/>
          <a:p>
            <a:r>
              <a:rPr lang="en-US" dirty="0"/>
              <a:t>The State of Black Women in California</a:t>
            </a:r>
          </a:p>
        </p:txBody>
      </p:sp>
      <p:sp>
        <p:nvSpPr>
          <p:cNvPr id="10" name="Slide Number Placeholder 9"/>
          <p:cNvSpPr>
            <a:spLocks noGrp="1"/>
          </p:cNvSpPr>
          <p:nvPr>
            <p:ph type="sldNum" sz="quarter" idx="12"/>
          </p:nvPr>
        </p:nvSpPr>
        <p:spPr/>
        <p:txBody>
          <a:bodyPr/>
          <a:lstStyle/>
          <a:p>
            <a:fld id="{6F42FDE4-A7DD-41A7-A0A6-9B649FB43336}" type="slidenum">
              <a:rPr kumimoji="0" lang="en-US" smtClean="0"/>
              <a:t>70</a:t>
            </a:fld>
            <a:endParaRPr kumimoji="0" lang="en-US" dirty="0"/>
          </a:p>
        </p:txBody>
      </p:sp>
      <p:sp>
        <p:nvSpPr>
          <p:cNvPr id="6" name="Rectangle 3">
            <a:extLst>
              <a:ext uri="{FF2B5EF4-FFF2-40B4-BE49-F238E27FC236}">
                <a16:creationId xmlns:a16="http://schemas.microsoft.com/office/drawing/2014/main" xmlns="" id="{F582CC30-064A-4050-B881-6C94E29581BC}"/>
              </a:ext>
            </a:extLst>
          </p:cNvPr>
          <p:cNvSpPr txBox="1">
            <a:spLocks noChangeArrowheads="1"/>
          </p:cNvSpPr>
          <p:nvPr/>
        </p:nvSpPr>
        <p:spPr>
          <a:xfrm>
            <a:off x="1143002" y="914400"/>
            <a:ext cx="7010400" cy="5334000"/>
          </a:xfrm>
          <a:prstGeom prst="rect">
            <a:avLst/>
          </a:prstGeom>
        </p:spPr>
        <p:txBody>
          <a:bodyPr/>
          <a:lstStyle>
            <a:lvl1pPr marL="342900" indent="-228600" algn="l" rtl="0" eaLnBrk="0" fontAlgn="base" hangingPunct="0">
              <a:spcBef>
                <a:spcPct val="20000"/>
              </a:spcBef>
              <a:spcAft>
                <a:spcPct val="0"/>
              </a:spcAft>
              <a:buClr>
                <a:schemeClr val="accent1"/>
              </a:buClr>
              <a:buFont typeface="Arial"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FF6700"/>
              </a:buClr>
              <a:buFont typeface="Arial"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909465"/>
              </a:buClr>
              <a:buFont typeface="Arial"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956B43"/>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eaLnBrk="1" hangingPunct="1">
              <a:buFont typeface="Arial" charset="0"/>
              <a:buNone/>
              <a:defRPr/>
            </a:pPr>
            <a:r>
              <a:rPr lang="en-US" altLang="en-US" sz="1600" dirty="0">
                <a:latin typeface="Calibri" panose="020F0502020204030204" pitchFamily="34" charset="0"/>
                <a:cs typeface="Calibri" panose="020F0502020204030204" pitchFamily="34" charset="0"/>
              </a:rPr>
              <a:t>Now that you have your message, how do you get it out there?</a:t>
            </a:r>
            <a:br>
              <a:rPr lang="en-US" altLang="en-US" sz="1600" dirty="0">
                <a:latin typeface="Calibri" panose="020F0502020204030204" pitchFamily="34" charset="0"/>
                <a:cs typeface="Calibri" panose="020F0502020204030204" pitchFamily="34" charset="0"/>
              </a:rPr>
            </a:br>
            <a:endParaRPr lang="en-US" altLang="en-US" sz="1600" dirty="0">
              <a:latin typeface="Calibri" panose="020F0502020204030204" pitchFamily="34" charset="0"/>
              <a:cs typeface="Calibri" panose="020F0502020204030204" pitchFamily="34" charset="0"/>
            </a:endParaRPr>
          </a:p>
          <a:p>
            <a:pPr eaLnBrk="1" hangingPunct="1">
              <a:buFont typeface="Wingdings" panose="05000000000000000000" pitchFamily="2" charset="2"/>
              <a:buChar char="Ø"/>
              <a:defRPr/>
            </a:pPr>
            <a:r>
              <a:rPr lang="en-US" altLang="en-US" sz="1600" b="1" dirty="0">
                <a:latin typeface="Calibri" panose="020F0502020204030204" pitchFamily="34" charset="0"/>
                <a:cs typeface="Calibri" panose="020F0502020204030204" pitchFamily="34" charset="0"/>
              </a:rPr>
              <a:t>TRADITIONAL MEDIUMS</a:t>
            </a:r>
            <a:endParaRPr lang="en-US" altLang="en-US" sz="1600" dirty="0">
              <a:latin typeface="Calibri" panose="020F0502020204030204" pitchFamily="34" charset="0"/>
              <a:cs typeface="Calibri" panose="020F0502020204030204" pitchFamily="34" charset="0"/>
            </a:endParaRPr>
          </a:p>
          <a:p>
            <a:pPr lvl="1" eaLnBrk="1" hangingPunct="1">
              <a:buFont typeface="Wingdings" panose="05000000000000000000" pitchFamily="2" charset="2"/>
              <a:buChar char="Ø"/>
              <a:defRPr/>
            </a:pPr>
            <a:r>
              <a:rPr lang="en-US" altLang="en-US" sz="1600" dirty="0">
                <a:latin typeface="Calibri" panose="020F0502020204030204" pitchFamily="34" charset="0"/>
                <a:cs typeface="Calibri" panose="020F0502020204030204" pitchFamily="34" charset="0"/>
              </a:rPr>
              <a:t>Direct mail</a:t>
            </a:r>
          </a:p>
          <a:p>
            <a:pPr lvl="1" eaLnBrk="1" hangingPunct="1">
              <a:buFont typeface="Wingdings" panose="05000000000000000000" pitchFamily="2" charset="2"/>
              <a:buChar char="Ø"/>
              <a:defRPr/>
            </a:pPr>
            <a:r>
              <a:rPr lang="en-US" altLang="en-US" sz="1600" dirty="0">
                <a:latin typeface="Calibri" panose="020F0502020204030204" pitchFamily="34" charset="0"/>
                <a:cs typeface="Calibri" panose="020F0502020204030204" pitchFamily="34" charset="0"/>
              </a:rPr>
              <a:t>Television</a:t>
            </a:r>
          </a:p>
          <a:p>
            <a:pPr lvl="1" eaLnBrk="1" hangingPunct="1">
              <a:buFont typeface="Wingdings" panose="05000000000000000000" pitchFamily="2" charset="2"/>
              <a:buChar char="Ø"/>
              <a:defRPr/>
            </a:pPr>
            <a:r>
              <a:rPr lang="en-US" altLang="en-US" sz="1600" dirty="0">
                <a:latin typeface="Calibri" panose="020F0502020204030204" pitchFamily="34" charset="0"/>
                <a:cs typeface="Calibri" panose="020F0502020204030204" pitchFamily="34" charset="0"/>
              </a:rPr>
              <a:t>Radio</a:t>
            </a:r>
          </a:p>
          <a:p>
            <a:pPr lvl="1" eaLnBrk="1" hangingPunct="1">
              <a:buFont typeface="Wingdings" panose="05000000000000000000" pitchFamily="2" charset="2"/>
              <a:buChar char="Ø"/>
              <a:defRPr/>
            </a:pPr>
            <a:r>
              <a:rPr lang="en-US" altLang="en-US" sz="1600" dirty="0">
                <a:latin typeface="Calibri" panose="020F0502020204030204" pitchFamily="34" charset="0"/>
                <a:cs typeface="Calibri" panose="020F0502020204030204" pitchFamily="34" charset="0"/>
              </a:rPr>
              <a:t>Newspapers</a:t>
            </a:r>
          </a:p>
          <a:p>
            <a:pPr lvl="1" eaLnBrk="1" hangingPunct="1">
              <a:buFont typeface="Wingdings" panose="05000000000000000000" pitchFamily="2" charset="2"/>
              <a:buChar char="Ø"/>
              <a:defRPr/>
            </a:pPr>
            <a:r>
              <a:rPr lang="en-US" altLang="en-US" sz="1600" dirty="0">
                <a:latin typeface="Calibri" panose="020F0502020204030204" pitchFamily="34" charset="0"/>
                <a:cs typeface="Calibri" panose="020F0502020204030204" pitchFamily="34" charset="0"/>
              </a:rPr>
              <a:t>Brochures</a:t>
            </a:r>
          </a:p>
          <a:p>
            <a:pPr lvl="1" eaLnBrk="1" hangingPunct="1">
              <a:buFont typeface="Wingdings" panose="05000000000000000000" pitchFamily="2" charset="2"/>
              <a:buChar char="Ø"/>
              <a:defRPr/>
            </a:pPr>
            <a:r>
              <a:rPr lang="en-US" altLang="en-US" sz="1600" dirty="0">
                <a:latin typeface="Calibri" panose="020F0502020204030204" pitchFamily="34" charset="0"/>
                <a:cs typeface="Calibri" panose="020F0502020204030204" pitchFamily="34" charset="0"/>
              </a:rPr>
              <a:t>Magazines</a:t>
            </a:r>
          </a:p>
          <a:p>
            <a:pPr lvl="1" eaLnBrk="1" hangingPunct="1">
              <a:buFont typeface="Wingdings" panose="05000000000000000000" pitchFamily="2" charset="2"/>
              <a:buChar char="Ø"/>
              <a:defRPr/>
            </a:pPr>
            <a:r>
              <a:rPr lang="en-US" altLang="en-US" sz="1600" dirty="0">
                <a:latin typeface="Calibri" panose="020F0502020204030204" pitchFamily="34" charset="0"/>
                <a:cs typeface="Calibri" panose="020F0502020204030204" pitchFamily="34" charset="0"/>
              </a:rPr>
              <a:t>Word of Mouth</a:t>
            </a:r>
            <a:br>
              <a:rPr lang="en-US" altLang="en-US" sz="1600" dirty="0">
                <a:latin typeface="Calibri" panose="020F0502020204030204" pitchFamily="34" charset="0"/>
                <a:cs typeface="Calibri" panose="020F0502020204030204" pitchFamily="34" charset="0"/>
              </a:rPr>
            </a:br>
            <a:endParaRPr lang="en-US" altLang="en-US" sz="1600" dirty="0">
              <a:latin typeface="Calibri" panose="020F0502020204030204" pitchFamily="34" charset="0"/>
              <a:cs typeface="Calibri" panose="020F0502020204030204" pitchFamily="34" charset="0"/>
            </a:endParaRPr>
          </a:p>
          <a:p>
            <a:pPr eaLnBrk="1" hangingPunct="1">
              <a:buFont typeface="Wingdings" panose="05000000000000000000" pitchFamily="2" charset="2"/>
              <a:buChar char="Ø"/>
              <a:defRPr/>
            </a:pPr>
            <a:r>
              <a:rPr lang="en-US" altLang="en-US" sz="1600" b="1" dirty="0">
                <a:latin typeface="Calibri" panose="020F0502020204030204" pitchFamily="34" charset="0"/>
                <a:cs typeface="Calibri" panose="020F0502020204030204" pitchFamily="34" charset="0"/>
              </a:rPr>
              <a:t>NEW MEDIUMS</a:t>
            </a:r>
            <a:endParaRPr lang="en-US" altLang="en-US" sz="1600" dirty="0">
              <a:latin typeface="Calibri" panose="020F0502020204030204" pitchFamily="34" charset="0"/>
              <a:cs typeface="Calibri" panose="020F0502020204030204" pitchFamily="34" charset="0"/>
            </a:endParaRPr>
          </a:p>
          <a:p>
            <a:pPr lvl="1" eaLnBrk="1" hangingPunct="1">
              <a:buFont typeface="Wingdings" panose="05000000000000000000" pitchFamily="2" charset="2"/>
              <a:buChar char="Ø"/>
              <a:defRPr/>
            </a:pPr>
            <a:r>
              <a:rPr lang="en-US" altLang="en-US" sz="1600" dirty="0">
                <a:latin typeface="Calibri" panose="020F0502020204030204" pitchFamily="34" charset="0"/>
                <a:cs typeface="Calibri" panose="020F0502020204030204" pitchFamily="34" charset="0"/>
              </a:rPr>
              <a:t>Social media</a:t>
            </a:r>
          </a:p>
          <a:p>
            <a:pPr lvl="1" eaLnBrk="1" hangingPunct="1">
              <a:buFont typeface="Wingdings" panose="05000000000000000000" pitchFamily="2" charset="2"/>
              <a:buChar char="Ø"/>
              <a:defRPr/>
            </a:pPr>
            <a:r>
              <a:rPr lang="en-US" altLang="en-US" sz="1600" dirty="0">
                <a:latin typeface="Calibri" panose="020F0502020204030204" pitchFamily="34" charset="0"/>
                <a:cs typeface="Calibri" panose="020F0502020204030204" pitchFamily="34" charset="0"/>
              </a:rPr>
              <a:t>Online blogs</a:t>
            </a:r>
          </a:p>
          <a:p>
            <a:pPr lvl="1" eaLnBrk="1" hangingPunct="1">
              <a:buFont typeface="Wingdings" panose="05000000000000000000" pitchFamily="2" charset="2"/>
              <a:buChar char="Ø"/>
              <a:defRPr/>
            </a:pPr>
            <a:r>
              <a:rPr lang="en-US" altLang="en-US" sz="1600" dirty="0" err="1">
                <a:latin typeface="Calibri" panose="020F0502020204030204" pitchFamily="34" charset="0"/>
                <a:cs typeface="Calibri" panose="020F0502020204030204" pitchFamily="34" charset="0"/>
              </a:rPr>
              <a:t>Listservs</a:t>
            </a:r>
            <a:endParaRPr lang="en-US" altLang="en-US" sz="1600" dirty="0">
              <a:latin typeface="Calibri" panose="020F0502020204030204" pitchFamily="34" charset="0"/>
              <a:cs typeface="Calibri" panose="020F0502020204030204" pitchFamily="34" charset="0"/>
            </a:endParaRPr>
          </a:p>
          <a:p>
            <a:pPr lvl="1" eaLnBrk="1" hangingPunct="1">
              <a:buFont typeface="Wingdings" panose="05000000000000000000" pitchFamily="2" charset="2"/>
              <a:buChar char="Ø"/>
              <a:defRPr/>
            </a:pPr>
            <a:r>
              <a:rPr lang="en-US" altLang="en-US" sz="1600" dirty="0">
                <a:latin typeface="Calibri" panose="020F0502020204030204" pitchFamily="34" charset="0"/>
                <a:cs typeface="Calibri" panose="020F0502020204030204" pitchFamily="34" charset="0"/>
              </a:rPr>
              <a:t>Online ads</a:t>
            </a:r>
          </a:p>
          <a:p>
            <a:pPr lvl="1" eaLnBrk="1" hangingPunct="1">
              <a:buFont typeface="Wingdings" panose="05000000000000000000" pitchFamily="2" charset="2"/>
              <a:buChar char="Ø"/>
              <a:defRPr/>
            </a:pPr>
            <a:r>
              <a:rPr lang="en-US" altLang="en-US" sz="1600" dirty="0">
                <a:latin typeface="Calibri" panose="020F0502020204030204" pitchFamily="34" charset="0"/>
                <a:cs typeface="Calibri" panose="020F0502020204030204" pitchFamily="34" charset="0"/>
              </a:rPr>
              <a:t>Email</a:t>
            </a:r>
          </a:p>
          <a:p>
            <a:pPr lvl="1" eaLnBrk="1" hangingPunct="1">
              <a:buFont typeface="Wingdings" panose="05000000000000000000" pitchFamily="2" charset="2"/>
              <a:buChar char="Ø"/>
              <a:defRPr/>
            </a:pPr>
            <a:r>
              <a:rPr lang="en-US" altLang="en-US" sz="1600" dirty="0">
                <a:latin typeface="Calibri" panose="020F0502020204030204" pitchFamily="34" charset="0"/>
                <a:cs typeface="Calibri" panose="020F0502020204030204" pitchFamily="34" charset="0"/>
              </a:rPr>
              <a:t>Text</a:t>
            </a:r>
          </a:p>
          <a:p>
            <a:pPr marL="114300" indent="0" eaLnBrk="1" hangingPunct="1">
              <a:buFont typeface="Arial" charset="0"/>
              <a:buNone/>
              <a:defRPr/>
            </a:pPr>
            <a:endParaRPr lang="en-US" altLang="en-US" sz="2000" dirty="0"/>
          </a:p>
          <a:p>
            <a:pPr marL="114300" indent="0" eaLnBrk="1" hangingPunct="1">
              <a:buFont typeface="Arial" charset="0"/>
              <a:buNone/>
              <a:defRPr/>
            </a:pPr>
            <a:endParaRPr lang="en-US" altLang="en-US" sz="2000" dirty="0"/>
          </a:p>
          <a:p>
            <a:pPr marL="114300" indent="0" eaLnBrk="1" hangingPunct="1">
              <a:buFont typeface="Arial" charset="0"/>
              <a:buNone/>
              <a:defRPr/>
            </a:pPr>
            <a:r>
              <a:rPr lang="en-US" altLang="en-US" sz="2000" dirty="0"/>
              <a:t/>
            </a:r>
            <a:br>
              <a:rPr lang="en-US" altLang="en-US" sz="2000" dirty="0"/>
            </a:br>
            <a:r>
              <a:rPr lang="en-US" altLang="en-US" sz="2000" dirty="0"/>
              <a:t/>
            </a:r>
            <a:br>
              <a:rPr lang="en-US" altLang="en-US" sz="2000" dirty="0"/>
            </a:br>
            <a:endParaRPr lang="en-US" altLang="en-US" sz="2000" dirty="0"/>
          </a:p>
          <a:p>
            <a:pPr eaLnBrk="1" hangingPunct="1">
              <a:buFont typeface="Wingdings" panose="05000000000000000000" pitchFamily="2" charset="2"/>
              <a:buChar char="Ø"/>
              <a:defRPr/>
            </a:pPr>
            <a:endParaRPr lang="en-US" altLang="en-US" sz="1800" dirty="0"/>
          </a:p>
          <a:p>
            <a:pPr eaLnBrk="1" hangingPunct="1">
              <a:defRPr/>
            </a:pPr>
            <a:endParaRPr lang="en-US" altLang="en-US" sz="2800" dirty="0"/>
          </a:p>
        </p:txBody>
      </p:sp>
      <p:pic>
        <p:nvPicPr>
          <p:cNvPr id="11" name="Picture 1">
            <a:extLst>
              <a:ext uri="{FF2B5EF4-FFF2-40B4-BE49-F238E27FC236}">
                <a16:creationId xmlns:a16="http://schemas.microsoft.com/office/drawing/2014/main" xmlns="" id="{B44F8EA1-03E1-4DDA-83AA-F6A0482137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676400"/>
            <a:ext cx="20574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12086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800350" y="899318"/>
            <a:ext cx="3829050" cy="579438"/>
          </a:xfrm>
        </p:spPr>
        <p:txBody>
          <a:bodyPr>
            <a:noAutofit/>
          </a:bodyPr>
          <a:lstStyle/>
          <a:p>
            <a:r>
              <a:rPr lang="en-US" sz="3000" b="1" dirty="0">
                <a:solidFill>
                  <a:schemeClr val="tx1"/>
                </a:solidFill>
                <a:latin typeface="Calibri" panose="020F0502020204030204" pitchFamily="34" charset="0"/>
                <a:cs typeface="Calibri" panose="020F0502020204030204" pitchFamily="34" charset="0"/>
              </a:rPr>
              <a:t>Show Me the Money!</a:t>
            </a:r>
          </a:p>
        </p:txBody>
      </p:sp>
      <p:sp>
        <p:nvSpPr>
          <p:cNvPr id="9" name="Footer Placeholder 8"/>
          <p:cNvSpPr>
            <a:spLocks noGrp="1"/>
          </p:cNvSpPr>
          <p:nvPr>
            <p:ph type="ftr" sz="quarter" idx="11"/>
          </p:nvPr>
        </p:nvSpPr>
        <p:spPr>
          <a:xfrm>
            <a:off x="762000" y="6172200"/>
            <a:ext cx="3733800" cy="457200"/>
          </a:xfrm>
        </p:spPr>
        <p:txBody>
          <a:bodyPr/>
          <a:lstStyle/>
          <a:p>
            <a:r>
              <a:rPr lang="en-US" dirty="0"/>
              <a:t>The State of Black Women in California</a:t>
            </a:r>
          </a:p>
        </p:txBody>
      </p:sp>
      <p:sp>
        <p:nvSpPr>
          <p:cNvPr id="10" name="Slide Number Placeholder 9"/>
          <p:cNvSpPr>
            <a:spLocks noGrp="1"/>
          </p:cNvSpPr>
          <p:nvPr>
            <p:ph type="sldNum" sz="quarter" idx="12"/>
          </p:nvPr>
        </p:nvSpPr>
        <p:spPr/>
        <p:txBody>
          <a:bodyPr/>
          <a:lstStyle/>
          <a:p>
            <a:fld id="{6F42FDE4-A7DD-41A7-A0A6-9B649FB43336}" type="slidenum">
              <a:rPr kumimoji="0" lang="en-US" smtClean="0"/>
              <a:t>71</a:t>
            </a:fld>
            <a:endParaRPr kumimoji="0" lang="en-US" dirty="0"/>
          </a:p>
        </p:txBody>
      </p:sp>
      <p:sp>
        <p:nvSpPr>
          <p:cNvPr id="11" name="Rectangle 3">
            <a:extLst>
              <a:ext uri="{FF2B5EF4-FFF2-40B4-BE49-F238E27FC236}">
                <a16:creationId xmlns:a16="http://schemas.microsoft.com/office/drawing/2014/main" xmlns="" id="{C3CBCCE5-5B81-4988-B024-82877093064C}"/>
              </a:ext>
            </a:extLst>
          </p:cNvPr>
          <p:cNvSpPr txBox="1">
            <a:spLocks noChangeArrowheads="1"/>
          </p:cNvSpPr>
          <p:nvPr/>
        </p:nvSpPr>
        <p:spPr>
          <a:xfrm>
            <a:off x="1524000" y="1905000"/>
            <a:ext cx="6553200" cy="1676400"/>
          </a:xfrm>
          <a:prstGeom prst="rect">
            <a:avLst/>
          </a:prstGeom>
        </p:spPr>
        <p:txBody>
          <a:bodyPr/>
          <a:lstStyle>
            <a:lvl1pPr marL="342900" indent="-228600" algn="l" rtl="0" eaLnBrk="0" fontAlgn="base" hangingPunct="0">
              <a:spcBef>
                <a:spcPct val="20000"/>
              </a:spcBef>
              <a:spcAft>
                <a:spcPct val="0"/>
              </a:spcAft>
              <a:buClr>
                <a:schemeClr val="accent1"/>
              </a:buClr>
              <a:buFont typeface="Arial"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FF6700"/>
              </a:buClr>
              <a:buFont typeface="Arial"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909465"/>
              </a:buClr>
              <a:buFont typeface="Arial"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956B43"/>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eaLnBrk="1" hangingPunct="1">
              <a:buFont typeface="Arial" charset="0"/>
              <a:buNone/>
              <a:defRPr/>
            </a:pPr>
            <a:r>
              <a:rPr lang="en-US" altLang="en-US" sz="2400" dirty="0">
                <a:latin typeface="Calibri" panose="020F0502020204030204" pitchFamily="34" charset="0"/>
                <a:cs typeface="Calibri" panose="020F0502020204030204" pitchFamily="34" charset="0"/>
              </a:rPr>
              <a:t>Now that you’ve formulated your campaign strategy and defined your message, it’s time to figure out how you’ll fund your efforts.</a:t>
            </a:r>
          </a:p>
          <a:p>
            <a:pPr marL="114300" indent="0" eaLnBrk="1" hangingPunct="1">
              <a:buFont typeface="Arial" charset="0"/>
              <a:buNone/>
              <a:defRPr/>
            </a:pPr>
            <a:endParaRPr lang="en-US" altLang="en-US" sz="2000" dirty="0"/>
          </a:p>
          <a:p>
            <a:pPr marL="114300" indent="0" eaLnBrk="1" hangingPunct="1">
              <a:buFont typeface="Arial" charset="0"/>
              <a:buNone/>
              <a:defRPr/>
            </a:pPr>
            <a:endParaRPr lang="en-US" altLang="en-US" sz="2000" dirty="0"/>
          </a:p>
          <a:p>
            <a:pPr marL="114300" indent="0" eaLnBrk="1" hangingPunct="1">
              <a:buFont typeface="Arial" charset="0"/>
              <a:buNone/>
              <a:defRPr/>
            </a:pPr>
            <a:r>
              <a:rPr lang="en-US" altLang="en-US" sz="2000" dirty="0"/>
              <a:t/>
            </a:r>
            <a:br>
              <a:rPr lang="en-US" altLang="en-US" sz="2000" dirty="0"/>
            </a:br>
            <a:r>
              <a:rPr lang="en-US" altLang="en-US" sz="2000" dirty="0"/>
              <a:t/>
            </a:r>
            <a:br>
              <a:rPr lang="en-US" altLang="en-US" sz="2000" dirty="0"/>
            </a:br>
            <a:endParaRPr lang="en-US" altLang="en-US" sz="2000" dirty="0"/>
          </a:p>
          <a:p>
            <a:pPr eaLnBrk="1" hangingPunct="1">
              <a:buFont typeface="Wingdings" panose="05000000000000000000" pitchFamily="2" charset="2"/>
              <a:buChar char="Ø"/>
              <a:defRPr/>
            </a:pPr>
            <a:endParaRPr lang="en-US" altLang="en-US" sz="1800" dirty="0"/>
          </a:p>
          <a:p>
            <a:pPr eaLnBrk="1" hangingPunct="1">
              <a:defRPr/>
            </a:pPr>
            <a:endParaRPr lang="en-US" altLang="en-US" sz="2800" dirty="0"/>
          </a:p>
        </p:txBody>
      </p:sp>
      <p:pic>
        <p:nvPicPr>
          <p:cNvPr id="12" name="Picture 2" descr="C:\Users\Kimberly\AppData\Local\Microsoft\Windows\Temporary Internet Files\Content.IE5\G6W4WCPW\MC900383272[1].wmf">
            <a:extLst>
              <a:ext uri="{FF2B5EF4-FFF2-40B4-BE49-F238E27FC236}">
                <a16:creationId xmlns:a16="http://schemas.microsoft.com/office/drawing/2014/main" xmlns="" id="{D4AFB87F-9E7E-48DE-8B79-AAC4E35D169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3276600"/>
            <a:ext cx="2895600" cy="3022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C:\Users\Kimberly\AppData\Local\Microsoft\Windows\Temporary Internet Files\Content.IE5\SZUOS3U0\MC900439847[1].wmf">
            <a:extLst>
              <a:ext uri="{FF2B5EF4-FFF2-40B4-BE49-F238E27FC236}">
                <a16:creationId xmlns:a16="http://schemas.microsoft.com/office/drawing/2014/main" xmlns="" id="{C89CCC22-8AE2-4C9B-ABD5-A7256B66C9D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533400"/>
            <a:ext cx="17462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068692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66800" y="338367"/>
            <a:ext cx="2286000" cy="579438"/>
          </a:xfrm>
        </p:spPr>
        <p:txBody>
          <a:bodyPr>
            <a:noAutofit/>
          </a:bodyPr>
          <a:lstStyle/>
          <a:p>
            <a:r>
              <a:rPr lang="en-US" sz="3000" b="1" dirty="0">
                <a:solidFill>
                  <a:schemeClr val="tx1"/>
                </a:solidFill>
                <a:latin typeface="Calibri" panose="020F0502020204030204" pitchFamily="34" charset="0"/>
                <a:cs typeface="Calibri" panose="020F0502020204030204" pitchFamily="34" charset="0"/>
              </a:rPr>
              <a:t>Plan to WIN</a:t>
            </a:r>
          </a:p>
        </p:txBody>
      </p:sp>
      <p:sp>
        <p:nvSpPr>
          <p:cNvPr id="9" name="Footer Placeholder 8"/>
          <p:cNvSpPr>
            <a:spLocks noGrp="1"/>
          </p:cNvSpPr>
          <p:nvPr>
            <p:ph type="ftr" sz="quarter" idx="11"/>
          </p:nvPr>
        </p:nvSpPr>
        <p:spPr>
          <a:xfrm>
            <a:off x="762000" y="6172200"/>
            <a:ext cx="3733800" cy="457200"/>
          </a:xfrm>
        </p:spPr>
        <p:txBody>
          <a:bodyPr/>
          <a:lstStyle/>
          <a:p>
            <a:r>
              <a:rPr lang="en-US" dirty="0"/>
              <a:t>The State of Black Women in California</a:t>
            </a:r>
          </a:p>
        </p:txBody>
      </p:sp>
      <p:sp>
        <p:nvSpPr>
          <p:cNvPr id="10" name="Slide Number Placeholder 9"/>
          <p:cNvSpPr>
            <a:spLocks noGrp="1"/>
          </p:cNvSpPr>
          <p:nvPr>
            <p:ph type="sldNum" sz="quarter" idx="12"/>
          </p:nvPr>
        </p:nvSpPr>
        <p:spPr/>
        <p:txBody>
          <a:bodyPr/>
          <a:lstStyle/>
          <a:p>
            <a:fld id="{6F42FDE4-A7DD-41A7-A0A6-9B649FB43336}" type="slidenum">
              <a:rPr kumimoji="0" lang="en-US" smtClean="0"/>
              <a:t>72</a:t>
            </a:fld>
            <a:endParaRPr kumimoji="0" lang="en-US" dirty="0"/>
          </a:p>
        </p:txBody>
      </p:sp>
      <p:sp>
        <p:nvSpPr>
          <p:cNvPr id="6" name="Rectangle 3">
            <a:extLst>
              <a:ext uri="{FF2B5EF4-FFF2-40B4-BE49-F238E27FC236}">
                <a16:creationId xmlns:a16="http://schemas.microsoft.com/office/drawing/2014/main" xmlns="" id="{CA866B51-1784-427E-9A73-E0A941DC8F74}"/>
              </a:ext>
            </a:extLst>
          </p:cNvPr>
          <p:cNvSpPr txBox="1">
            <a:spLocks noChangeArrowheads="1"/>
          </p:cNvSpPr>
          <p:nvPr/>
        </p:nvSpPr>
        <p:spPr>
          <a:xfrm>
            <a:off x="914400" y="1090670"/>
            <a:ext cx="7848600" cy="4876800"/>
          </a:xfrm>
          <a:prstGeom prst="rect">
            <a:avLst/>
          </a:prstGeom>
        </p:spPr>
        <p:txBody>
          <a:bodyPr/>
          <a:lstStyle>
            <a:lvl1pPr marL="342900" indent="-228600" algn="l" rtl="0" eaLnBrk="0" fontAlgn="base" hangingPunct="0">
              <a:spcBef>
                <a:spcPct val="20000"/>
              </a:spcBef>
              <a:spcAft>
                <a:spcPct val="0"/>
              </a:spcAft>
              <a:buClr>
                <a:schemeClr val="accent1"/>
              </a:buClr>
              <a:buFont typeface="Arial"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FF6700"/>
              </a:buClr>
              <a:buFont typeface="Arial"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909465"/>
              </a:buClr>
              <a:buFont typeface="Arial"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956B43"/>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eaLnBrk="1" hangingPunct="1">
              <a:buFont typeface="Arial" charset="0"/>
              <a:buNone/>
              <a:defRPr/>
            </a:pPr>
            <a:r>
              <a:rPr lang="en-US" altLang="en-US" sz="2000" dirty="0">
                <a:latin typeface="Calibri" panose="020F0502020204030204" pitchFamily="34" charset="0"/>
                <a:cs typeface="Calibri" panose="020F0502020204030204" pitchFamily="34" charset="0"/>
              </a:rPr>
              <a:t>Running a campaign will costs money.  The higher the office, the more money you will have to need to raise.</a:t>
            </a:r>
          </a:p>
          <a:p>
            <a:pPr marL="114300" indent="0" eaLnBrk="1" hangingPunct="1">
              <a:buFont typeface="Arial" charset="0"/>
              <a:buNone/>
              <a:defRPr/>
            </a:pPr>
            <a:endParaRPr lang="en-US" altLang="en-US" sz="2000" dirty="0">
              <a:latin typeface="Calibri" panose="020F0502020204030204" pitchFamily="34" charset="0"/>
              <a:cs typeface="Calibri" panose="020F0502020204030204" pitchFamily="34" charset="0"/>
            </a:endParaRPr>
          </a:p>
          <a:p>
            <a:pPr marL="114300" indent="0" eaLnBrk="1" hangingPunct="1">
              <a:buFont typeface="Arial" charset="0"/>
              <a:buNone/>
              <a:defRPr/>
            </a:pPr>
            <a:r>
              <a:rPr lang="en-US" altLang="en-US" sz="2000" dirty="0">
                <a:latin typeface="Calibri" panose="020F0502020204030204" pitchFamily="34" charset="0"/>
                <a:cs typeface="Calibri" panose="020F0502020204030204" pitchFamily="34" charset="0"/>
              </a:rPr>
              <a:t>Determine how much money it will take to fund all of the activities and components of the campaign, including:</a:t>
            </a:r>
            <a:br>
              <a:rPr lang="en-US" altLang="en-US" sz="2000" dirty="0">
                <a:latin typeface="Calibri" panose="020F0502020204030204" pitchFamily="34" charset="0"/>
                <a:cs typeface="Calibri" panose="020F0502020204030204" pitchFamily="34" charset="0"/>
              </a:rPr>
            </a:br>
            <a:endParaRPr lang="en-US" altLang="en-US" sz="2000" dirty="0">
              <a:latin typeface="Calibri" panose="020F0502020204030204" pitchFamily="34" charset="0"/>
              <a:cs typeface="Calibri" panose="020F0502020204030204" pitchFamily="34" charset="0"/>
            </a:endParaRPr>
          </a:p>
          <a:p>
            <a:pPr eaLnBrk="1" hangingPunct="1">
              <a:buFont typeface="Wingdings" panose="05000000000000000000" pitchFamily="2" charset="2"/>
              <a:buChar char="Ø"/>
              <a:defRPr/>
            </a:pPr>
            <a:r>
              <a:rPr lang="en-US" altLang="en-US" sz="2000" dirty="0">
                <a:latin typeface="Calibri" panose="020F0502020204030204" pitchFamily="34" charset="0"/>
                <a:cs typeface="Calibri" panose="020F0502020204030204" pitchFamily="34" charset="0"/>
              </a:rPr>
              <a:t> Paid campaign staff</a:t>
            </a:r>
          </a:p>
          <a:p>
            <a:pPr eaLnBrk="1" hangingPunct="1">
              <a:buFont typeface="Wingdings" panose="05000000000000000000" pitchFamily="2" charset="2"/>
              <a:buChar char="Ø"/>
              <a:defRPr/>
            </a:pPr>
            <a:r>
              <a:rPr lang="en-US" altLang="en-US" sz="2000" dirty="0">
                <a:latin typeface="Calibri" panose="020F0502020204030204" pitchFamily="34" charset="0"/>
                <a:cs typeface="Calibri" panose="020F0502020204030204" pitchFamily="34" charset="0"/>
              </a:rPr>
              <a:t> Communication efforts, like direct mail</a:t>
            </a:r>
          </a:p>
          <a:p>
            <a:pPr eaLnBrk="1" hangingPunct="1">
              <a:buFont typeface="Wingdings" panose="05000000000000000000" pitchFamily="2" charset="2"/>
              <a:buChar char="Ø"/>
              <a:defRPr/>
            </a:pPr>
            <a:r>
              <a:rPr lang="en-US" altLang="en-US" sz="2000" dirty="0">
                <a:latin typeface="Calibri" panose="020F0502020204030204" pitchFamily="34" charset="0"/>
                <a:cs typeface="Calibri" panose="020F0502020204030204" pitchFamily="34" charset="0"/>
              </a:rPr>
              <a:t> Volunteers</a:t>
            </a:r>
          </a:p>
          <a:p>
            <a:pPr eaLnBrk="1" hangingPunct="1">
              <a:buFont typeface="Wingdings" panose="05000000000000000000" pitchFamily="2" charset="2"/>
              <a:buChar char="Ø"/>
              <a:defRPr/>
            </a:pPr>
            <a:r>
              <a:rPr lang="en-US" altLang="en-US" sz="2000" dirty="0">
                <a:latin typeface="Calibri" panose="020F0502020204030204" pitchFamily="34" charset="0"/>
                <a:cs typeface="Calibri" panose="020F0502020204030204" pitchFamily="34" charset="0"/>
              </a:rPr>
              <a:t> Campaign headquarters</a:t>
            </a:r>
          </a:p>
          <a:p>
            <a:pPr marL="114300" indent="0" eaLnBrk="1" hangingPunct="1">
              <a:buFont typeface="Arial" charset="0"/>
              <a:buNone/>
              <a:defRPr/>
            </a:pPr>
            <a:r>
              <a:rPr lang="en-US" altLang="en-US" sz="2000" dirty="0">
                <a:latin typeface="Calibri" panose="020F0502020204030204" pitchFamily="34" charset="0"/>
                <a:cs typeface="Calibri" panose="020F0502020204030204" pitchFamily="34" charset="0"/>
              </a:rPr>
              <a:t/>
            </a:r>
            <a:br>
              <a:rPr lang="en-US" altLang="en-US" sz="2000" dirty="0">
                <a:latin typeface="Calibri" panose="020F0502020204030204" pitchFamily="34" charset="0"/>
                <a:cs typeface="Calibri" panose="020F0502020204030204" pitchFamily="34" charset="0"/>
              </a:rPr>
            </a:br>
            <a:r>
              <a:rPr lang="en-US" altLang="en-US" sz="2000" dirty="0">
                <a:latin typeface="Calibri" panose="020F0502020204030204" pitchFamily="34" charset="0"/>
                <a:cs typeface="Calibri" panose="020F0502020204030204" pitchFamily="34" charset="0"/>
              </a:rPr>
              <a:t>Once you’ve added everything up, it’s time to draft a campaign budget and a corresponding fundraising plan to meet that budget.</a:t>
            </a:r>
          </a:p>
          <a:p>
            <a:pPr marL="114300" indent="0" eaLnBrk="1" hangingPunct="1">
              <a:buFont typeface="Arial" charset="0"/>
              <a:buNone/>
              <a:defRPr/>
            </a:pPr>
            <a:endParaRPr lang="en-US" altLang="en-US" sz="2000" dirty="0"/>
          </a:p>
          <a:p>
            <a:pPr marL="114300" indent="0" eaLnBrk="1" hangingPunct="1">
              <a:buFont typeface="Arial" charset="0"/>
              <a:buNone/>
              <a:defRPr/>
            </a:pPr>
            <a:endParaRPr lang="en-US" altLang="en-US" sz="2000" dirty="0"/>
          </a:p>
          <a:p>
            <a:pPr marL="114300" indent="0" eaLnBrk="1" hangingPunct="1">
              <a:buFont typeface="Arial" charset="0"/>
              <a:buNone/>
              <a:defRPr/>
            </a:pPr>
            <a:endParaRPr lang="en-US" altLang="en-US" sz="2000" dirty="0"/>
          </a:p>
          <a:p>
            <a:pPr marL="114300" indent="0" eaLnBrk="1" hangingPunct="1">
              <a:buFont typeface="Arial" charset="0"/>
              <a:buNone/>
              <a:defRPr/>
            </a:pPr>
            <a:r>
              <a:rPr lang="en-US" altLang="en-US" sz="2000" dirty="0"/>
              <a:t/>
            </a:r>
            <a:br>
              <a:rPr lang="en-US" altLang="en-US" sz="2000" dirty="0"/>
            </a:br>
            <a:r>
              <a:rPr lang="en-US" altLang="en-US" sz="2000" dirty="0"/>
              <a:t/>
            </a:r>
            <a:br>
              <a:rPr lang="en-US" altLang="en-US" sz="2000" dirty="0"/>
            </a:br>
            <a:endParaRPr lang="en-US" altLang="en-US" sz="2000" dirty="0"/>
          </a:p>
          <a:p>
            <a:pPr eaLnBrk="1" hangingPunct="1">
              <a:buFont typeface="Wingdings" panose="05000000000000000000" pitchFamily="2" charset="2"/>
              <a:buChar char="Ø"/>
              <a:defRPr/>
            </a:pPr>
            <a:endParaRPr lang="en-US" altLang="en-US" sz="1800" dirty="0"/>
          </a:p>
          <a:p>
            <a:pPr eaLnBrk="1" hangingPunct="1">
              <a:defRPr/>
            </a:pPr>
            <a:endParaRPr lang="en-US" altLang="en-US" sz="2800" dirty="0"/>
          </a:p>
        </p:txBody>
      </p:sp>
      <p:pic>
        <p:nvPicPr>
          <p:cNvPr id="11" name="Picture 2" descr="C:\Users\Kimberly\AppData\Local\Microsoft\Windows\Temporary Internet Files\Content.IE5\G6W4WCPW\MC900045103[1].wmf">
            <a:extLst>
              <a:ext uri="{FF2B5EF4-FFF2-40B4-BE49-F238E27FC236}">
                <a16:creationId xmlns:a16="http://schemas.microsoft.com/office/drawing/2014/main" xmlns="" id="{C062877D-56EB-4C98-A643-2EB62535D48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2743200"/>
            <a:ext cx="2217738"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391871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66800" y="508997"/>
            <a:ext cx="2895600" cy="579437"/>
          </a:xfrm>
        </p:spPr>
        <p:txBody>
          <a:bodyPr>
            <a:noAutofit/>
          </a:bodyPr>
          <a:lstStyle/>
          <a:p>
            <a:r>
              <a:rPr lang="en-US" sz="3000" b="1" dirty="0">
                <a:solidFill>
                  <a:schemeClr val="tx1"/>
                </a:solidFill>
                <a:latin typeface="Calibri" panose="020F0502020204030204" pitchFamily="34" charset="0"/>
                <a:cs typeface="Calibri" panose="020F0502020204030204" pitchFamily="34" charset="0"/>
              </a:rPr>
              <a:t>Fundraising 101</a:t>
            </a:r>
          </a:p>
        </p:txBody>
      </p:sp>
      <p:sp>
        <p:nvSpPr>
          <p:cNvPr id="9" name="Footer Placeholder 8"/>
          <p:cNvSpPr>
            <a:spLocks noGrp="1"/>
          </p:cNvSpPr>
          <p:nvPr>
            <p:ph type="ftr" sz="quarter" idx="11"/>
          </p:nvPr>
        </p:nvSpPr>
        <p:spPr>
          <a:xfrm>
            <a:off x="762000" y="6172200"/>
            <a:ext cx="3733800" cy="457200"/>
          </a:xfrm>
        </p:spPr>
        <p:txBody>
          <a:bodyPr/>
          <a:lstStyle/>
          <a:p>
            <a:r>
              <a:rPr lang="en-US" dirty="0"/>
              <a:t>The State of Black Women in California</a:t>
            </a:r>
          </a:p>
        </p:txBody>
      </p:sp>
      <p:sp>
        <p:nvSpPr>
          <p:cNvPr id="10" name="Slide Number Placeholder 9"/>
          <p:cNvSpPr>
            <a:spLocks noGrp="1"/>
          </p:cNvSpPr>
          <p:nvPr>
            <p:ph type="sldNum" sz="quarter" idx="12"/>
          </p:nvPr>
        </p:nvSpPr>
        <p:spPr/>
        <p:txBody>
          <a:bodyPr/>
          <a:lstStyle/>
          <a:p>
            <a:fld id="{6F42FDE4-A7DD-41A7-A0A6-9B649FB43336}" type="slidenum">
              <a:rPr kumimoji="0" lang="en-US" smtClean="0"/>
              <a:t>73</a:t>
            </a:fld>
            <a:endParaRPr kumimoji="0" lang="en-US" dirty="0"/>
          </a:p>
        </p:txBody>
      </p:sp>
      <p:sp>
        <p:nvSpPr>
          <p:cNvPr id="6" name="Rectangle 3">
            <a:extLst>
              <a:ext uri="{FF2B5EF4-FFF2-40B4-BE49-F238E27FC236}">
                <a16:creationId xmlns:a16="http://schemas.microsoft.com/office/drawing/2014/main" xmlns="" id="{D64DBFA4-DB0F-474B-ADC8-AB00B890AE65}"/>
              </a:ext>
            </a:extLst>
          </p:cNvPr>
          <p:cNvSpPr txBox="1">
            <a:spLocks noChangeArrowheads="1"/>
          </p:cNvSpPr>
          <p:nvPr/>
        </p:nvSpPr>
        <p:spPr>
          <a:xfrm>
            <a:off x="806335" y="1447800"/>
            <a:ext cx="7620000" cy="3429000"/>
          </a:xfrm>
          <a:prstGeom prst="rect">
            <a:avLst/>
          </a:prstGeom>
        </p:spPr>
        <p:txBody>
          <a:bodyPr/>
          <a:lstStyle>
            <a:lvl1pPr marL="342900" indent="-228600" algn="l" rtl="0" eaLnBrk="0" fontAlgn="base" hangingPunct="0">
              <a:spcBef>
                <a:spcPct val="20000"/>
              </a:spcBef>
              <a:spcAft>
                <a:spcPct val="0"/>
              </a:spcAft>
              <a:buClr>
                <a:schemeClr val="accent1"/>
              </a:buClr>
              <a:buFont typeface="Arial"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FF6700"/>
              </a:buClr>
              <a:buFont typeface="Arial"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909465"/>
              </a:buClr>
              <a:buFont typeface="Arial"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956B43"/>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eaLnBrk="1" hangingPunct="1">
              <a:buFont typeface="Wingdings" panose="05000000000000000000" pitchFamily="2" charset="2"/>
              <a:buChar char="Ø"/>
              <a:defRPr/>
            </a:pPr>
            <a:r>
              <a:rPr lang="en-US" altLang="en-US" dirty="0">
                <a:latin typeface="Calibri" panose="020F0502020204030204" pitchFamily="34" charset="0"/>
                <a:cs typeface="Calibri" panose="020F0502020204030204" pitchFamily="34" charset="0"/>
              </a:rPr>
              <a:t> Fundraising is </a:t>
            </a:r>
            <a:r>
              <a:rPr lang="en-US" altLang="en-US" dirty="0" err="1">
                <a:latin typeface="Calibri" panose="020F0502020204030204" pitchFamily="34" charset="0"/>
                <a:cs typeface="Calibri" panose="020F0502020204030204" pitchFamily="34" charset="0"/>
              </a:rPr>
              <a:t>kinda</a:t>
            </a:r>
            <a:r>
              <a:rPr lang="en-US" altLang="en-US" dirty="0">
                <a:latin typeface="Calibri" panose="020F0502020204030204" pitchFamily="34" charset="0"/>
                <a:cs typeface="Calibri" panose="020F0502020204030204" pitchFamily="34" charset="0"/>
              </a:rPr>
              <a:t> like going to the dentist</a:t>
            </a:r>
          </a:p>
          <a:p>
            <a:pPr eaLnBrk="1" hangingPunct="1">
              <a:buFont typeface="Wingdings" panose="05000000000000000000" pitchFamily="2" charset="2"/>
              <a:buChar char="Ø"/>
              <a:defRPr/>
            </a:pPr>
            <a:r>
              <a:rPr lang="en-US" altLang="en-US" dirty="0">
                <a:latin typeface="Calibri" panose="020F0502020204030204" pitchFamily="34" charset="0"/>
                <a:cs typeface="Calibri" panose="020F0502020204030204" pitchFamily="34" charset="0"/>
              </a:rPr>
              <a:t> For some candidates it’s the hardest part of their job</a:t>
            </a:r>
          </a:p>
          <a:p>
            <a:pPr eaLnBrk="1" hangingPunct="1">
              <a:buFont typeface="Wingdings" panose="05000000000000000000" pitchFamily="2" charset="2"/>
              <a:buChar char="Ø"/>
              <a:defRPr/>
            </a:pPr>
            <a:r>
              <a:rPr lang="en-US" altLang="en-US" dirty="0">
                <a:latin typeface="Calibri" panose="020F0502020204030204" pitchFamily="34" charset="0"/>
                <a:cs typeface="Calibri" panose="020F0502020204030204" pitchFamily="34" charset="0"/>
              </a:rPr>
              <a:t> With preparation and organization, fundraising </a:t>
            </a:r>
            <a:br>
              <a:rPr lang="en-US" altLang="en-US" dirty="0">
                <a:latin typeface="Calibri" panose="020F0502020204030204" pitchFamily="34" charset="0"/>
                <a:cs typeface="Calibri" panose="020F0502020204030204" pitchFamily="34" charset="0"/>
              </a:rPr>
            </a:br>
            <a:r>
              <a:rPr lang="en-US" altLang="en-US" dirty="0">
                <a:latin typeface="Calibri" panose="020F0502020204030204" pitchFamily="34" charset="0"/>
                <a:cs typeface="Calibri" panose="020F0502020204030204" pitchFamily="34" charset="0"/>
              </a:rPr>
              <a:t>can be a positive experience</a:t>
            </a:r>
          </a:p>
          <a:p>
            <a:pPr marL="114300" indent="0" eaLnBrk="1" hangingPunct="1">
              <a:buNone/>
              <a:defRPr/>
            </a:pPr>
            <a:endParaRPr lang="en-US" altLang="en-US" dirty="0">
              <a:latin typeface="Calibri" panose="020F0502020204030204" pitchFamily="34" charset="0"/>
              <a:cs typeface="Calibri" panose="020F0502020204030204" pitchFamily="34" charset="0"/>
            </a:endParaRPr>
          </a:p>
          <a:p>
            <a:pPr eaLnBrk="1" hangingPunct="1">
              <a:buFont typeface="Wingdings" panose="05000000000000000000" pitchFamily="2" charset="2"/>
              <a:buChar char="Ø"/>
              <a:defRPr/>
            </a:pPr>
            <a:r>
              <a:rPr lang="en-US" altLang="en-US" dirty="0">
                <a:latin typeface="Calibri" panose="020F0502020204030204" pitchFamily="34" charset="0"/>
                <a:cs typeface="Calibri" panose="020F0502020204030204" pitchFamily="34" charset="0"/>
              </a:rPr>
              <a:t> Fundraising is not charity; it’s not begging</a:t>
            </a:r>
          </a:p>
          <a:p>
            <a:pPr eaLnBrk="1" hangingPunct="1">
              <a:buFont typeface="Wingdings" panose="05000000000000000000" pitchFamily="2" charset="2"/>
              <a:buChar char="Ø"/>
              <a:defRPr/>
            </a:pPr>
            <a:r>
              <a:rPr lang="en-US" altLang="en-US" dirty="0">
                <a:latin typeface="Calibri" panose="020F0502020204030204" pitchFamily="34" charset="0"/>
                <a:cs typeface="Calibri" panose="020F0502020204030204" pitchFamily="34" charset="0"/>
              </a:rPr>
              <a:t> It’s not a favor and it’s not a personal gift</a:t>
            </a:r>
          </a:p>
          <a:p>
            <a:pPr eaLnBrk="1" hangingPunct="1">
              <a:buFont typeface="Wingdings" panose="05000000000000000000" pitchFamily="2" charset="2"/>
              <a:buChar char="Ø"/>
              <a:defRPr/>
            </a:pPr>
            <a:r>
              <a:rPr lang="en-US" altLang="en-US" dirty="0">
                <a:latin typeface="Calibri" panose="020F0502020204030204" pitchFamily="34" charset="0"/>
                <a:cs typeface="Calibri" panose="020F0502020204030204" pitchFamily="34" charset="0"/>
              </a:rPr>
              <a:t> Donors contribute when it benefits THEIR OWN NEEDS</a:t>
            </a:r>
          </a:p>
          <a:p>
            <a:pPr marL="114300" indent="0" eaLnBrk="1" hangingPunct="1">
              <a:buFont typeface="Arial" charset="0"/>
              <a:buNone/>
              <a:defRPr/>
            </a:pPr>
            <a:endParaRPr lang="en-US" altLang="en-US" sz="2000" dirty="0"/>
          </a:p>
          <a:p>
            <a:pPr marL="114300" indent="0" eaLnBrk="1" hangingPunct="1">
              <a:buFont typeface="Arial" charset="0"/>
              <a:buNone/>
              <a:defRPr/>
            </a:pPr>
            <a:endParaRPr lang="en-US" altLang="en-US" sz="2000" dirty="0"/>
          </a:p>
          <a:p>
            <a:pPr marL="114300" indent="0" eaLnBrk="1" hangingPunct="1">
              <a:buFont typeface="Arial" charset="0"/>
              <a:buNone/>
              <a:defRPr/>
            </a:pPr>
            <a:r>
              <a:rPr lang="en-US" altLang="en-US" sz="2000" dirty="0"/>
              <a:t/>
            </a:r>
            <a:br>
              <a:rPr lang="en-US" altLang="en-US" sz="2000" dirty="0"/>
            </a:br>
            <a:r>
              <a:rPr lang="en-US" altLang="en-US" sz="2000" dirty="0"/>
              <a:t/>
            </a:r>
            <a:br>
              <a:rPr lang="en-US" altLang="en-US" sz="2000" dirty="0"/>
            </a:br>
            <a:endParaRPr lang="en-US" altLang="en-US" sz="2000" dirty="0"/>
          </a:p>
          <a:p>
            <a:pPr eaLnBrk="1" hangingPunct="1">
              <a:buFont typeface="Wingdings" panose="05000000000000000000" pitchFamily="2" charset="2"/>
              <a:buChar char="Ø"/>
              <a:defRPr/>
            </a:pPr>
            <a:endParaRPr lang="en-US" altLang="en-US" sz="1800" dirty="0"/>
          </a:p>
          <a:p>
            <a:pPr eaLnBrk="1" hangingPunct="1">
              <a:defRPr/>
            </a:pPr>
            <a:endParaRPr lang="en-US" altLang="en-US" sz="2800" dirty="0"/>
          </a:p>
        </p:txBody>
      </p:sp>
      <p:pic>
        <p:nvPicPr>
          <p:cNvPr id="11" name="Picture 4" descr="MCHM00480_0000[1]">
            <a:extLst>
              <a:ext uri="{FF2B5EF4-FFF2-40B4-BE49-F238E27FC236}">
                <a16:creationId xmlns:a16="http://schemas.microsoft.com/office/drawing/2014/main" xmlns="" id="{FEC1E958-CE21-4C6F-A56F-DACEF783749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4200" y="2436812"/>
            <a:ext cx="1524000"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08208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14400" y="276080"/>
            <a:ext cx="5562600" cy="579438"/>
          </a:xfrm>
        </p:spPr>
        <p:txBody>
          <a:bodyPr>
            <a:noAutofit/>
          </a:bodyPr>
          <a:lstStyle/>
          <a:p>
            <a:r>
              <a:rPr lang="en-US" sz="2800" b="1" dirty="0">
                <a:solidFill>
                  <a:schemeClr val="tx1"/>
                </a:solidFill>
                <a:latin typeface="Calibri" panose="020F0502020204030204" pitchFamily="34" charset="0"/>
                <a:cs typeface="Calibri" panose="020F0502020204030204" pitchFamily="34" charset="0"/>
              </a:rPr>
              <a:t>Where Will the Money Come From?</a:t>
            </a:r>
          </a:p>
        </p:txBody>
      </p:sp>
      <p:sp>
        <p:nvSpPr>
          <p:cNvPr id="9" name="Footer Placeholder 8"/>
          <p:cNvSpPr>
            <a:spLocks noGrp="1"/>
          </p:cNvSpPr>
          <p:nvPr>
            <p:ph type="ftr" sz="quarter" idx="11"/>
          </p:nvPr>
        </p:nvSpPr>
        <p:spPr>
          <a:xfrm>
            <a:off x="762000" y="6172200"/>
            <a:ext cx="3733800" cy="457200"/>
          </a:xfrm>
        </p:spPr>
        <p:txBody>
          <a:bodyPr/>
          <a:lstStyle/>
          <a:p>
            <a:r>
              <a:rPr lang="en-US" dirty="0"/>
              <a:t>The State of Black Women in California</a:t>
            </a:r>
          </a:p>
        </p:txBody>
      </p:sp>
      <p:sp>
        <p:nvSpPr>
          <p:cNvPr id="10" name="Slide Number Placeholder 9"/>
          <p:cNvSpPr>
            <a:spLocks noGrp="1"/>
          </p:cNvSpPr>
          <p:nvPr>
            <p:ph type="sldNum" sz="quarter" idx="12"/>
          </p:nvPr>
        </p:nvSpPr>
        <p:spPr/>
        <p:txBody>
          <a:bodyPr/>
          <a:lstStyle/>
          <a:p>
            <a:fld id="{6F42FDE4-A7DD-41A7-A0A6-9B649FB43336}" type="slidenum">
              <a:rPr kumimoji="0" lang="en-US" smtClean="0"/>
              <a:t>74</a:t>
            </a:fld>
            <a:endParaRPr kumimoji="0" lang="en-US" dirty="0"/>
          </a:p>
        </p:txBody>
      </p:sp>
      <p:sp>
        <p:nvSpPr>
          <p:cNvPr id="6" name="Rectangle 3">
            <a:extLst>
              <a:ext uri="{FF2B5EF4-FFF2-40B4-BE49-F238E27FC236}">
                <a16:creationId xmlns:a16="http://schemas.microsoft.com/office/drawing/2014/main" xmlns="" id="{2DB67467-E17F-4D4C-B8F9-D8E48759186B}"/>
              </a:ext>
            </a:extLst>
          </p:cNvPr>
          <p:cNvSpPr txBox="1">
            <a:spLocks noChangeArrowheads="1"/>
          </p:cNvSpPr>
          <p:nvPr/>
        </p:nvSpPr>
        <p:spPr>
          <a:xfrm>
            <a:off x="838200" y="952500"/>
            <a:ext cx="8096250" cy="5219700"/>
          </a:xfrm>
          <a:prstGeom prst="rect">
            <a:avLst/>
          </a:prstGeom>
        </p:spPr>
        <p:txBody>
          <a:bodyPr/>
          <a:lstStyle>
            <a:lvl1pPr marL="342900" indent="-228600" algn="l" rtl="0" eaLnBrk="0" fontAlgn="base" hangingPunct="0">
              <a:spcBef>
                <a:spcPct val="20000"/>
              </a:spcBef>
              <a:spcAft>
                <a:spcPct val="0"/>
              </a:spcAft>
              <a:buClr>
                <a:schemeClr val="accent1"/>
              </a:buClr>
              <a:buFont typeface="Arial"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FF6700"/>
              </a:buClr>
              <a:buFont typeface="Arial"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909465"/>
              </a:buClr>
              <a:buFont typeface="Arial"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956B43"/>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eaLnBrk="1" hangingPunct="1">
              <a:buFont typeface="Arial" charset="0"/>
              <a:buNone/>
              <a:defRPr/>
            </a:pPr>
            <a:r>
              <a:rPr lang="en-US" altLang="en-US" sz="2000" dirty="0">
                <a:latin typeface="Calibri" panose="020F0502020204030204" pitchFamily="34" charset="0"/>
                <a:cs typeface="Calibri" panose="020F0502020204030204" pitchFamily="34" charset="0"/>
              </a:rPr>
              <a:t>There are four main groups from which you will do the majority of your fundraising.  Be prepared to make a master list and assign all of your contacts to one of these buckets.</a:t>
            </a:r>
          </a:p>
          <a:p>
            <a:pPr marL="114300" indent="0" eaLnBrk="1" hangingPunct="1">
              <a:buFont typeface="Arial" charset="0"/>
              <a:buNone/>
              <a:defRPr/>
            </a:pPr>
            <a:r>
              <a:rPr lang="en-US" altLang="en-US" sz="2000" dirty="0">
                <a:latin typeface="Calibri" panose="020F0502020204030204" pitchFamily="34" charset="0"/>
                <a:cs typeface="Calibri" panose="020F0502020204030204" pitchFamily="34" charset="0"/>
              </a:rPr>
              <a:t/>
            </a:r>
            <a:br>
              <a:rPr lang="en-US" altLang="en-US" sz="2000" dirty="0">
                <a:latin typeface="Calibri" panose="020F0502020204030204" pitchFamily="34" charset="0"/>
                <a:cs typeface="Calibri" panose="020F0502020204030204" pitchFamily="34" charset="0"/>
              </a:rPr>
            </a:br>
            <a:r>
              <a:rPr lang="en-US" altLang="en-US" sz="2000" dirty="0">
                <a:latin typeface="Calibri" panose="020F0502020204030204" pitchFamily="34" charset="0"/>
                <a:cs typeface="Calibri" panose="020F0502020204030204" pitchFamily="34" charset="0"/>
              </a:rPr>
              <a:t/>
            </a:r>
            <a:br>
              <a:rPr lang="en-US" altLang="en-US" sz="2000" dirty="0">
                <a:latin typeface="Calibri" panose="020F0502020204030204" pitchFamily="34" charset="0"/>
                <a:cs typeface="Calibri" panose="020F0502020204030204" pitchFamily="34" charset="0"/>
              </a:rPr>
            </a:br>
            <a:endParaRPr lang="en-US" altLang="en-US" sz="2000" dirty="0">
              <a:latin typeface="Calibri" panose="020F0502020204030204" pitchFamily="34" charset="0"/>
              <a:cs typeface="Calibri" panose="020F0502020204030204" pitchFamily="34" charset="0"/>
            </a:endParaRPr>
          </a:p>
          <a:p>
            <a:pPr eaLnBrk="1" hangingPunct="1">
              <a:buFont typeface="Wingdings" panose="05000000000000000000" pitchFamily="2" charset="2"/>
              <a:buChar char="Ø"/>
              <a:defRPr/>
            </a:pPr>
            <a:r>
              <a:rPr lang="en-US" altLang="en-US" sz="2000" b="1" dirty="0">
                <a:latin typeface="Calibri" panose="020F0502020204030204" pitchFamily="34" charset="0"/>
                <a:cs typeface="Calibri" panose="020F0502020204030204" pitchFamily="34" charset="0"/>
              </a:rPr>
              <a:t> Personal circle </a:t>
            </a:r>
            <a:r>
              <a:rPr lang="en-US" altLang="en-US" sz="2000" dirty="0">
                <a:latin typeface="Calibri" panose="020F0502020204030204" pitchFamily="34" charset="0"/>
                <a:cs typeface="Calibri" panose="020F0502020204030204" pitchFamily="34" charset="0"/>
              </a:rPr>
              <a:t>– people who love you and aren’t allowed to say no, like your mom and grandpa.  This money is also referred to as your “love money” or “early money”</a:t>
            </a:r>
          </a:p>
          <a:p>
            <a:pPr eaLnBrk="1" hangingPunct="1">
              <a:buFont typeface="Wingdings" panose="05000000000000000000" pitchFamily="2" charset="2"/>
              <a:buChar char="Ø"/>
              <a:defRPr/>
            </a:pPr>
            <a:r>
              <a:rPr lang="en-US" altLang="en-US" sz="2000" b="1" dirty="0">
                <a:latin typeface="Calibri" panose="020F0502020204030204" pitchFamily="34" charset="0"/>
                <a:cs typeface="Calibri" panose="020F0502020204030204" pitchFamily="34" charset="0"/>
              </a:rPr>
              <a:t> Ideological circle</a:t>
            </a:r>
            <a:r>
              <a:rPr lang="en-US" altLang="en-US" sz="2000" dirty="0">
                <a:latin typeface="Calibri" panose="020F0502020204030204" pitchFamily="34" charset="0"/>
                <a:cs typeface="Calibri" panose="020F0502020204030204" pitchFamily="34" charset="0"/>
              </a:rPr>
              <a:t> – these are folks who are cause driven and share your same passion for an issue</a:t>
            </a:r>
          </a:p>
          <a:p>
            <a:pPr eaLnBrk="1" hangingPunct="1">
              <a:buFont typeface="Wingdings" panose="05000000000000000000" pitchFamily="2" charset="2"/>
              <a:buChar char="Ø"/>
              <a:defRPr/>
            </a:pPr>
            <a:r>
              <a:rPr lang="en-US" altLang="en-US" sz="2000" b="1" dirty="0">
                <a:latin typeface="Calibri" panose="020F0502020204030204" pitchFamily="34" charset="0"/>
                <a:cs typeface="Calibri" panose="020F0502020204030204" pitchFamily="34" charset="0"/>
              </a:rPr>
              <a:t> Ax to grind</a:t>
            </a:r>
            <a:r>
              <a:rPr lang="en-US" altLang="en-US" sz="2000" dirty="0">
                <a:latin typeface="Calibri" panose="020F0502020204030204" pitchFamily="34" charset="0"/>
                <a:cs typeface="Calibri" panose="020F0502020204030204" pitchFamily="34" charset="0"/>
              </a:rPr>
              <a:t> – these are people who don’t like your opponent and don’t want them to win</a:t>
            </a:r>
          </a:p>
          <a:p>
            <a:pPr eaLnBrk="1" hangingPunct="1">
              <a:buFont typeface="Wingdings" panose="05000000000000000000" pitchFamily="2" charset="2"/>
              <a:buChar char="Ø"/>
              <a:defRPr/>
            </a:pPr>
            <a:r>
              <a:rPr lang="en-US" altLang="en-US" sz="2000" b="1" dirty="0">
                <a:latin typeface="Calibri" panose="020F0502020204030204" pitchFamily="34" charset="0"/>
                <a:cs typeface="Calibri" panose="020F0502020204030204" pitchFamily="34" charset="0"/>
              </a:rPr>
              <a:t> Power circle</a:t>
            </a:r>
            <a:r>
              <a:rPr lang="en-US" altLang="en-US" sz="2000" dirty="0">
                <a:latin typeface="Calibri" panose="020F0502020204030204" pitchFamily="34" charset="0"/>
                <a:cs typeface="Calibri" panose="020F0502020204030204" pitchFamily="34" charset="0"/>
              </a:rPr>
              <a:t> – these are the usual suspects, the heavy hitters like major donors, developers, and labor unions</a:t>
            </a:r>
            <a:endParaRPr lang="en-US" altLang="en-US" sz="2000" b="1" dirty="0">
              <a:latin typeface="Calibri" panose="020F0502020204030204" pitchFamily="34" charset="0"/>
              <a:cs typeface="Calibri" panose="020F0502020204030204" pitchFamily="34" charset="0"/>
            </a:endParaRPr>
          </a:p>
          <a:p>
            <a:pPr eaLnBrk="1" hangingPunct="1">
              <a:buFont typeface="Wingdings" panose="05000000000000000000" pitchFamily="2" charset="2"/>
              <a:buChar char="Ø"/>
              <a:defRPr/>
            </a:pPr>
            <a:endParaRPr lang="en-US" altLang="en-US" sz="2400" b="1" dirty="0"/>
          </a:p>
          <a:p>
            <a:pPr eaLnBrk="1" hangingPunct="1">
              <a:buFont typeface="Wingdings" panose="05000000000000000000" pitchFamily="2" charset="2"/>
              <a:buChar char="Ø"/>
              <a:defRPr/>
            </a:pPr>
            <a:endParaRPr lang="en-US" altLang="en-US" sz="2400" dirty="0"/>
          </a:p>
          <a:p>
            <a:pPr marL="114300" indent="0" eaLnBrk="1" hangingPunct="1">
              <a:buFont typeface="Arial" charset="0"/>
              <a:buNone/>
              <a:defRPr/>
            </a:pPr>
            <a:endParaRPr lang="en-US" altLang="en-US" sz="2000" dirty="0"/>
          </a:p>
          <a:p>
            <a:pPr marL="114300" indent="0" eaLnBrk="1" hangingPunct="1">
              <a:buFont typeface="Arial" charset="0"/>
              <a:buNone/>
              <a:defRPr/>
            </a:pPr>
            <a:endParaRPr lang="en-US" altLang="en-US" sz="2000" dirty="0"/>
          </a:p>
          <a:p>
            <a:pPr marL="114300" indent="0" eaLnBrk="1" hangingPunct="1">
              <a:buFont typeface="Arial" charset="0"/>
              <a:buNone/>
              <a:defRPr/>
            </a:pPr>
            <a:r>
              <a:rPr lang="en-US" altLang="en-US" sz="2000" dirty="0"/>
              <a:t/>
            </a:r>
            <a:br>
              <a:rPr lang="en-US" altLang="en-US" sz="2000" dirty="0"/>
            </a:br>
            <a:r>
              <a:rPr lang="en-US" altLang="en-US" sz="2000" dirty="0"/>
              <a:t/>
            </a:r>
            <a:br>
              <a:rPr lang="en-US" altLang="en-US" sz="2000" dirty="0"/>
            </a:br>
            <a:endParaRPr lang="en-US" altLang="en-US" sz="2000" dirty="0"/>
          </a:p>
          <a:p>
            <a:pPr eaLnBrk="1" hangingPunct="1">
              <a:buFont typeface="Wingdings" panose="05000000000000000000" pitchFamily="2" charset="2"/>
              <a:buChar char="Ø"/>
              <a:defRPr/>
            </a:pPr>
            <a:endParaRPr lang="en-US" altLang="en-US" sz="1800" dirty="0"/>
          </a:p>
          <a:p>
            <a:pPr eaLnBrk="1" hangingPunct="1">
              <a:defRPr/>
            </a:pPr>
            <a:endParaRPr lang="en-US" altLang="en-US" sz="2800" dirty="0"/>
          </a:p>
        </p:txBody>
      </p:sp>
      <p:pic>
        <p:nvPicPr>
          <p:cNvPr id="11" name="Picture 5" descr="C:\Users\Shari\AppData\Local\Microsoft\Windows\Temporary Internet Files\Content.IE5\J47OYKLP\MC900251131[1].wmf">
            <a:extLst>
              <a:ext uri="{FF2B5EF4-FFF2-40B4-BE49-F238E27FC236}">
                <a16:creationId xmlns:a16="http://schemas.microsoft.com/office/drawing/2014/main" xmlns="" id="{3C75058C-6F70-4C8F-8A7A-D4C184EDFC5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00" y="1676400"/>
            <a:ext cx="1077468"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443898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65018" y="457200"/>
            <a:ext cx="4572000" cy="579438"/>
          </a:xfrm>
        </p:spPr>
        <p:txBody>
          <a:bodyPr>
            <a:normAutofit/>
          </a:bodyPr>
          <a:lstStyle/>
          <a:p>
            <a:r>
              <a:rPr lang="en-US" sz="2800" b="1" dirty="0">
                <a:solidFill>
                  <a:schemeClr val="tx1"/>
                </a:solidFill>
                <a:latin typeface="Calibri" panose="020F0502020204030204" pitchFamily="34" charset="0"/>
                <a:cs typeface="Calibri" panose="020F0502020204030204" pitchFamily="34" charset="0"/>
              </a:rPr>
              <a:t>Select Your Fundraising Tools</a:t>
            </a:r>
          </a:p>
        </p:txBody>
      </p:sp>
      <p:sp>
        <p:nvSpPr>
          <p:cNvPr id="9" name="Footer Placeholder 8"/>
          <p:cNvSpPr>
            <a:spLocks noGrp="1"/>
          </p:cNvSpPr>
          <p:nvPr>
            <p:ph type="ftr" sz="quarter" idx="11"/>
          </p:nvPr>
        </p:nvSpPr>
        <p:spPr>
          <a:xfrm>
            <a:off x="762000" y="6172200"/>
            <a:ext cx="3733800" cy="457200"/>
          </a:xfrm>
        </p:spPr>
        <p:txBody>
          <a:bodyPr/>
          <a:lstStyle/>
          <a:p>
            <a:r>
              <a:rPr lang="en-US" dirty="0"/>
              <a:t>The State of Black Women in California</a:t>
            </a:r>
          </a:p>
        </p:txBody>
      </p:sp>
      <p:sp>
        <p:nvSpPr>
          <p:cNvPr id="10" name="Slide Number Placeholder 9"/>
          <p:cNvSpPr>
            <a:spLocks noGrp="1"/>
          </p:cNvSpPr>
          <p:nvPr>
            <p:ph type="sldNum" sz="quarter" idx="12"/>
          </p:nvPr>
        </p:nvSpPr>
        <p:spPr/>
        <p:txBody>
          <a:bodyPr/>
          <a:lstStyle/>
          <a:p>
            <a:fld id="{6F42FDE4-A7DD-41A7-A0A6-9B649FB43336}" type="slidenum">
              <a:rPr kumimoji="0" lang="en-US" smtClean="0"/>
              <a:t>75</a:t>
            </a:fld>
            <a:endParaRPr kumimoji="0" lang="en-US" dirty="0"/>
          </a:p>
        </p:txBody>
      </p:sp>
      <p:sp>
        <p:nvSpPr>
          <p:cNvPr id="6" name="Rectangle 3">
            <a:extLst>
              <a:ext uri="{FF2B5EF4-FFF2-40B4-BE49-F238E27FC236}">
                <a16:creationId xmlns:a16="http://schemas.microsoft.com/office/drawing/2014/main" xmlns="" id="{C058F147-12A1-4DF6-8E41-02C93C5C2141}"/>
              </a:ext>
            </a:extLst>
          </p:cNvPr>
          <p:cNvSpPr txBox="1">
            <a:spLocks noChangeArrowheads="1"/>
          </p:cNvSpPr>
          <p:nvPr/>
        </p:nvSpPr>
        <p:spPr>
          <a:xfrm>
            <a:off x="568470" y="1444229"/>
            <a:ext cx="6677025" cy="2286000"/>
          </a:xfrm>
          <a:prstGeom prst="rect">
            <a:avLst/>
          </a:prstGeom>
        </p:spPr>
        <p:txBody>
          <a:bodyPr/>
          <a:lstStyle>
            <a:lvl1pPr marL="342900" indent="-228600" algn="l" rtl="0" eaLnBrk="0" fontAlgn="base" hangingPunct="0">
              <a:spcBef>
                <a:spcPct val="20000"/>
              </a:spcBef>
              <a:spcAft>
                <a:spcPct val="0"/>
              </a:spcAft>
              <a:buClr>
                <a:schemeClr val="accent1"/>
              </a:buClr>
              <a:buFont typeface="Arial"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FF6700"/>
              </a:buClr>
              <a:buFont typeface="Arial"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909465"/>
              </a:buClr>
              <a:buFont typeface="Arial"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956B43"/>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eaLnBrk="1" hangingPunct="1">
              <a:buFont typeface="Arial" charset="0"/>
              <a:buNone/>
              <a:defRPr/>
            </a:pPr>
            <a:r>
              <a:rPr lang="en-US" altLang="en-US" sz="2400" dirty="0">
                <a:latin typeface="Calibri" panose="020F0502020204030204" pitchFamily="34" charset="0"/>
                <a:cs typeface="Calibri" panose="020F0502020204030204" pitchFamily="34" charset="0"/>
              </a:rPr>
              <a:t>After you’ve put together your master list or database, organized your contacts into categories, estimated their capacity, researched giving history, assessed the depth of the relationship to the candidate, it’s time to select the precise tools you will use for each category of donors.</a:t>
            </a:r>
            <a:r>
              <a:rPr lang="en-US" altLang="en-US" sz="2400" dirty="0"/>
              <a:t/>
            </a:r>
            <a:br>
              <a:rPr lang="en-US" altLang="en-US" sz="2400" dirty="0"/>
            </a:br>
            <a:r>
              <a:rPr lang="en-US" altLang="en-US" sz="2400" dirty="0"/>
              <a:t/>
            </a:r>
            <a:br>
              <a:rPr lang="en-US" altLang="en-US" sz="2400" dirty="0"/>
            </a:br>
            <a:r>
              <a:rPr lang="en-US" altLang="en-US" sz="2400" dirty="0"/>
              <a:t/>
            </a:r>
            <a:br>
              <a:rPr lang="en-US" altLang="en-US" sz="2400" dirty="0"/>
            </a:br>
            <a:endParaRPr lang="en-US" altLang="en-US" sz="2400" b="1" dirty="0"/>
          </a:p>
          <a:p>
            <a:pPr eaLnBrk="1" hangingPunct="1">
              <a:buFont typeface="Wingdings" panose="05000000000000000000" pitchFamily="2" charset="2"/>
              <a:buChar char="Ø"/>
              <a:defRPr/>
            </a:pPr>
            <a:endParaRPr lang="en-US" altLang="en-US" sz="2400" dirty="0"/>
          </a:p>
          <a:p>
            <a:pPr marL="114300" indent="0" eaLnBrk="1" hangingPunct="1">
              <a:buFont typeface="Arial" charset="0"/>
              <a:buNone/>
              <a:defRPr/>
            </a:pPr>
            <a:endParaRPr lang="en-US" altLang="en-US" sz="2000" dirty="0"/>
          </a:p>
          <a:p>
            <a:pPr marL="114300" indent="0" eaLnBrk="1" hangingPunct="1">
              <a:buFont typeface="Arial" charset="0"/>
              <a:buNone/>
              <a:defRPr/>
            </a:pPr>
            <a:endParaRPr lang="en-US" altLang="en-US" sz="2000" dirty="0"/>
          </a:p>
          <a:p>
            <a:pPr marL="114300" indent="0" eaLnBrk="1" hangingPunct="1">
              <a:buFont typeface="Arial" charset="0"/>
              <a:buNone/>
              <a:defRPr/>
            </a:pPr>
            <a:r>
              <a:rPr lang="en-US" altLang="en-US" sz="2000" dirty="0"/>
              <a:t/>
            </a:r>
            <a:br>
              <a:rPr lang="en-US" altLang="en-US" sz="2000" dirty="0"/>
            </a:br>
            <a:r>
              <a:rPr lang="en-US" altLang="en-US" sz="2000" dirty="0"/>
              <a:t/>
            </a:r>
            <a:br>
              <a:rPr lang="en-US" altLang="en-US" sz="2000" dirty="0"/>
            </a:br>
            <a:endParaRPr lang="en-US" altLang="en-US" sz="2000" dirty="0"/>
          </a:p>
          <a:p>
            <a:pPr eaLnBrk="1" hangingPunct="1">
              <a:buFont typeface="Wingdings" panose="05000000000000000000" pitchFamily="2" charset="2"/>
              <a:buChar char="Ø"/>
              <a:defRPr/>
            </a:pPr>
            <a:endParaRPr lang="en-US" altLang="en-US" sz="1800" dirty="0"/>
          </a:p>
          <a:p>
            <a:pPr eaLnBrk="1" hangingPunct="1">
              <a:defRPr/>
            </a:pPr>
            <a:endParaRPr lang="en-US" altLang="en-US" sz="2800" dirty="0"/>
          </a:p>
        </p:txBody>
      </p:sp>
      <p:pic>
        <p:nvPicPr>
          <p:cNvPr id="11" name="Picture 4" descr="C:\Users\Shari\AppData\Local\Microsoft\Windows\Temporary Internet Files\Content.IE5\821RBFYW\MC900340754[1].wmf">
            <a:extLst>
              <a:ext uri="{FF2B5EF4-FFF2-40B4-BE49-F238E27FC236}">
                <a16:creationId xmlns:a16="http://schemas.microsoft.com/office/drawing/2014/main" xmlns="" id="{586F2092-8D89-449C-B7D4-D93B8A2DC8C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1240" y="3505200"/>
            <a:ext cx="2154382" cy="2496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192079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56704" y="221701"/>
            <a:ext cx="4220095" cy="655638"/>
          </a:xfrm>
        </p:spPr>
        <p:txBody>
          <a:bodyPr>
            <a:normAutofit/>
          </a:bodyPr>
          <a:lstStyle/>
          <a:p>
            <a:r>
              <a:rPr lang="en-US" sz="3000" b="1" dirty="0">
                <a:solidFill>
                  <a:schemeClr val="tx1"/>
                </a:solidFill>
                <a:latin typeface="Calibri" panose="020F0502020204030204" pitchFamily="34" charset="0"/>
                <a:cs typeface="Calibri" panose="020F0502020204030204" pitchFamily="34" charset="0"/>
              </a:rPr>
              <a:t>Use a Tiered- Approach</a:t>
            </a:r>
          </a:p>
        </p:txBody>
      </p:sp>
      <p:sp>
        <p:nvSpPr>
          <p:cNvPr id="9" name="Footer Placeholder 8"/>
          <p:cNvSpPr>
            <a:spLocks noGrp="1"/>
          </p:cNvSpPr>
          <p:nvPr>
            <p:ph type="ftr" sz="quarter" idx="11"/>
          </p:nvPr>
        </p:nvSpPr>
        <p:spPr>
          <a:xfrm>
            <a:off x="762000" y="6172200"/>
            <a:ext cx="3733800" cy="457200"/>
          </a:xfrm>
        </p:spPr>
        <p:txBody>
          <a:bodyPr/>
          <a:lstStyle/>
          <a:p>
            <a:r>
              <a:rPr lang="en-US" dirty="0"/>
              <a:t>The State of Black Women in California</a:t>
            </a:r>
          </a:p>
        </p:txBody>
      </p:sp>
      <p:sp>
        <p:nvSpPr>
          <p:cNvPr id="10" name="Slide Number Placeholder 9"/>
          <p:cNvSpPr>
            <a:spLocks noGrp="1"/>
          </p:cNvSpPr>
          <p:nvPr>
            <p:ph type="sldNum" sz="quarter" idx="12"/>
          </p:nvPr>
        </p:nvSpPr>
        <p:spPr/>
        <p:txBody>
          <a:bodyPr/>
          <a:lstStyle/>
          <a:p>
            <a:fld id="{6F42FDE4-A7DD-41A7-A0A6-9B649FB43336}" type="slidenum">
              <a:rPr kumimoji="0" lang="en-US" smtClean="0"/>
              <a:t>76</a:t>
            </a:fld>
            <a:endParaRPr kumimoji="0" lang="en-US" dirty="0"/>
          </a:p>
        </p:txBody>
      </p:sp>
      <p:sp>
        <p:nvSpPr>
          <p:cNvPr id="6" name="Rectangle 3">
            <a:extLst>
              <a:ext uri="{FF2B5EF4-FFF2-40B4-BE49-F238E27FC236}">
                <a16:creationId xmlns:a16="http://schemas.microsoft.com/office/drawing/2014/main" xmlns="" id="{3C4F3B81-1200-44DF-8F0E-8769113A75C7}"/>
              </a:ext>
            </a:extLst>
          </p:cNvPr>
          <p:cNvSpPr txBox="1">
            <a:spLocks noChangeArrowheads="1"/>
          </p:cNvSpPr>
          <p:nvPr/>
        </p:nvSpPr>
        <p:spPr>
          <a:xfrm>
            <a:off x="590550" y="990600"/>
            <a:ext cx="8096250" cy="4366981"/>
          </a:xfrm>
          <a:prstGeom prst="rect">
            <a:avLst/>
          </a:prstGeom>
        </p:spPr>
        <p:txBody>
          <a:bodyPr/>
          <a:lstStyle>
            <a:lvl1pPr marL="342900" indent="-228600" algn="l" rtl="0" eaLnBrk="0" fontAlgn="base" hangingPunct="0">
              <a:spcBef>
                <a:spcPct val="20000"/>
              </a:spcBef>
              <a:spcAft>
                <a:spcPct val="0"/>
              </a:spcAft>
              <a:buClr>
                <a:schemeClr val="accent1"/>
              </a:buClr>
              <a:buFont typeface="Arial"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FF6700"/>
              </a:buClr>
              <a:buFont typeface="Arial"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909465"/>
              </a:buClr>
              <a:buFont typeface="Arial"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956B43"/>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eaLnBrk="1" hangingPunct="1">
              <a:buFont typeface="Arial" charset="0"/>
              <a:buNone/>
              <a:defRPr/>
            </a:pPr>
            <a:r>
              <a:rPr lang="en-US" altLang="en-US" sz="1800" dirty="0">
                <a:latin typeface="Calibri" panose="020F0502020204030204" pitchFamily="34" charset="0"/>
                <a:cs typeface="Calibri" panose="020F0502020204030204" pitchFamily="34" charset="0"/>
              </a:rPr>
              <a:t>Time is the candidate’s most treasured commodity and it’s critically important to remember the rule of infinite resources. Use your time wisely to maximize your fundraising efforts.</a:t>
            </a:r>
          </a:p>
          <a:p>
            <a:pPr marL="114300" indent="0" eaLnBrk="1" hangingPunct="1">
              <a:buFont typeface="Arial" charset="0"/>
              <a:buNone/>
              <a:defRPr/>
            </a:pPr>
            <a:endParaRPr lang="en-US" altLang="en-US" sz="1800" dirty="0">
              <a:latin typeface="Calibri" panose="020F0502020204030204" pitchFamily="34" charset="0"/>
              <a:cs typeface="Calibri" panose="020F0502020204030204" pitchFamily="34" charset="0"/>
            </a:endParaRPr>
          </a:p>
          <a:p>
            <a:pPr eaLnBrk="1" hangingPunct="1">
              <a:buFont typeface="Wingdings" panose="05000000000000000000" pitchFamily="2" charset="2"/>
              <a:buChar char="Ø"/>
              <a:defRPr/>
            </a:pPr>
            <a:r>
              <a:rPr lang="en-US" altLang="en-US" sz="1800" b="1" dirty="0">
                <a:latin typeface="Calibri" panose="020F0502020204030204" pitchFamily="34" charset="0"/>
                <a:cs typeface="Calibri" panose="020F0502020204030204" pitchFamily="34" charset="0"/>
              </a:rPr>
              <a:t>CALL TIME</a:t>
            </a:r>
            <a:r>
              <a:rPr lang="en-US" altLang="en-US" sz="1800" dirty="0">
                <a:latin typeface="Calibri" panose="020F0502020204030204" pitchFamily="34" charset="0"/>
                <a:cs typeface="Calibri" panose="020F0502020204030204" pitchFamily="34" charset="0"/>
              </a:rPr>
              <a:t> – usually reserved for high donors, personal</a:t>
            </a:r>
          </a:p>
          <a:p>
            <a:pPr marL="114300" indent="0" eaLnBrk="1" hangingPunct="1">
              <a:buFont typeface="Arial" charset="0"/>
              <a:buNone/>
              <a:defRPr/>
            </a:pPr>
            <a:r>
              <a:rPr lang="en-US" altLang="en-US" sz="1800" dirty="0">
                <a:latin typeface="Calibri" panose="020F0502020204030204" pitchFamily="34" charset="0"/>
                <a:cs typeface="Calibri" panose="020F0502020204030204" pitchFamily="34" charset="0"/>
              </a:rPr>
              <a:t>   calls or 1:1 meetings with the candidate</a:t>
            </a:r>
            <a:br>
              <a:rPr lang="en-US" altLang="en-US" sz="1800" dirty="0">
                <a:latin typeface="Calibri" panose="020F0502020204030204" pitchFamily="34" charset="0"/>
                <a:cs typeface="Calibri" panose="020F0502020204030204" pitchFamily="34" charset="0"/>
              </a:rPr>
            </a:br>
            <a:endParaRPr lang="en-US" altLang="en-US" sz="1800" dirty="0">
              <a:latin typeface="Calibri" panose="020F0502020204030204" pitchFamily="34" charset="0"/>
              <a:cs typeface="Calibri" panose="020F0502020204030204" pitchFamily="34" charset="0"/>
            </a:endParaRPr>
          </a:p>
          <a:p>
            <a:pPr eaLnBrk="1" hangingPunct="1">
              <a:buFont typeface="Wingdings" panose="05000000000000000000" pitchFamily="2" charset="2"/>
              <a:buChar char="Ø"/>
              <a:defRPr/>
            </a:pPr>
            <a:r>
              <a:rPr lang="en-US" altLang="en-US" sz="1800" b="1" dirty="0">
                <a:latin typeface="Calibri" panose="020F0502020204030204" pitchFamily="34" charset="0"/>
                <a:cs typeface="Calibri" panose="020F0502020204030204" pitchFamily="34" charset="0"/>
              </a:rPr>
              <a:t>EVENTS</a:t>
            </a:r>
            <a:r>
              <a:rPr lang="en-US" altLang="en-US" sz="1800" dirty="0">
                <a:latin typeface="Calibri" panose="020F0502020204030204" pitchFamily="34" charset="0"/>
                <a:cs typeface="Calibri" panose="020F0502020204030204" pitchFamily="34" charset="0"/>
              </a:rPr>
              <a:t> – to event or not to event, that is the question!  Fundraising events are a means to an end, focus on the money and don’t get lost in the attendance or logistics</a:t>
            </a:r>
          </a:p>
          <a:p>
            <a:pPr marL="114300" indent="0" eaLnBrk="1" hangingPunct="1">
              <a:buFont typeface="Arial" charset="0"/>
              <a:buNone/>
              <a:defRPr/>
            </a:pPr>
            <a:endParaRPr lang="en-US" altLang="en-US" sz="1800" dirty="0">
              <a:latin typeface="Calibri" panose="020F0502020204030204" pitchFamily="34" charset="0"/>
              <a:cs typeface="Calibri" panose="020F0502020204030204" pitchFamily="34" charset="0"/>
            </a:endParaRPr>
          </a:p>
          <a:p>
            <a:pPr eaLnBrk="1" hangingPunct="1">
              <a:buFont typeface="Wingdings" panose="05000000000000000000" pitchFamily="2" charset="2"/>
              <a:buChar char="Ø"/>
              <a:defRPr/>
            </a:pPr>
            <a:r>
              <a:rPr lang="en-US" altLang="en-US" sz="1800" b="1" dirty="0">
                <a:latin typeface="Calibri" panose="020F0502020204030204" pitchFamily="34" charset="0"/>
                <a:cs typeface="Calibri" panose="020F0502020204030204" pitchFamily="34" charset="0"/>
              </a:rPr>
              <a:t>DIRECT MAIL</a:t>
            </a:r>
            <a:r>
              <a:rPr lang="en-US" altLang="en-US" sz="1800" dirty="0">
                <a:latin typeface="Calibri" panose="020F0502020204030204" pitchFamily="34" charset="0"/>
                <a:cs typeface="Calibri" panose="020F0502020204030204" pitchFamily="34" charset="0"/>
              </a:rPr>
              <a:t> – There is no other medium that can deliver</a:t>
            </a:r>
          </a:p>
          <a:p>
            <a:pPr marL="114300" indent="0" eaLnBrk="1" hangingPunct="1">
              <a:buFont typeface="Arial" charset="0"/>
              <a:buNone/>
              <a:defRPr/>
            </a:pPr>
            <a:r>
              <a:rPr lang="en-US" altLang="en-US" sz="1800" dirty="0">
                <a:latin typeface="Calibri" panose="020F0502020204030204" pitchFamily="34" charset="0"/>
                <a:cs typeface="Calibri" panose="020F0502020204030204" pitchFamily="34" charset="0"/>
              </a:rPr>
              <a:t>    your targeted message more precisely, and just about everyone </a:t>
            </a:r>
            <a:br>
              <a:rPr lang="en-US" altLang="en-US" sz="1800" dirty="0">
                <a:latin typeface="Calibri" panose="020F0502020204030204" pitchFamily="34" charset="0"/>
                <a:cs typeface="Calibri" panose="020F0502020204030204" pitchFamily="34" charset="0"/>
              </a:rPr>
            </a:br>
            <a:r>
              <a:rPr lang="en-US" altLang="en-US" sz="1800" dirty="0">
                <a:latin typeface="Calibri" panose="020F0502020204030204" pitchFamily="34" charset="0"/>
                <a:cs typeface="Calibri" panose="020F0502020204030204" pitchFamily="34" charset="0"/>
              </a:rPr>
              <a:t>    has an address </a:t>
            </a:r>
          </a:p>
          <a:p>
            <a:pPr marL="114300" indent="0" eaLnBrk="1" hangingPunct="1">
              <a:buFont typeface="Arial" charset="0"/>
              <a:buNone/>
              <a:defRPr/>
            </a:pPr>
            <a:r>
              <a:rPr lang="en-US" altLang="en-US" sz="2000" dirty="0"/>
              <a:t>   </a:t>
            </a:r>
            <a:r>
              <a:rPr lang="en-US" altLang="en-US" sz="2400" dirty="0"/>
              <a:t/>
            </a:r>
            <a:br>
              <a:rPr lang="en-US" altLang="en-US" sz="2400" dirty="0"/>
            </a:br>
            <a:r>
              <a:rPr lang="en-US" altLang="en-US" sz="2400" dirty="0"/>
              <a:t/>
            </a:r>
            <a:br>
              <a:rPr lang="en-US" altLang="en-US" sz="2400" dirty="0"/>
            </a:br>
            <a:r>
              <a:rPr lang="en-US" altLang="en-US" sz="2400" dirty="0"/>
              <a:t/>
            </a:r>
            <a:br>
              <a:rPr lang="en-US" altLang="en-US" sz="2400" dirty="0"/>
            </a:br>
            <a:endParaRPr lang="en-US" altLang="en-US" sz="2400" b="1" dirty="0"/>
          </a:p>
          <a:p>
            <a:pPr eaLnBrk="1" hangingPunct="1">
              <a:buFont typeface="Wingdings" panose="05000000000000000000" pitchFamily="2" charset="2"/>
              <a:buChar char="Ø"/>
              <a:defRPr/>
            </a:pPr>
            <a:endParaRPr lang="en-US" altLang="en-US" sz="2400" dirty="0"/>
          </a:p>
          <a:p>
            <a:pPr marL="114300" indent="0" eaLnBrk="1" hangingPunct="1">
              <a:buFont typeface="Arial" charset="0"/>
              <a:buNone/>
              <a:defRPr/>
            </a:pPr>
            <a:endParaRPr lang="en-US" altLang="en-US" sz="2000" dirty="0"/>
          </a:p>
          <a:p>
            <a:pPr marL="114300" indent="0" eaLnBrk="1" hangingPunct="1">
              <a:buFont typeface="Arial" charset="0"/>
              <a:buNone/>
              <a:defRPr/>
            </a:pPr>
            <a:endParaRPr lang="en-US" altLang="en-US" sz="2000" dirty="0"/>
          </a:p>
          <a:p>
            <a:pPr marL="114300" indent="0" eaLnBrk="1" hangingPunct="1">
              <a:buFont typeface="Arial" charset="0"/>
              <a:buNone/>
              <a:defRPr/>
            </a:pPr>
            <a:r>
              <a:rPr lang="en-US" altLang="en-US" sz="2000" dirty="0"/>
              <a:t/>
            </a:r>
            <a:br>
              <a:rPr lang="en-US" altLang="en-US" sz="2000" dirty="0"/>
            </a:br>
            <a:r>
              <a:rPr lang="en-US" altLang="en-US" sz="2000" dirty="0"/>
              <a:t/>
            </a:r>
            <a:br>
              <a:rPr lang="en-US" altLang="en-US" sz="2000" dirty="0"/>
            </a:br>
            <a:endParaRPr lang="en-US" altLang="en-US" sz="2000" dirty="0"/>
          </a:p>
          <a:p>
            <a:pPr eaLnBrk="1" hangingPunct="1">
              <a:buFont typeface="Wingdings" panose="05000000000000000000" pitchFamily="2" charset="2"/>
              <a:buChar char="Ø"/>
              <a:defRPr/>
            </a:pPr>
            <a:endParaRPr lang="en-US" altLang="en-US" sz="1800" dirty="0"/>
          </a:p>
          <a:p>
            <a:pPr eaLnBrk="1" hangingPunct="1">
              <a:defRPr/>
            </a:pPr>
            <a:endParaRPr lang="en-US" altLang="en-US" sz="2800" dirty="0"/>
          </a:p>
        </p:txBody>
      </p:sp>
      <p:pic>
        <p:nvPicPr>
          <p:cNvPr id="11" name="Picture 4" descr="MPj04384820000[1]">
            <a:extLst>
              <a:ext uri="{FF2B5EF4-FFF2-40B4-BE49-F238E27FC236}">
                <a16:creationId xmlns:a16="http://schemas.microsoft.com/office/drawing/2014/main" xmlns="" id="{39C01BEF-A97F-47FE-882E-D63D38803D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2016919"/>
            <a:ext cx="1371600"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C:\Users\Shari\AppData\Local\Microsoft\Windows\Temporary Internet Files\Content.IE5\7PFX6M3B\MC900155440[1].wmf">
            <a:extLst>
              <a:ext uri="{FF2B5EF4-FFF2-40B4-BE49-F238E27FC236}">
                <a16:creationId xmlns:a16="http://schemas.microsoft.com/office/drawing/2014/main" xmlns="" id="{BE82782C-E095-4FF5-BD23-59697C5D16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3962400"/>
            <a:ext cx="1317625"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C:\Users\Shari\AppData\Local\Microsoft\Windows\Temporary Internet Files\Content.IE5\J47OYKLP\MC900358261[1].wmf">
            <a:extLst>
              <a:ext uri="{FF2B5EF4-FFF2-40B4-BE49-F238E27FC236}">
                <a16:creationId xmlns:a16="http://schemas.microsoft.com/office/drawing/2014/main" xmlns="" id="{41749453-F83D-4D5F-A64D-901A9EE6ED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5053013"/>
            <a:ext cx="1219200"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038486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4800" y="202276"/>
            <a:ext cx="4648200" cy="579438"/>
          </a:xfrm>
        </p:spPr>
        <p:txBody>
          <a:bodyPr>
            <a:normAutofit/>
          </a:bodyPr>
          <a:lstStyle/>
          <a:p>
            <a:r>
              <a:rPr lang="en-US" sz="2800" b="1" dirty="0">
                <a:solidFill>
                  <a:schemeClr val="tx1"/>
                </a:solidFill>
                <a:latin typeface="Calibri" panose="020F0502020204030204" pitchFamily="34" charset="0"/>
                <a:cs typeface="Calibri" panose="020F0502020204030204" pitchFamily="34" charset="0"/>
              </a:rPr>
              <a:t>RECAP: Piecing It All Together</a:t>
            </a:r>
          </a:p>
        </p:txBody>
      </p:sp>
      <p:sp>
        <p:nvSpPr>
          <p:cNvPr id="9" name="Footer Placeholder 8"/>
          <p:cNvSpPr>
            <a:spLocks noGrp="1"/>
          </p:cNvSpPr>
          <p:nvPr>
            <p:ph type="ftr" sz="quarter" idx="11"/>
          </p:nvPr>
        </p:nvSpPr>
        <p:spPr>
          <a:xfrm>
            <a:off x="762000" y="6172200"/>
            <a:ext cx="3733800" cy="457200"/>
          </a:xfrm>
        </p:spPr>
        <p:txBody>
          <a:bodyPr/>
          <a:lstStyle/>
          <a:p>
            <a:r>
              <a:rPr lang="en-US" dirty="0"/>
              <a:t>The State of Black Women in California</a:t>
            </a:r>
          </a:p>
        </p:txBody>
      </p:sp>
      <p:sp>
        <p:nvSpPr>
          <p:cNvPr id="10" name="Slide Number Placeholder 9"/>
          <p:cNvSpPr>
            <a:spLocks noGrp="1"/>
          </p:cNvSpPr>
          <p:nvPr>
            <p:ph type="sldNum" sz="quarter" idx="12"/>
          </p:nvPr>
        </p:nvSpPr>
        <p:spPr/>
        <p:txBody>
          <a:bodyPr/>
          <a:lstStyle/>
          <a:p>
            <a:fld id="{6F42FDE4-A7DD-41A7-A0A6-9B649FB43336}" type="slidenum">
              <a:rPr kumimoji="0" lang="en-US" smtClean="0"/>
              <a:t>77</a:t>
            </a:fld>
            <a:endParaRPr kumimoji="0" lang="en-US" dirty="0"/>
          </a:p>
        </p:txBody>
      </p:sp>
      <p:sp>
        <p:nvSpPr>
          <p:cNvPr id="6" name="Rectangle 3">
            <a:extLst>
              <a:ext uri="{FF2B5EF4-FFF2-40B4-BE49-F238E27FC236}">
                <a16:creationId xmlns:a16="http://schemas.microsoft.com/office/drawing/2014/main" xmlns="" id="{497A2811-B8CB-4E45-88B7-560CDB008E92}"/>
              </a:ext>
            </a:extLst>
          </p:cNvPr>
          <p:cNvSpPr txBox="1">
            <a:spLocks noChangeArrowheads="1"/>
          </p:cNvSpPr>
          <p:nvPr/>
        </p:nvSpPr>
        <p:spPr>
          <a:xfrm>
            <a:off x="1098796" y="524686"/>
            <a:ext cx="6749804" cy="5791200"/>
          </a:xfrm>
          <a:prstGeom prst="rect">
            <a:avLst/>
          </a:prstGeom>
        </p:spPr>
        <p:txBody>
          <a:bodyPr/>
          <a:lstStyle>
            <a:lvl1pPr marL="342900" indent="-228600" algn="l" rtl="0" eaLnBrk="0" fontAlgn="base" hangingPunct="0">
              <a:spcBef>
                <a:spcPct val="20000"/>
              </a:spcBef>
              <a:spcAft>
                <a:spcPct val="0"/>
              </a:spcAft>
              <a:buClr>
                <a:schemeClr val="accent1"/>
              </a:buClr>
              <a:buFont typeface="Arial"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FF6700"/>
              </a:buClr>
              <a:buFont typeface="Arial"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909465"/>
              </a:buClr>
              <a:buFont typeface="Arial"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956B43"/>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eaLnBrk="1" hangingPunct="1">
              <a:buFont typeface="Wingdings" panose="05000000000000000000" pitchFamily="2" charset="2"/>
              <a:buChar char="Ø"/>
              <a:defRPr/>
            </a:pPr>
            <a:endParaRPr lang="en-US" altLang="en-US" sz="1800" b="1" dirty="0"/>
          </a:p>
          <a:p>
            <a:pPr eaLnBrk="1" hangingPunct="1">
              <a:buFont typeface="Wingdings" panose="05000000000000000000" pitchFamily="2" charset="2"/>
              <a:buChar char="Ø"/>
              <a:defRPr/>
            </a:pPr>
            <a:r>
              <a:rPr lang="en-US" altLang="en-US" sz="1700" b="1" dirty="0">
                <a:latin typeface="Calibri" panose="020F0502020204030204" pitchFamily="34" charset="0"/>
                <a:cs typeface="Calibri" panose="020F0502020204030204" pitchFamily="34" charset="0"/>
              </a:rPr>
              <a:t>IDENTIFY </a:t>
            </a:r>
            <a:r>
              <a:rPr lang="en-US" altLang="en-US" sz="1700" dirty="0">
                <a:latin typeface="Calibri" panose="020F0502020204030204" pitchFamily="34" charset="0"/>
                <a:cs typeface="Calibri" panose="020F0502020204030204" pitchFamily="34" charset="0"/>
              </a:rPr>
              <a:t>your call to service</a:t>
            </a:r>
          </a:p>
          <a:p>
            <a:pPr eaLnBrk="1" hangingPunct="1">
              <a:buFont typeface="Wingdings" panose="05000000000000000000" pitchFamily="2" charset="2"/>
              <a:buChar char="Ø"/>
              <a:defRPr/>
            </a:pPr>
            <a:r>
              <a:rPr lang="en-US" altLang="en-US" sz="1700" b="1" dirty="0">
                <a:latin typeface="Calibri" panose="020F0502020204030204" pitchFamily="34" charset="0"/>
                <a:cs typeface="Calibri" panose="020F0502020204030204" pitchFamily="34" charset="0"/>
              </a:rPr>
              <a:t>ANSWER </a:t>
            </a:r>
            <a:r>
              <a:rPr lang="en-US" altLang="en-US" sz="1700" dirty="0">
                <a:latin typeface="Calibri" panose="020F0502020204030204" pitchFamily="34" charset="0"/>
                <a:cs typeface="Calibri" panose="020F0502020204030204" pitchFamily="34" charset="0"/>
              </a:rPr>
              <a:t>your call with courage</a:t>
            </a:r>
          </a:p>
          <a:p>
            <a:pPr eaLnBrk="1" hangingPunct="1">
              <a:buFont typeface="Wingdings" panose="05000000000000000000" pitchFamily="2" charset="2"/>
              <a:buChar char="Ø"/>
              <a:defRPr/>
            </a:pPr>
            <a:r>
              <a:rPr lang="en-US" altLang="en-US" sz="1700" dirty="0">
                <a:solidFill>
                  <a:schemeClr val="tx2"/>
                </a:solidFill>
                <a:latin typeface="Calibri" panose="020F0502020204030204" pitchFamily="34" charset="0"/>
                <a:cs typeface="Calibri" panose="020F0502020204030204" pitchFamily="34" charset="0"/>
              </a:rPr>
              <a:t>Discuss the idea of running for office with your </a:t>
            </a:r>
            <a:r>
              <a:rPr lang="en-US" altLang="en-US" sz="1700" b="1" dirty="0">
                <a:solidFill>
                  <a:schemeClr val="tx2"/>
                </a:solidFill>
                <a:latin typeface="Calibri" panose="020F0502020204030204" pitchFamily="34" charset="0"/>
                <a:cs typeface="Calibri" panose="020F0502020204030204" pitchFamily="34" charset="0"/>
              </a:rPr>
              <a:t>FAMILY</a:t>
            </a:r>
            <a:r>
              <a:rPr lang="en-US" altLang="en-US" sz="1700" dirty="0">
                <a:solidFill>
                  <a:schemeClr val="tx2"/>
                </a:solidFill>
                <a:latin typeface="Calibri" panose="020F0502020204030204" pitchFamily="34" charset="0"/>
                <a:cs typeface="Calibri" panose="020F0502020204030204" pitchFamily="34" charset="0"/>
              </a:rPr>
              <a:t> and </a:t>
            </a:r>
            <a:r>
              <a:rPr lang="en-US" altLang="en-US" sz="1700" b="1" dirty="0">
                <a:solidFill>
                  <a:schemeClr val="tx2"/>
                </a:solidFill>
                <a:latin typeface="Calibri" panose="020F0502020204030204" pitchFamily="34" charset="0"/>
                <a:cs typeface="Calibri" panose="020F0502020204030204" pitchFamily="34" charset="0"/>
              </a:rPr>
              <a:t>FRIENDS</a:t>
            </a:r>
          </a:p>
          <a:p>
            <a:pPr eaLnBrk="1" hangingPunct="1">
              <a:buFont typeface="Wingdings" panose="05000000000000000000" pitchFamily="2" charset="2"/>
              <a:buChar char="Ø"/>
              <a:defRPr/>
            </a:pPr>
            <a:r>
              <a:rPr lang="en-US" altLang="en-US" sz="1700" dirty="0">
                <a:solidFill>
                  <a:schemeClr val="tx2"/>
                </a:solidFill>
                <a:latin typeface="Calibri" panose="020F0502020204030204" pitchFamily="34" charset="0"/>
                <a:cs typeface="Calibri" panose="020F0502020204030204" pitchFamily="34" charset="0"/>
              </a:rPr>
              <a:t>Do a </a:t>
            </a:r>
            <a:r>
              <a:rPr lang="en-US" altLang="en-US" sz="1700" b="1" dirty="0">
                <a:solidFill>
                  <a:schemeClr val="tx2"/>
                </a:solidFill>
                <a:latin typeface="Calibri" panose="020F0502020204030204" pitchFamily="34" charset="0"/>
                <a:cs typeface="Calibri" panose="020F0502020204030204" pitchFamily="34" charset="0"/>
              </a:rPr>
              <a:t>SELF-ASSESSMENT</a:t>
            </a:r>
            <a:r>
              <a:rPr lang="en-US" altLang="en-US" sz="1700" dirty="0">
                <a:solidFill>
                  <a:schemeClr val="tx2"/>
                </a:solidFill>
                <a:latin typeface="Calibri" panose="020F0502020204030204" pitchFamily="34" charset="0"/>
                <a:cs typeface="Calibri" panose="020F0502020204030204" pitchFamily="34" charset="0"/>
              </a:rPr>
              <a:t> &amp; </a:t>
            </a:r>
            <a:r>
              <a:rPr lang="en-US" altLang="en-US" sz="1700" b="1" dirty="0">
                <a:solidFill>
                  <a:schemeClr val="tx2"/>
                </a:solidFill>
                <a:latin typeface="Calibri" panose="020F0502020204030204" pitchFamily="34" charset="0"/>
                <a:cs typeface="Calibri" panose="020F0502020204030204" pitchFamily="34" charset="0"/>
              </a:rPr>
              <a:t>PERSONAL INVENTORY</a:t>
            </a:r>
          </a:p>
          <a:p>
            <a:pPr eaLnBrk="1" hangingPunct="1">
              <a:buFont typeface="Wingdings" panose="05000000000000000000" pitchFamily="2" charset="2"/>
              <a:buChar char="Ø"/>
              <a:defRPr/>
            </a:pPr>
            <a:r>
              <a:rPr lang="en-US" altLang="en-US" sz="1700" dirty="0">
                <a:solidFill>
                  <a:schemeClr val="tx2"/>
                </a:solidFill>
                <a:latin typeface="Calibri" panose="020F0502020204030204" pitchFamily="34" charset="0"/>
                <a:cs typeface="Calibri" panose="020F0502020204030204" pitchFamily="34" charset="0"/>
              </a:rPr>
              <a:t>Identify your </a:t>
            </a:r>
            <a:r>
              <a:rPr lang="en-US" altLang="en-US" sz="1700" b="1" dirty="0">
                <a:solidFill>
                  <a:schemeClr val="tx2"/>
                </a:solidFill>
                <a:latin typeface="Calibri" panose="020F0502020204030204" pitchFamily="34" charset="0"/>
                <a:cs typeface="Calibri" panose="020F0502020204030204" pitchFamily="34" charset="0"/>
              </a:rPr>
              <a:t>KITCHEN CABINET</a:t>
            </a:r>
          </a:p>
          <a:p>
            <a:pPr eaLnBrk="1" hangingPunct="1">
              <a:buFont typeface="Wingdings" panose="05000000000000000000" pitchFamily="2" charset="2"/>
              <a:buChar char="Ø"/>
              <a:defRPr/>
            </a:pPr>
            <a:r>
              <a:rPr lang="en-US" altLang="en-US" sz="1700" dirty="0">
                <a:solidFill>
                  <a:schemeClr val="tx2"/>
                </a:solidFill>
                <a:latin typeface="Calibri" panose="020F0502020204030204" pitchFamily="34" charset="0"/>
                <a:cs typeface="Calibri" panose="020F0502020204030204" pitchFamily="34" charset="0"/>
              </a:rPr>
              <a:t>Conduct a </a:t>
            </a:r>
            <a:r>
              <a:rPr lang="en-US" altLang="en-US" sz="1700" b="1" dirty="0">
                <a:solidFill>
                  <a:schemeClr val="tx2"/>
                </a:solidFill>
                <a:latin typeface="Calibri" panose="020F0502020204030204" pitchFamily="34" charset="0"/>
                <a:cs typeface="Calibri" panose="020F0502020204030204" pitchFamily="34" charset="0"/>
              </a:rPr>
              <a:t>LAY of the LAND</a:t>
            </a:r>
            <a:endParaRPr lang="en-US" altLang="en-US" sz="1700" dirty="0">
              <a:solidFill>
                <a:schemeClr val="tx2"/>
              </a:solidFill>
              <a:latin typeface="Calibri" panose="020F0502020204030204" pitchFamily="34" charset="0"/>
              <a:cs typeface="Calibri" panose="020F0502020204030204" pitchFamily="34" charset="0"/>
            </a:endParaRPr>
          </a:p>
          <a:p>
            <a:pPr eaLnBrk="1" hangingPunct="1">
              <a:buFont typeface="Wingdings" panose="05000000000000000000" pitchFamily="2" charset="2"/>
              <a:buChar char="Ø"/>
              <a:defRPr/>
            </a:pPr>
            <a:r>
              <a:rPr lang="en-US" altLang="en-US" sz="1700" b="1" dirty="0">
                <a:solidFill>
                  <a:schemeClr val="tx2"/>
                </a:solidFill>
                <a:latin typeface="Calibri" panose="020F0502020204030204" pitchFamily="34" charset="0"/>
                <a:cs typeface="Calibri" panose="020F0502020204030204" pitchFamily="34" charset="0"/>
              </a:rPr>
              <a:t>DEVELOP</a:t>
            </a:r>
            <a:r>
              <a:rPr lang="en-US" altLang="en-US" sz="1700" dirty="0">
                <a:solidFill>
                  <a:schemeClr val="tx2"/>
                </a:solidFill>
                <a:latin typeface="Calibri" panose="020F0502020204030204" pitchFamily="34" charset="0"/>
                <a:cs typeface="Calibri" panose="020F0502020204030204" pitchFamily="34" charset="0"/>
              </a:rPr>
              <a:t> your message</a:t>
            </a:r>
          </a:p>
          <a:p>
            <a:pPr eaLnBrk="1" hangingPunct="1">
              <a:buFont typeface="Wingdings" panose="05000000000000000000" pitchFamily="2" charset="2"/>
              <a:buChar char="Ø"/>
              <a:defRPr/>
            </a:pPr>
            <a:r>
              <a:rPr lang="en-US" altLang="en-US" sz="1700" dirty="0">
                <a:solidFill>
                  <a:schemeClr val="tx2"/>
                </a:solidFill>
                <a:latin typeface="Calibri" panose="020F0502020204030204" pitchFamily="34" charset="0"/>
                <a:cs typeface="Calibri" panose="020F0502020204030204" pitchFamily="34" charset="0"/>
              </a:rPr>
              <a:t>Put together a </a:t>
            </a:r>
            <a:r>
              <a:rPr lang="en-US" altLang="en-US" sz="1700" b="1" dirty="0">
                <a:solidFill>
                  <a:schemeClr val="tx2"/>
                </a:solidFill>
                <a:latin typeface="Calibri" panose="020F0502020204030204" pitchFamily="34" charset="0"/>
                <a:cs typeface="Calibri" panose="020F0502020204030204" pitchFamily="34" charset="0"/>
              </a:rPr>
              <a:t>BUDGET</a:t>
            </a:r>
          </a:p>
          <a:p>
            <a:pPr eaLnBrk="1" hangingPunct="1">
              <a:buFont typeface="Wingdings" panose="05000000000000000000" pitchFamily="2" charset="2"/>
              <a:buChar char="Ø"/>
              <a:defRPr/>
            </a:pPr>
            <a:r>
              <a:rPr lang="en-US" altLang="en-US" sz="1700" dirty="0">
                <a:solidFill>
                  <a:schemeClr val="tx2"/>
                </a:solidFill>
                <a:latin typeface="Calibri" panose="020F0502020204030204" pitchFamily="34" charset="0"/>
                <a:cs typeface="Calibri" panose="020F0502020204030204" pitchFamily="34" charset="0"/>
              </a:rPr>
              <a:t>Raise the </a:t>
            </a:r>
            <a:r>
              <a:rPr lang="en-US" altLang="en-US" sz="1700" b="1" dirty="0">
                <a:solidFill>
                  <a:schemeClr val="tx2"/>
                </a:solidFill>
                <a:latin typeface="Calibri" panose="020F0502020204030204" pitchFamily="34" charset="0"/>
                <a:cs typeface="Calibri" panose="020F0502020204030204" pitchFamily="34" charset="0"/>
              </a:rPr>
              <a:t>MONEY</a:t>
            </a:r>
          </a:p>
          <a:p>
            <a:pPr eaLnBrk="1" hangingPunct="1">
              <a:buFont typeface="Wingdings" panose="05000000000000000000" pitchFamily="2" charset="2"/>
              <a:buChar char="Ø"/>
              <a:defRPr/>
            </a:pPr>
            <a:r>
              <a:rPr lang="en-US" altLang="en-US" sz="1700" b="1" dirty="0">
                <a:solidFill>
                  <a:schemeClr val="tx2"/>
                </a:solidFill>
                <a:latin typeface="Calibri" panose="020F0502020204030204" pitchFamily="34" charset="0"/>
                <a:cs typeface="Calibri" panose="020F0502020204030204" pitchFamily="34" charset="0"/>
              </a:rPr>
              <a:t>COMMUNICATE </a:t>
            </a:r>
            <a:r>
              <a:rPr lang="en-US" altLang="en-US" sz="1700" dirty="0">
                <a:solidFill>
                  <a:schemeClr val="tx2"/>
                </a:solidFill>
                <a:latin typeface="Calibri" panose="020F0502020204030204" pitchFamily="34" charset="0"/>
                <a:cs typeface="Calibri" panose="020F0502020204030204" pitchFamily="34" charset="0"/>
              </a:rPr>
              <a:t>your message</a:t>
            </a:r>
            <a:endParaRPr lang="en-US" altLang="en-US" sz="1700" b="1" dirty="0">
              <a:solidFill>
                <a:schemeClr val="tx2"/>
              </a:solidFill>
              <a:latin typeface="Calibri" panose="020F0502020204030204" pitchFamily="34" charset="0"/>
              <a:cs typeface="Calibri" panose="020F0502020204030204" pitchFamily="34" charset="0"/>
            </a:endParaRPr>
          </a:p>
          <a:p>
            <a:pPr eaLnBrk="1" hangingPunct="1">
              <a:buFont typeface="Wingdings" panose="05000000000000000000" pitchFamily="2" charset="2"/>
              <a:buChar char="Ø"/>
              <a:defRPr/>
            </a:pPr>
            <a:r>
              <a:rPr lang="en-US" altLang="en-US" sz="1700" b="1" dirty="0">
                <a:latin typeface="Calibri" panose="020F0502020204030204" pitchFamily="34" charset="0"/>
                <a:cs typeface="Calibri" panose="020F0502020204030204" pitchFamily="34" charset="0"/>
              </a:rPr>
              <a:t>BUILD </a:t>
            </a:r>
            <a:r>
              <a:rPr lang="en-US" altLang="en-US" sz="1700" dirty="0">
                <a:latin typeface="Calibri" panose="020F0502020204030204" pitchFamily="34" charset="0"/>
                <a:cs typeface="Calibri" panose="020F0502020204030204" pitchFamily="34" charset="0"/>
              </a:rPr>
              <a:t>21</a:t>
            </a:r>
            <a:r>
              <a:rPr lang="en-US" altLang="en-US" sz="1700" baseline="30000" dirty="0">
                <a:latin typeface="Calibri" panose="020F0502020204030204" pitchFamily="34" charset="0"/>
                <a:cs typeface="Calibri" panose="020F0502020204030204" pitchFamily="34" charset="0"/>
              </a:rPr>
              <a:t>st</a:t>
            </a:r>
            <a:r>
              <a:rPr lang="en-US" altLang="en-US" sz="1700" dirty="0">
                <a:latin typeface="Calibri" panose="020F0502020204030204" pitchFamily="34" charset="0"/>
                <a:cs typeface="Calibri" panose="020F0502020204030204" pitchFamily="34" charset="0"/>
              </a:rPr>
              <a:t> century networks</a:t>
            </a:r>
          </a:p>
          <a:p>
            <a:pPr eaLnBrk="1" hangingPunct="1">
              <a:buFont typeface="Wingdings" panose="05000000000000000000" pitchFamily="2" charset="2"/>
              <a:buChar char="Ø"/>
              <a:defRPr/>
            </a:pPr>
            <a:r>
              <a:rPr lang="en-US" altLang="en-US" sz="1700" b="1" dirty="0">
                <a:latin typeface="Calibri" panose="020F0502020204030204" pitchFamily="34" charset="0"/>
                <a:cs typeface="Calibri" panose="020F0502020204030204" pitchFamily="34" charset="0"/>
              </a:rPr>
              <a:t>CULTIVATE </a:t>
            </a:r>
            <a:r>
              <a:rPr lang="en-US" altLang="en-US" sz="1700" dirty="0">
                <a:latin typeface="Calibri" panose="020F0502020204030204" pitchFamily="34" charset="0"/>
                <a:cs typeface="Calibri" panose="020F0502020204030204" pitchFamily="34" charset="0"/>
              </a:rPr>
              <a:t>networks</a:t>
            </a:r>
          </a:p>
          <a:p>
            <a:pPr eaLnBrk="1" hangingPunct="1">
              <a:buFont typeface="Wingdings" panose="05000000000000000000" pitchFamily="2" charset="2"/>
              <a:buChar char="Ø"/>
              <a:defRPr/>
            </a:pPr>
            <a:r>
              <a:rPr lang="en-US" altLang="en-US" sz="1700" b="1" dirty="0">
                <a:latin typeface="Calibri" panose="020F0502020204030204" pitchFamily="34" charset="0"/>
                <a:cs typeface="Calibri" panose="020F0502020204030204" pitchFamily="34" charset="0"/>
              </a:rPr>
              <a:t>COMMIT </a:t>
            </a:r>
            <a:r>
              <a:rPr lang="en-US" altLang="en-US" sz="1700" dirty="0">
                <a:latin typeface="Calibri" panose="020F0502020204030204" pitchFamily="34" charset="0"/>
                <a:cs typeface="Calibri" panose="020F0502020204030204" pitchFamily="34" charset="0"/>
              </a:rPr>
              <a:t>to service</a:t>
            </a:r>
          </a:p>
          <a:p>
            <a:pPr eaLnBrk="1" hangingPunct="1">
              <a:buFont typeface="Wingdings" panose="05000000000000000000" pitchFamily="2" charset="2"/>
              <a:buChar char="Ø"/>
              <a:defRPr/>
            </a:pPr>
            <a:r>
              <a:rPr lang="en-US" altLang="en-US" sz="1700" b="1" dirty="0">
                <a:latin typeface="Calibri" panose="020F0502020204030204" pitchFamily="34" charset="0"/>
                <a:cs typeface="Calibri" panose="020F0502020204030204" pitchFamily="34" charset="0"/>
              </a:rPr>
              <a:t>KNOW </a:t>
            </a:r>
            <a:r>
              <a:rPr lang="en-US" altLang="en-US" sz="1700" dirty="0">
                <a:latin typeface="Calibri" panose="020F0502020204030204" pitchFamily="34" charset="0"/>
                <a:cs typeface="Calibri" panose="020F0502020204030204" pitchFamily="34" charset="0"/>
              </a:rPr>
              <a:t>your community</a:t>
            </a:r>
          </a:p>
          <a:p>
            <a:pPr eaLnBrk="1" hangingPunct="1">
              <a:buFont typeface="Wingdings" panose="05000000000000000000" pitchFamily="2" charset="2"/>
              <a:buChar char="Ø"/>
              <a:defRPr/>
            </a:pPr>
            <a:r>
              <a:rPr lang="en-US" altLang="en-US" sz="1700" b="1" dirty="0">
                <a:latin typeface="Calibri" panose="020F0502020204030204" pitchFamily="34" charset="0"/>
                <a:cs typeface="Calibri" panose="020F0502020204030204" pitchFamily="34" charset="0"/>
              </a:rPr>
              <a:t>BUILD </a:t>
            </a:r>
            <a:r>
              <a:rPr lang="en-US" altLang="en-US" sz="1700" dirty="0">
                <a:latin typeface="Calibri" panose="020F0502020204030204" pitchFamily="34" charset="0"/>
                <a:cs typeface="Calibri" panose="020F0502020204030204" pitchFamily="34" charset="0"/>
              </a:rPr>
              <a:t>leadership teams</a:t>
            </a:r>
          </a:p>
          <a:p>
            <a:pPr eaLnBrk="1" hangingPunct="1">
              <a:buFont typeface="Wingdings" panose="05000000000000000000" pitchFamily="2" charset="2"/>
              <a:buChar char="Ø"/>
              <a:defRPr/>
            </a:pPr>
            <a:r>
              <a:rPr lang="en-US" altLang="en-US" sz="1700" b="1" dirty="0">
                <a:latin typeface="Calibri" panose="020F0502020204030204" pitchFamily="34" charset="0"/>
                <a:cs typeface="Calibri" panose="020F0502020204030204" pitchFamily="34" charset="0"/>
              </a:rPr>
              <a:t>CONNECT </a:t>
            </a:r>
            <a:r>
              <a:rPr lang="en-US" altLang="en-US" sz="1700" dirty="0">
                <a:latin typeface="Calibri" panose="020F0502020204030204" pitchFamily="34" charset="0"/>
                <a:cs typeface="Calibri" panose="020F0502020204030204" pitchFamily="34" charset="0"/>
              </a:rPr>
              <a:t>with people</a:t>
            </a:r>
            <a:endParaRPr lang="en-US" altLang="en-US" sz="1700" b="1" dirty="0">
              <a:solidFill>
                <a:schemeClr val="tx2"/>
              </a:solidFill>
              <a:latin typeface="Calibri" panose="020F0502020204030204" pitchFamily="34" charset="0"/>
              <a:cs typeface="Calibri" panose="020F0502020204030204" pitchFamily="34" charset="0"/>
            </a:endParaRPr>
          </a:p>
          <a:p>
            <a:pPr eaLnBrk="1" hangingPunct="1">
              <a:buFont typeface="Wingdings" panose="05000000000000000000" pitchFamily="2" charset="2"/>
              <a:buChar char="Ø"/>
              <a:defRPr/>
            </a:pPr>
            <a:r>
              <a:rPr lang="en-US" altLang="en-US" sz="1700" b="1" dirty="0">
                <a:latin typeface="Calibri" panose="020F0502020204030204" pitchFamily="34" charset="0"/>
                <a:cs typeface="Calibri" panose="020F0502020204030204" pitchFamily="34" charset="0"/>
              </a:rPr>
              <a:t>MOBILIZE </a:t>
            </a:r>
            <a:r>
              <a:rPr lang="en-US" altLang="en-US" sz="1700" dirty="0">
                <a:latin typeface="Calibri" panose="020F0502020204030204" pitchFamily="34" charset="0"/>
                <a:cs typeface="Calibri" panose="020F0502020204030204" pitchFamily="34" charset="0"/>
              </a:rPr>
              <a:t>to win</a:t>
            </a:r>
            <a:r>
              <a:rPr lang="en-US" altLang="en-US" sz="2400" dirty="0"/>
              <a:t/>
            </a:r>
            <a:br>
              <a:rPr lang="en-US" altLang="en-US" sz="2400" dirty="0"/>
            </a:br>
            <a:r>
              <a:rPr lang="en-US" altLang="en-US" sz="2400" dirty="0"/>
              <a:t/>
            </a:r>
            <a:br>
              <a:rPr lang="en-US" altLang="en-US" sz="2400" dirty="0"/>
            </a:br>
            <a:r>
              <a:rPr lang="en-US" altLang="en-US" sz="2400" dirty="0"/>
              <a:t/>
            </a:r>
            <a:br>
              <a:rPr lang="en-US" altLang="en-US" sz="2400" dirty="0"/>
            </a:br>
            <a:endParaRPr lang="en-US" altLang="en-US" sz="2400" b="1" dirty="0"/>
          </a:p>
          <a:p>
            <a:pPr eaLnBrk="1" hangingPunct="1">
              <a:buFont typeface="Wingdings" panose="05000000000000000000" pitchFamily="2" charset="2"/>
              <a:buChar char="Ø"/>
              <a:defRPr/>
            </a:pPr>
            <a:endParaRPr lang="en-US" altLang="en-US" sz="2400" dirty="0"/>
          </a:p>
          <a:p>
            <a:pPr marL="114300" indent="0" eaLnBrk="1" hangingPunct="1">
              <a:buFont typeface="Arial" charset="0"/>
              <a:buNone/>
              <a:defRPr/>
            </a:pPr>
            <a:endParaRPr lang="en-US" altLang="en-US" sz="2000" dirty="0"/>
          </a:p>
          <a:p>
            <a:pPr marL="114300" indent="0" eaLnBrk="1" hangingPunct="1">
              <a:buFont typeface="Arial" charset="0"/>
              <a:buNone/>
              <a:defRPr/>
            </a:pPr>
            <a:endParaRPr lang="en-US" altLang="en-US" sz="2000" dirty="0"/>
          </a:p>
          <a:p>
            <a:pPr marL="114300" indent="0" eaLnBrk="1" hangingPunct="1">
              <a:buFont typeface="Arial" charset="0"/>
              <a:buNone/>
              <a:defRPr/>
            </a:pPr>
            <a:r>
              <a:rPr lang="en-US" altLang="en-US" sz="2000" dirty="0"/>
              <a:t/>
            </a:r>
            <a:br>
              <a:rPr lang="en-US" altLang="en-US" sz="2000" dirty="0"/>
            </a:br>
            <a:r>
              <a:rPr lang="en-US" altLang="en-US" sz="2000" dirty="0"/>
              <a:t/>
            </a:r>
            <a:br>
              <a:rPr lang="en-US" altLang="en-US" sz="2000" dirty="0"/>
            </a:br>
            <a:endParaRPr lang="en-US" altLang="en-US" sz="2000" dirty="0"/>
          </a:p>
          <a:p>
            <a:pPr eaLnBrk="1" hangingPunct="1">
              <a:buFont typeface="Wingdings" panose="05000000000000000000" pitchFamily="2" charset="2"/>
              <a:buChar char="Ø"/>
              <a:defRPr/>
            </a:pPr>
            <a:endParaRPr lang="en-US" altLang="en-US" sz="1800" dirty="0"/>
          </a:p>
          <a:p>
            <a:pPr eaLnBrk="1" hangingPunct="1">
              <a:defRPr/>
            </a:pPr>
            <a:endParaRPr lang="en-US" altLang="en-US" sz="2800" dirty="0"/>
          </a:p>
        </p:txBody>
      </p:sp>
      <p:grpSp>
        <p:nvGrpSpPr>
          <p:cNvPr id="11" name="Group 2">
            <a:extLst>
              <a:ext uri="{FF2B5EF4-FFF2-40B4-BE49-F238E27FC236}">
                <a16:creationId xmlns:a16="http://schemas.microsoft.com/office/drawing/2014/main" xmlns="" id="{37739874-D52E-43A1-8332-15828D248127}"/>
              </a:ext>
            </a:extLst>
          </p:cNvPr>
          <p:cNvGrpSpPr>
            <a:grpSpLocks/>
          </p:cNvGrpSpPr>
          <p:nvPr/>
        </p:nvGrpSpPr>
        <p:grpSpPr bwMode="auto">
          <a:xfrm>
            <a:off x="5105400" y="2667000"/>
            <a:ext cx="2161959" cy="2057400"/>
            <a:chOff x="1824" y="633"/>
            <a:chExt cx="2834" cy="2849"/>
          </a:xfrm>
        </p:grpSpPr>
        <p:sp>
          <p:nvSpPr>
            <p:cNvPr id="12" name="Puzzle3">
              <a:extLst>
                <a:ext uri="{FF2B5EF4-FFF2-40B4-BE49-F238E27FC236}">
                  <a16:creationId xmlns:a16="http://schemas.microsoft.com/office/drawing/2014/main" xmlns="" id="{21B2C86D-9E09-493F-8062-CE232264D805}"/>
                </a:ext>
              </a:extLst>
            </p:cNvPr>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BE7D"/>
            </a:solidFill>
            <a:ln w="28575">
              <a:solidFill>
                <a:srgbClr val="000000"/>
              </a:solidFill>
              <a:miter lim="800000"/>
              <a:headEnd/>
              <a:tailEnd/>
            </a:ln>
          </p:spPr>
          <p:txBody>
            <a:bodyPr/>
            <a:lstStyle/>
            <a:p>
              <a:endParaRPr lang="en-US"/>
            </a:p>
          </p:txBody>
        </p:sp>
        <p:sp>
          <p:nvSpPr>
            <p:cNvPr id="13" name="Puzzle2">
              <a:extLst>
                <a:ext uri="{FF2B5EF4-FFF2-40B4-BE49-F238E27FC236}">
                  <a16:creationId xmlns:a16="http://schemas.microsoft.com/office/drawing/2014/main" xmlns="" id="{203D6D15-FCF0-47D5-831A-072D7EC83B13}"/>
                </a:ext>
              </a:extLst>
            </p:cNvPr>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CC"/>
            </a:solidFill>
            <a:ln w="28575">
              <a:solidFill>
                <a:srgbClr val="000000"/>
              </a:solidFill>
              <a:miter lim="800000"/>
              <a:headEnd/>
              <a:tailEnd/>
            </a:ln>
          </p:spPr>
          <p:txBody>
            <a:bodyPr/>
            <a:lstStyle/>
            <a:p>
              <a:endParaRPr lang="en-US"/>
            </a:p>
          </p:txBody>
        </p:sp>
        <p:sp>
          <p:nvSpPr>
            <p:cNvPr id="14" name="Puzzle4">
              <a:extLst>
                <a:ext uri="{FF2B5EF4-FFF2-40B4-BE49-F238E27FC236}">
                  <a16:creationId xmlns:a16="http://schemas.microsoft.com/office/drawing/2014/main" xmlns="" id="{6B3AB55B-B63E-47C5-A6C3-FF8F80A541C7}"/>
                </a:ext>
              </a:extLst>
            </p:cNvPr>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a:lstStyle/>
            <a:p>
              <a:endParaRPr lang="en-US"/>
            </a:p>
          </p:txBody>
        </p:sp>
        <p:sp>
          <p:nvSpPr>
            <p:cNvPr id="15" name="Puzzle1">
              <a:extLst>
                <a:ext uri="{FF2B5EF4-FFF2-40B4-BE49-F238E27FC236}">
                  <a16:creationId xmlns:a16="http://schemas.microsoft.com/office/drawing/2014/main" xmlns="" id="{379DA8D6-3410-4FBA-B15B-1B02BDBE8DF6}"/>
                </a:ext>
              </a:extLst>
            </p:cNvPr>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a:lstStyle/>
            <a:p>
              <a:endParaRPr lang="en-US"/>
            </a:p>
          </p:txBody>
        </p:sp>
      </p:grpSp>
    </p:spTree>
    <p:extLst>
      <p:ext uri="{BB962C8B-B14F-4D97-AF65-F5344CB8AC3E}">
        <p14:creationId xmlns:p14="http://schemas.microsoft.com/office/powerpoint/2010/main" val="104228108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5300" y="1030728"/>
            <a:ext cx="8001000" cy="503238"/>
          </a:xfrm>
        </p:spPr>
        <p:txBody>
          <a:bodyPr>
            <a:normAutofit/>
          </a:bodyPr>
          <a:lstStyle/>
          <a:p>
            <a:pPr algn="ctr"/>
            <a:r>
              <a:rPr lang="en-US" sz="2400" b="1" dirty="0">
                <a:solidFill>
                  <a:schemeClr val="tx1"/>
                </a:solidFill>
                <a:latin typeface="Calibri" panose="020F0502020204030204" pitchFamily="34" charset="0"/>
                <a:cs typeface="Calibri" panose="020F0502020204030204" pitchFamily="34" charset="0"/>
              </a:rPr>
              <a:t>IMMEDIATE Steps You Can Take to Prepare to Run for Office</a:t>
            </a:r>
          </a:p>
        </p:txBody>
      </p:sp>
      <p:sp>
        <p:nvSpPr>
          <p:cNvPr id="9" name="Footer Placeholder 8"/>
          <p:cNvSpPr>
            <a:spLocks noGrp="1"/>
          </p:cNvSpPr>
          <p:nvPr>
            <p:ph type="ftr" sz="quarter" idx="11"/>
          </p:nvPr>
        </p:nvSpPr>
        <p:spPr>
          <a:xfrm>
            <a:off x="762000" y="6172200"/>
            <a:ext cx="3733800" cy="457200"/>
          </a:xfrm>
        </p:spPr>
        <p:txBody>
          <a:bodyPr/>
          <a:lstStyle/>
          <a:p>
            <a:r>
              <a:rPr lang="en-US" dirty="0"/>
              <a:t>The State of Black Women in California</a:t>
            </a:r>
          </a:p>
        </p:txBody>
      </p:sp>
      <p:sp>
        <p:nvSpPr>
          <p:cNvPr id="10" name="Slide Number Placeholder 9"/>
          <p:cNvSpPr>
            <a:spLocks noGrp="1"/>
          </p:cNvSpPr>
          <p:nvPr>
            <p:ph type="sldNum" sz="quarter" idx="12"/>
          </p:nvPr>
        </p:nvSpPr>
        <p:spPr/>
        <p:txBody>
          <a:bodyPr/>
          <a:lstStyle/>
          <a:p>
            <a:fld id="{6F42FDE4-A7DD-41A7-A0A6-9B649FB43336}" type="slidenum">
              <a:rPr kumimoji="0" lang="en-US" smtClean="0"/>
              <a:t>78</a:t>
            </a:fld>
            <a:endParaRPr kumimoji="0" lang="en-US" dirty="0"/>
          </a:p>
        </p:txBody>
      </p:sp>
      <p:sp>
        <p:nvSpPr>
          <p:cNvPr id="6" name="Rectangle 6">
            <a:extLst>
              <a:ext uri="{FF2B5EF4-FFF2-40B4-BE49-F238E27FC236}">
                <a16:creationId xmlns:a16="http://schemas.microsoft.com/office/drawing/2014/main" xmlns="" id="{E336235E-871C-4A88-BE40-C616C6F62377}"/>
              </a:ext>
            </a:extLst>
          </p:cNvPr>
          <p:cNvSpPr txBox="1">
            <a:spLocks/>
          </p:cNvSpPr>
          <p:nvPr/>
        </p:nvSpPr>
        <p:spPr>
          <a:xfrm>
            <a:off x="3657600" y="1940807"/>
            <a:ext cx="5334000" cy="3687762"/>
          </a:xfrm>
          <a:prstGeom prst="rect">
            <a:avLst/>
          </a:prstGeom>
        </p:spPr>
        <p:txBody>
          <a:bodyPr>
            <a:normAutofit fontScale="40000" lnSpcReduction="200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indent="-342900">
              <a:buFont typeface="Wingdings" panose="05000000000000000000" pitchFamily="2" charset="2"/>
              <a:buChar char="Ø"/>
            </a:pPr>
            <a:endParaRPr lang="en-US" altLang="en-US" dirty="0"/>
          </a:p>
          <a:p>
            <a:pPr indent="-342900">
              <a:buFont typeface="Wingdings" panose="05000000000000000000" pitchFamily="2" charset="2"/>
              <a:buChar char="Ø"/>
            </a:pPr>
            <a:r>
              <a:rPr lang="en-US" altLang="en-US" sz="6000" b="1" dirty="0">
                <a:latin typeface="Calibri" panose="020F0502020204030204" pitchFamily="34" charset="0"/>
                <a:cs typeface="Calibri" panose="020F0502020204030204" pitchFamily="34" charset="0"/>
              </a:rPr>
              <a:t>VOLUNTEER </a:t>
            </a:r>
            <a:r>
              <a:rPr lang="en-US" altLang="en-US" sz="6000" dirty="0">
                <a:latin typeface="Calibri" panose="020F0502020204030204" pitchFamily="34" charset="0"/>
                <a:cs typeface="Calibri" panose="020F0502020204030204" pitchFamily="34" charset="0"/>
              </a:rPr>
              <a:t>on a campaign</a:t>
            </a:r>
          </a:p>
          <a:p>
            <a:pPr indent="-342900">
              <a:buFont typeface="Wingdings" panose="05000000000000000000" pitchFamily="2" charset="2"/>
              <a:buChar char="Ø"/>
            </a:pPr>
            <a:r>
              <a:rPr lang="en-US" altLang="en-US" sz="6000" b="1" dirty="0">
                <a:latin typeface="Calibri" panose="020F0502020204030204" pitchFamily="34" charset="0"/>
                <a:cs typeface="Calibri" panose="020F0502020204030204" pitchFamily="34" charset="0"/>
              </a:rPr>
              <a:t>GET APPOINTED </a:t>
            </a:r>
            <a:r>
              <a:rPr lang="en-US" altLang="en-US" sz="6000" dirty="0">
                <a:latin typeface="Calibri" panose="020F0502020204030204" pitchFamily="34" charset="0"/>
                <a:cs typeface="Calibri" panose="020F0502020204030204" pitchFamily="34" charset="0"/>
              </a:rPr>
              <a:t>to a board or commission</a:t>
            </a:r>
          </a:p>
          <a:p>
            <a:pPr indent="-342900">
              <a:buFont typeface="Wingdings" panose="05000000000000000000" pitchFamily="2" charset="2"/>
              <a:buChar char="Ø"/>
            </a:pPr>
            <a:r>
              <a:rPr lang="en-US" altLang="en-US" sz="6000" b="1" dirty="0">
                <a:highlight>
                  <a:srgbClr val="FFFF00"/>
                </a:highlight>
                <a:latin typeface="Calibri" panose="020F0502020204030204" pitchFamily="34" charset="0"/>
                <a:cs typeface="Calibri" panose="020F0502020204030204" pitchFamily="34" charset="0"/>
              </a:rPr>
              <a:t>SUPPORT </a:t>
            </a:r>
            <a:r>
              <a:rPr lang="en-US" altLang="en-US" sz="6000" dirty="0">
                <a:highlight>
                  <a:srgbClr val="FFFF00"/>
                </a:highlight>
                <a:latin typeface="Calibri" panose="020F0502020204030204" pitchFamily="34" charset="0"/>
                <a:cs typeface="Calibri" panose="020F0502020204030204" pitchFamily="34" charset="0"/>
              </a:rPr>
              <a:t>other (Black) women candidates with financial contributions</a:t>
            </a:r>
          </a:p>
          <a:p>
            <a:pPr indent="-342900">
              <a:buFont typeface="Wingdings" panose="05000000000000000000" pitchFamily="2" charset="2"/>
              <a:buChar char="Ø"/>
            </a:pPr>
            <a:r>
              <a:rPr lang="en-US" altLang="en-US" sz="6000" b="1" dirty="0">
                <a:latin typeface="Calibri" panose="020F0502020204030204" pitchFamily="34" charset="0"/>
                <a:cs typeface="Calibri" panose="020F0502020204030204" pitchFamily="34" charset="0"/>
              </a:rPr>
              <a:t>ASK</a:t>
            </a:r>
            <a:r>
              <a:rPr lang="en-US" altLang="en-US" sz="6000" dirty="0">
                <a:latin typeface="Calibri" panose="020F0502020204030204" pitchFamily="34" charset="0"/>
                <a:cs typeface="Calibri" panose="020F0502020204030204" pitchFamily="34" charset="0"/>
              </a:rPr>
              <a:t> other (Black) women to consider running for office</a:t>
            </a:r>
          </a:p>
          <a:p>
            <a:pPr indent="-342900">
              <a:buFont typeface="Wingdings" panose="05000000000000000000" pitchFamily="2" charset="2"/>
              <a:buChar char="Ø"/>
            </a:pPr>
            <a:r>
              <a:rPr lang="en-US" altLang="en-US" sz="6000" b="1" dirty="0">
                <a:latin typeface="Calibri" panose="020F0502020204030204" pitchFamily="34" charset="0"/>
                <a:cs typeface="Calibri" panose="020F0502020204030204" pitchFamily="34" charset="0"/>
              </a:rPr>
              <a:t>CONSIDER</a:t>
            </a:r>
            <a:r>
              <a:rPr lang="en-US" altLang="en-US" sz="6000" dirty="0">
                <a:latin typeface="Calibri" panose="020F0502020204030204" pitchFamily="34" charset="0"/>
                <a:cs typeface="Calibri" panose="020F0502020204030204" pitchFamily="34" charset="0"/>
              </a:rPr>
              <a:t> applying to the </a:t>
            </a:r>
            <a:r>
              <a:rPr lang="en-US" altLang="en-US" sz="6000" b="1" dirty="0">
                <a:latin typeface="Calibri" panose="020F0502020204030204" pitchFamily="34" charset="0"/>
                <a:cs typeface="Calibri" panose="020F0502020204030204" pitchFamily="34" charset="0"/>
              </a:rPr>
              <a:t>EMERGE  CALIFORNIA, BWOPA, </a:t>
            </a:r>
            <a:r>
              <a:rPr lang="en-US" altLang="en-US" sz="6000" dirty="0">
                <a:latin typeface="Calibri" panose="020F0502020204030204" pitchFamily="34" charset="0"/>
                <a:cs typeface="Calibri" panose="020F0502020204030204" pitchFamily="34" charset="0"/>
              </a:rPr>
              <a:t>or similar political training programs</a:t>
            </a:r>
            <a:endParaRPr lang="en-US" altLang="en-US" b="1" dirty="0">
              <a:latin typeface="Calibri" panose="020F0502020204030204" pitchFamily="34" charset="0"/>
              <a:cs typeface="Calibri" panose="020F0502020204030204" pitchFamily="34" charset="0"/>
            </a:endParaRPr>
          </a:p>
        </p:txBody>
      </p:sp>
      <p:pic>
        <p:nvPicPr>
          <p:cNvPr id="11" name="Picture 7" descr="C:\Users\Kimberly\AppData\Local\Microsoft\Windows\Temporary Internet Files\Content.IE5\53CYMH0F\MC900056986[1].wmf">
            <a:extLst>
              <a:ext uri="{FF2B5EF4-FFF2-40B4-BE49-F238E27FC236}">
                <a16:creationId xmlns:a16="http://schemas.microsoft.com/office/drawing/2014/main" xmlns="" id="{D6B19763-B0E6-4302-B3B9-9B8B17DC367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2057400"/>
            <a:ext cx="2286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063200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81000" y="3482975"/>
            <a:ext cx="8229600" cy="1869095"/>
          </a:xfrm>
        </p:spPr>
        <p:txBody>
          <a:bodyPr>
            <a:normAutofit fontScale="77500" lnSpcReduction="20000"/>
          </a:bodyPr>
          <a:lstStyle/>
          <a:p>
            <a:r>
              <a:rPr lang="en-US" altLang="en-US" sz="3900" dirty="0">
                <a:solidFill>
                  <a:schemeClr val="tx1"/>
                </a:solidFill>
                <a:latin typeface="Calibri" panose="020F0502020204030204" pitchFamily="34" charset="0"/>
                <a:cs typeface="Calibri" panose="020F0502020204030204" pitchFamily="34" charset="0"/>
              </a:rPr>
              <a:t>There are more than 500,000 elected and appointed positions in the United States.  </a:t>
            </a:r>
            <a:br>
              <a:rPr lang="en-US" altLang="en-US" sz="3900" dirty="0">
                <a:solidFill>
                  <a:schemeClr val="tx1"/>
                </a:solidFill>
                <a:latin typeface="Calibri" panose="020F0502020204030204" pitchFamily="34" charset="0"/>
                <a:cs typeface="Calibri" panose="020F0502020204030204" pitchFamily="34" charset="0"/>
              </a:rPr>
            </a:br>
            <a:r>
              <a:rPr lang="en-US" altLang="en-US" sz="3900" dirty="0">
                <a:solidFill>
                  <a:schemeClr val="tx1"/>
                </a:solidFill>
                <a:latin typeface="Calibri" panose="020F0502020204030204" pitchFamily="34" charset="0"/>
                <a:cs typeface="Calibri" panose="020F0502020204030204" pitchFamily="34" charset="0"/>
              </a:rPr>
              <a:t/>
            </a:r>
            <a:br>
              <a:rPr lang="en-US" altLang="en-US" sz="3900" dirty="0">
                <a:solidFill>
                  <a:schemeClr val="tx1"/>
                </a:solidFill>
                <a:latin typeface="Calibri" panose="020F0502020204030204" pitchFamily="34" charset="0"/>
                <a:cs typeface="Calibri" panose="020F0502020204030204" pitchFamily="34" charset="0"/>
              </a:rPr>
            </a:br>
            <a:r>
              <a:rPr lang="en-US" altLang="en-US" sz="3900" dirty="0">
                <a:solidFill>
                  <a:schemeClr val="tx1"/>
                </a:solidFill>
                <a:latin typeface="Calibri" panose="020F0502020204030204" pitchFamily="34" charset="0"/>
                <a:cs typeface="Calibri" panose="020F0502020204030204" pitchFamily="34" charset="0"/>
              </a:rPr>
              <a:t>There </a:t>
            </a:r>
            <a:r>
              <a:rPr lang="en-US" altLang="en-US" sz="3900" b="1" i="1" dirty="0">
                <a:solidFill>
                  <a:schemeClr val="tx1"/>
                </a:solidFill>
                <a:latin typeface="Calibri" panose="020F0502020204030204" pitchFamily="34" charset="0"/>
                <a:cs typeface="Calibri" panose="020F0502020204030204" pitchFamily="34" charset="0"/>
              </a:rPr>
              <a:t>is</a:t>
            </a:r>
            <a:r>
              <a:rPr lang="en-US" altLang="en-US" sz="3900" dirty="0">
                <a:solidFill>
                  <a:schemeClr val="tx1"/>
                </a:solidFill>
                <a:latin typeface="Calibri" panose="020F0502020204030204" pitchFamily="34" charset="0"/>
                <a:cs typeface="Calibri" panose="020F0502020204030204" pitchFamily="34" charset="0"/>
              </a:rPr>
              <a:t> a position just right for YOU!</a:t>
            </a:r>
            <a:r>
              <a:rPr lang="en-US" altLang="en-US" sz="4000" i="1" dirty="0"/>
              <a:t/>
            </a:r>
            <a:br>
              <a:rPr lang="en-US" altLang="en-US" sz="4000" i="1" dirty="0"/>
            </a:br>
            <a:endParaRPr lang="en-US" dirty="0"/>
          </a:p>
        </p:txBody>
      </p:sp>
      <p:sp>
        <p:nvSpPr>
          <p:cNvPr id="3" name="Title 2"/>
          <p:cNvSpPr>
            <a:spLocks noGrp="1"/>
          </p:cNvSpPr>
          <p:nvPr>
            <p:ph type="ctrTitle"/>
          </p:nvPr>
        </p:nvSpPr>
        <p:spPr/>
        <p:txBody>
          <a:bodyPr>
            <a:normAutofit/>
          </a:bodyPr>
          <a:lstStyle/>
          <a:p>
            <a:r>
              <a:rPr lang="en-US" sz="3600" dirty="0">
                <a:latin typeface="Calibri" panose="020F0502020204030204" pitchFamily="34" charset="0"/>
                <a:cs typeface="Calibri" panose="020F0502020204030204" pitchFamily="34" charset="0"/>
              </a:rPr>
              <a:t>Please Consider Running for Office.</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WE NEED YOU!</a:t>
            </a:r>
          </a:p>
        </p:txBody>
      </p:sp>
    </p:spTree>
    <p:extLst>
      <p:ext uri="{BB962C8B-B14F-4D97-AF65-F5344CB8AC3E}">
        <p14:creationId xmlns:p14="http://schemas.microsoft.com/office/powerpoint/2010/main" val="17587491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2971799" y="609600"/>
            <a:ext cx="6111127" cy="1704975"/>
          </a:xfrm>
        </p:spPr>
        <p:txBody>
          <a:bodyPr>
            <a:normAutofit fontScale="90000"/>
          </a:bodyPr>
          <a:lstStyle/>
          <a:p>
            <a:r>
              <a:rPr lang="en-US" dirty="0" smtClean="0"/>
              <a:t/>
            </a:r>
            <a:br>
              <a:rPr lang="en-US" dirty="0" smtClean="0"/>
            </a:br>
            <a:r>
              <a:rPr lang="en-US" dirty="0" smtClean="0">
                <a:solidFill>
                  <a:schemeClr val="accent1"/>
                </a:solidFill>
              </a:rPr>
              <a:t>Improving Health </a:t>
            </a:r>
            <a:br>
              <a:rPr lang="en-US" dirty="0" smtClean="0">
                <a:solidFill>
                  <a:schemeClr val="accent1"/>
                </a:solidFill>
              </a:rPr>
            </a:br>
            <a:r>
              <a:rPr lang="en-US" dirty="0" smtClean="0">
                <a:solidFill>
                  <a:schemeClr val="accent1"/>
                </a:solidFill>
              </a:rPr>
              <a:t>for African American Women</a:t>
            </a:r>
            <a:endParaRPr lang="en-US" dirty="0">
              <a:solidFill>
                <a:schemeClr val="accent1"/>
              </a:solidFill>
            </a:endParaRPr>
          </a:p>
        </p:txBody>
      </p:sp>
      <p:sp>
        <p:nvSpPr>
          <p:cNvPr id="15" name="Text Placeholder 14"/>
          <p:cNvSpPr>
            <a:spLocks noGrp="1"/>
          </p:cNvSpPr>
          <p:nvPr>
            <p:ph type="body" idx="1"/>
          </p:nvPr>
        </p:nvSpPr>
        <p:spPr/>
        <p:txBody>
          <a:bodyPr>
            <a:normAutofit lnSpcReduction="10000"/>
          </a:bodyPr>
          <a:lstStyle/>
          <a:p>
            <a:r>
              <a:rPr lang="en-US" dirty="0" smtClean="0">
                <a:ln w="0"/>
                <a:solidFill>
                  <a:schemeClr val="tx1"/>
                </a:solidFill>
              </a:rPr>
              <a:t>Elaine Batchlor, MD, MPH</a:t>
            </a:r>
          </a:p>
          <a:p>
            <a:r>
              <a:rPr lang="en-US" dirty="0" smtClean="0">
                <a:ln w="0"/>
                <a:solidFill>
                  <a:schemeClr val="tx1"/>
                </a:solidFill>
              </a:rPr>
              <a:t>Chief Executive Officer </a:t>
            </a:r>
          </a:p>
          <a:p>
            <a:r>
              <a:rPr lang="en-US" dirty="0" smtClean="0">
                <a:ln w="0"/>
                <a:solidFill>
                  <a:schemeClr val="tx1"/>
                </a:solidFill>
              </a:rPr>
              <a:t>Martin Luther King, Jr. Community Hospital</a:t>
            </a:r>
            <a:endParaRPr lang="en-US" dirty="0">
              <a:ln w="0"/>
              <a:solidFill>
                <a:schemeClr val="tx1"/>
              </a:solidFill>
            </a:endParaRPr>
          </a:p>
        </p:txBody>
      </p:sp>
    </p:spTree>
    <p:extLst>
      <p:ext uri="{BB962C8B-B14F-4D97-AF65-F5344CB8AC3E}">
        <p14:creationId xmlns:p14="http://schemas.microsoft.com/office/powerpoint/2010/main" val="91461466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914400"/>
            <a:ext cx="7772400" cy="609600"/>
          </a:xfrm>
        </p:spPr>
        <p:txBody>
          <a:bodyPr>
            <a:noAutofit/>
          </a:bodyPr>
          <a:lstStyle/>
          <a:p>
            <a:pPr algn="ctr"/>
            <a:r>
              <a:rPr lang="en-US" sz="3000" b="1" dirty="0">
                <a:solidFill>
                  <a:schemeClr val="tx1"/>
                </a:solidFill>
                <a:latin typeface="Calibri" panose="020F0502020204030204" pitchFamily="34" charset="0"/>
                <a:cs typeface="Calibri" panose="020F0502020204030204" pitchFamily="34" charset="0"/>
              </a:rPr>
              <a:t>Ok Ladies, Now Let’s Get In Formation!</a:t>
            </a:r>
          </a:p>
        </p:txBody>
      </p:sp>
      <p:sp>
        <p:nvSpPr>
          <p:cNvPr id="9" name="Footer Placeholder 8"/>
          <p:cNvSpPr>
            <a:spLocks noGrp="1"/>
          </p:cNvSpPr>
          <p:nvPr>
            <p:ph type="ftr" sz="quarter" idx="11"/>
          </p:nvPr>
        </p:nvSpPr>
        <p:spPr>
          <a:xfrm>
            <a:off x="762000" y="6172200"/>
            <a:ext cx="3733800" cy="457200"/>
          </a:xfrm>
        </p:spPr>
        <p:txBody>
          <a:bodyPr/>
          <a:lstStyle/>
          <a:p>
            <a:r>
              <a:rPr lang="en-US" dirty="0"/>
              <a:t>The State of Black Women in California</a:t>
            </a:r>
          </a:p>
        </p:txBody>
      </p:sp>
      <p:sp>
        <p:nvSpPr>
          <p:cNvPr id="10" name="Slide Number Placeholder 9"/>
          <p:cNvSpPr>
            <a:spLocks noGrp="1"/>
          </p:cNvSpPr>
          <p:nvPr>
            <p:ph type="sldNum" sz="quarter" idx="12"/>
          </p:nvPr>
        </p:nvSpPr>
        <p:spPr/>
        <p:txBody>
          <a:bodyPr/>
          <a:lstStyle/>
          <a:p>
            <a:fld id="{6F42FDE4-A7DD-41A7-A0A6-9B649FB43336}" type="slidenum">
              <a:rPr kumimoji="0" lang="en-US" smtClean="0"/>
              <a:t>80</a:t>
            </a:fld>
            <a:endParaRPr kumimoji="0" lang="en-US" dirty="0"/>
          </a:p>
        </p:txBody>
      </p:sp>
      <p:sp>
        <p:nvSpPr>
          <p:cNvPr id="6" name="Rectangle 2">
            <a:extLst>
              <a:ext uri="{FF2B5EF4-FFF2-40B4-BE49-F238E27FC236}">
                <a16:creationId xmlns:a16="http://schemas.microsoft.com/office/drawing/2014/main" xmlns="" id="{EBD6A971-6E59-4C9B-BA95-CEDC65D839A8}"/>
              </a:ext>
            </a:extLst>
          </p:cNvPr>
          <p:cNvSpPr txBox="1">
            <a:spLocks noChangeArrowheads="1"/>
          </p:cNvSpPr>
          <p:nvPr/>
        </p:nvSpPr>
        <p:spPr>
          <a:xfrm>
            <a:off x="609600" y="1676400"/>
            <a:ext cx="8001000" cy="3810000"/>
          </a:xfrm>
          <a:prstGeom prst="rect">
            <a:avLst/>
          </a:prstGeom>
        </p:spPr>
        <p:txBody>
          <a:bodyPr anchor="ct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a:lstStyle>
          <a:p>
            <a:pPr algn="ctr" eaLnBrk="1" hangingPunct="1">
              <a:defRPr/>
            </a:pPr>
            <a:r>
              <a:rPr lang="en-US" altLang="en-US" sz="3200" b="1" dirty="0"/>
              <a:t/>
            </a:r>
            <a:br>
              <a:rPr lang="en-US" altLang="en-US" sz="3200" b="1" dirty="0"/>
            </a:br>
            <a:endParaRPr lang="en-US" altLang="en-US" sz="3200" b="1" dirty="0"/>
          </a:p>
          <a:p>
            <a:pPr eaLnBrk="1" hangingPunct="1">
              <a:defRPr/>
            </a:pPr>
            <a:endParaRPr lang="en-US" altLang="en-US" sz="3200" b="1" dirty="0"/>
          </a:p>
        </p:txBody>
      </p:sp>
      <p:pic>
        <p:nvPicPr>
          <p:cNvPr id="4" name="BEY1">
            <a:hlinkClick r:id="" action="ppaction://media"/>
            <a:extLst>
              <a:ext uri="{FF2B5EF4-FFF2-40B4-BE49-F238E27FC236}">
                <a16:creationId xmlns:a16="http://schemas.microsoft.com/office/drawing/2014/main" xmlns="" id="{51B88268-7C23-4E1F-9FA4-83F78B766D8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61668" y="1905000"/>
            <a:ext cx="5224931" cy="2743199"/>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15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2895600" y="762000"/>
            <a:ext cx="6172200" cy="1704975"/>
          </a:xfrm>
        </p:spPr>
        <p:txBody>
          <a:bodyPr>
            <a:noAutofit/>
          </a:bodyPr>
          <a:lstStyle/>
          <a:p>
            <a:r>
              <a:rPr lang="en-US" sz="4800" b="1" dirty="0" smtClean="0"/>
              <a:t/>
            </a:r>
            <a:br>
              <a:rPr lang="en-US" sz="4800" b="1" dirty="0" smtClean="0"/>
            </a:br>
            <a:r>
              <a:rPr lang="en-US" sz="4800" b="1" dirty="0" smtClean="0">
                <a:solidFill>
                  <a:schemeClr val="accent1"/>
                </a:solidFill>
                <a:latin typeface="Alana" pitchFamily="50" charset="0"/>
              </a:rPr>
              <a:t>Employment &amp; Earnings</a:t>
            </a:r>
            <a:endParaRPr lang="en-US" sz="4800" b="1" dirty="0">
              <a:solidFill>
                <a:schemeClr val="accent1"/>
              </a:solidFill>
              <a:latin typeface="Alana" pitchFamily="50" charset="0"/>
            </a:endParaRPr>
          </a:p>
        </p:txBody>
      </p:sp>
      <p:sp>
        <p:nvSpPr>
          <p:cNvPr id="15" name="Text Placeholder 14"/>
          <p:cNvSpPr>
            <a:spLocks noGrp="1"/>
          </p:cNvSpPr>
          <p:nvPr>
            <p:ph type="body" idx="1"/>
          </p:nvPr>
        </p:nvSpPr>
        <p:spPr>
          <a:xfrm>
            <a:off x="2971800" y="2667000"/>
            <a:ext cx="6096000" cy="1219200"/>
          </a:xfrm>
        </p:spPr>
        <p:txBody>
          <a:bodyPr>
            <a:normAutofit fontScale="92500" lnSpcReduction="20000"/>
          </a:bodyPr>
          <a:lstStyle/>
          <a:p>
            <a:r>
              <a:rPr lang="en-US" sz="3900" b="1" dirty="0" smtClean="0">
                <a:ln w="0"/>
                <a:solidFill>
                  <a:schemeClr val="tx1"/>
                </a:solidFill>
              </a:rPr>
              <a:t>Sandra Davis Houston</a:t>
            </a:r>
          </a:p>
          <a:p>
            <a:r>
              <a:rPr lang="en-US" dirty="0" smtClean="0">
                <a:ln w="0"/>
                <a:solidFill>
                  <a:schemeClr val="tx1"/>
                </a:solidFill>
              </a:rPr>
              <a:t>Vice President Human Resources</a:t>
            </a:r>
          </a:p>
          <a:p>
            <a:r>
              <a:rPr lang="en-US" dirty="0" smtClean="0">
                <a:ln w="0"/>
                <a:solidFill>
                  <a:schemeClr val="tx1"/>
                </a:solidFill>
              </a:rPr>
              <a:t>Dignity Health</a:t>
            </a:r>
            <a:endParaRPr lang="en-US" dirty="0">
              <a:ln w="0"/>
              <a:solidFill>
                <a:schemeClr val="tx1"/>
              </a:solidFill>
            </a:endParaRPr>
          </a:p>
        </p:txBody>
      </p:sp>
    </p:spTree>
    <p:extLst>
      <p:ext uri="{BB962C8B-B14F-4D97-AF65-F5344CB8AC3E}">
        <p14:creationId xmlns:p14="http://schemas.microsoft.com/office/powerpoint/2010/main" val="136842151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57199" y="436103"/>
            <a:ext cx="6642847" cy="2327735"/>
          </a:xfrm>
        </p:spPr>
        <p:txBody>
          <a:bodyPr/>
          <a:lstStyle/>
          <a:p>
            <a:r>
              <a:rPr lang="en-US" dirty="0" smtClean="0"/>
              <a:t>State of Black Women Forum</a:t>
            </a:r>
            <a:br>
              <a:rPr lang="en-US" dirty="0" smtClean="0"/>
            </a:br>
            <a:endParaRPr lang="en-CA" dirty="0"/>
          </a:p>
        </p:txBody>
      </p:sp>
      <p:sp>
        <p:nvSpPr>
          <p:cNvPr id="7" name="Text Placeholder 6"/>
          <p:cNvSpPr>
            <a:spLocks noGrp="1"/>
          </p:cNvSpPr>
          <p:nvPr>
            <p:ph type="body" sz="quarter" idx="10"/>
          </p:nvPr>
        </p:nvSpPr>
        <p:spPr>
          <a:xfrm>
            <a:off x="457200" y="2971800"/>
            <a:ext cx="4529328" cy="1233311"/>
          </a:xfrm>
        </p:spPr>
        <p:txBody>
          <a:bodyPr/>
          <a:lstStyle/>
          <a:p>
            <a:r>
              <a:rPr lang="en-CA" dirty="0"/>
              <a:t>Sandra Davis Houston</a:t>
            </a:r>
          </a:p>
          <a:p>
            <a:r>
              <a:rPr lang="en-US" dirty="0" smtClean="0"/>
              <a:t>Vice President, </a:t>
            </a:r>
            <a:r>
              <a:rPr lang="en-US" dirty="0"/>
              <a:t>Human Resources </a:t>
            </a:r>
            <a:r>
              <a:rPr lang="en-US" dirty="0" smtClean="0"/>
              <a:t>GSSA</a:t>
            </a:r>
          </a:p>
          <a:p>
            <a:r>
              <a:rPr lang="en-US" dirty="0" smtClean="0"/>
              <a:t>Dignity Health </a:t>
            </a:r>
            <a:endParaRPr lang="en-US" dirty="0"/>
          </a:p>
          <a:p>
            <a:r>
              <a:rPr lang="en-US" dirty="0" smtClean="0"/>
              <a:t>March 14, 2018</a:t>
            </a:r>
            <a:endParaRPr lang="en-CA" dirty="0"/>
          </a:p>
        </p:txBody>
      </p:sp>
    </p:spTree>
    <p:extLst>
      <p:ext uri="{BB962C8B-B14F-4D97-AF65-F5344CB8AC3E}">
        <p14:creationId xmlns:p14="http://schemas.microsoft.com/office/powerpoint/2010/main" val="80743389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8234080" y="6528244"/>
            <a:ext cx="336833" cy="329756"/>
          </a:xfrm>
        </p:spPr>
        <p:txBody>
          <a:bodyPr/>
          <a:lstStyle/>
          <a:p>
            <a:fld id="{5BD36294-2849-48A8-8531-5354CF3095D2}" type="slidenum">
              <a:rPr lang="en-US" smtClean="0">
                <a:solidFill>
                  <a:srgbClr val="5F6062"/>
                </a:solidFill>
              </a:rPr>
              <a:pPr/>
              <a:t>83</a:t>
            </a:fld>
            <a:endParaRPr lang="en-US" dirty="0">
              <a:solidFill>
                <a:srgbClr val="5F6062"/>
              </a:solidFill>
            </a:endParaRPr>
          </a:p>
        </p:txBody>
      </p:sp>
      <p:sp>
        <p:nvSpPr>
          <p:cNvPr id="4" name="Title 3"/>
          <p:cNvSpPr>
            <a:spLocks noGrp="1"/>
          </p:cNvSpPr>
          <p:nvPr>
            <p:ph type="title"/>
          </p:nvPr>
        </p:nvSpPr>
        <p:spPr/>
        <p:txBody>
          <a:bodyPr/>
          <a:lstStyle/>
          <a:p>
            <a:r>
              <a:rPr lang="en-US" dirty="0" smtClean="0"/>
              <a:t>Wage Gap</a:t>
            </a:r>
            <a:endParaRPr lang="en-US" dirty="0"/>
          </a:p>
        </p:txBody>
      </p:sp>
      <p:sp>
        <p:nvSpPr>
          <p:cNvPr id="6" name="Rectangle 5"/>
          <p:cNvSpPr/>
          <p:nvPr/>
        </p:nvSpPr>
        <p:spPr>
          <a:xfrm>
            <a:off x="1943100" y="0"/>
            <a:ext cx="2324100" cy="666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2" name="Content Placeholder 2"/>
          <p:cNvSpPr>
            <a:spLocks noGrp="1"/>
          </p:cNvSpPr>
          <p:nvPr>
            <p:ph sz="quarter" idx="12"/>
          </p:nvPr>
        </p:nvSpPr>
        <p:spPr>
          <a:xfrm>
            <a:off x="1401287" y="5314013"/>
            <a:ext cx="6339839" cy="934388"/>
          </a:xfrm>
        </p:spPr>
        <p:txBody>
          <a:bodyPr>
            <a:normAutofit/>
          </a:bodyPr>
          <a:lstStyle/>
          <a:p>
            <a:pPr marL="0" lvl="0" indent="0">
              <a:spcAft>
                <a:spcPts val="0"/>
              </a:spcAft>
              <a:buNone/>
            </a:pPr>
            <a:r>
              <a:rPr lang="en-US" sz="2000" dirty="0"/>
              <a:t>According to the </a:t>
            </a:r>
            <a:r>
              <a:rPr lang="en-US" sz="2000" dirty="0" smtClean="0"/>
              <a:t>National </a:t>
            </a:r>
            <a:r>
              <a:rPr lang="en-US" sz="2000" dirty="0"/>
              <a:t>Partnership for Women &amp; Families, </a:t>
            </a:r>
            <a:endParaRPr lang="en-US" sz="2000" dirty="0" smtClean="0"/>
          </a:p>
          <a:p>
            <a:pPr marL="0" lvl="0" indent="0">
              <a:spcAft>
                <a:spcPts val="0"/>
              </a:spcAft>
              <a:buNone/>
            </a:pPr>
            <a:r>
              <a:rPr lang="en-US" sz="2000" dirty="0" smtClean="0"/>
              <a:t>Black </a:t>
            </a:r>
            <a:r>
              <a:rPr lang="en-US" sz="2000" dirty="0"/>
              <a:t>Women </a:t>
            </a:r>
            <a:r>
              <a:rPr lang="en-US" sz="2000" dirty="0" smtClean="0"/>
              <a:t>&amp; </a:t>
            </a:r>
            <a:r>
              <a:rPr lang="en-US" sz="2000" dirty="0"/>
              <a:t>the Wage Gap, March 2017 Fact Sheet</a:t>
            </a:r>
          </a:p>
          <a:p>
            <a:endParaRPr lang="en-US" dirty="0" smtClean="0"/>
          </a:p>
          <a:p>
            <a:endParaRPr lang="en-US" dirty="0" smtClean="0"/>
          </a:p>
          <a:p>
            <a:pPr marL="0" indent="0">
              <a:buNone/>
            </a:pPr>
            <a:endParaRPr lang="en-US" dirty="0"/>
          </a:p>
        </p:txBody>
      </p:sp>
      <p:grpSp>
        <p:nvGrpSpPr>
          <p:cNvPr id="8" name="Group 7"/>
          <p:cNvGrpSpPr/>
          <p:nvPr/>
        </p:nvGrpSpPr>
        <p:grpSpPr>
          <a:xfrm>
            <a:off x="2114550" y="1196506"/>
            <a:ext cx="4213860" cy="4152900"/>
            <a:chOff x="2114550" y="1196506"/>
            <a:chExt cx="4213860" cy="4152900"/>
          </a:xfrm>
        </p:grpSpPr>
        <p:pic>
          <p:nvPicPr>
            <p:cNvPr id="10" name="Picture 9" descr="Image result for black women wage gap"/>
            <p:cNvPicPr/>
            <p:nvPr/>
          </p:nvPicPr>
          <p:blipFill>
            <a:blip r:embed="rId3">
              <a:extLst>
                <a:ext uri="{28A0092B-C50C-407E-A947-70E740481C1C}">
                  <a14:useLocalDpi xmlns:a14="http://schemas.microsoft.com/office/drawing/2010/main" val="0"/>
                </a:ext>
              </a:extLst>
            </a:blip>
            <a:srcRect/>
            <a:stretch>
              <a:fillRect/>
            </a:stretch>
          </p:blipFill>
          <p:spPr bwMode="auto">
            <a:xfrm>
              <a:off x="2205990" y="1196506"/>
              <a:ext cx="4122420" cy="4122420"/>
            </a:xfrm>
            <a:prstGeom prst="rect">
              <a:avLst/>
            </a:prstGeom>
            <a:noFill/>
            <a:ln>
              <a:noFill/>
            </a:ln>
          </p:spPr>
        </p:pic>
        <p:sp>
          <p:nvSpPr>
            <p:cNvPr id="5" name="TextBox 4"/>
            <p:cNvSpPr txBox="1"/>
            <p:nvPr/>
          </p:nvSpPr>
          <p:spPr>
            <a:xfrm>
              <a:off x="2114550" y="4980074"/>
              <a:ext cx="638810" cy="369332"/>
            </a:xfrm>
            <a:prstGeom prst="rect">
              <a:avLst/>
            </a:prstGeom>
            <a:solidFill>
              <a:schemeClr val="bg1"/>
            </a:solidFill>
          </p:spPr>
          <p:txBody>
            <a:bodyPr wrap="square" rtlCol="0">
              <a:spAutoFit/>
            </a:bodyPr>
            <a:lstStyle/>
            <a:p>
              <a:endParaRPr lang="en-US" dirty="0">
                <a:solidFill>
                  <a:prstClr val="black"/>
                </a:solidFill>
              </a:endParaRPr>
            </a:p>
          </p:txBody>
        </p:sp>
      </p:grpSp>
      <p:sp>
        <p:nvSpPr>
          <p:cNvPr id="9" name="TextBox 8"/>
          <p:cNvSpPr txBox="1"/>
          <p:nvPr/>
        </p:nvSpPr>
        <p:spPr>
          <a:xfrm>
            <a:off x="4013200" y="3261360"/>
            <a:ext cx="518160" cy="261610"/>
          </a:xfrm>
          <a:prstGeom prst="rect">
            <a:avLst/>
          </a:prstGeom>
          <a:solidFill>
            <a:srgbClr val="FF6600"/>
          </a:solidFill>
        </p:spPr>
        <p:txBody>
          <a:bodyPr wrap="square" rtlCol="0">
            <a:spAutoFit/>
          </a:bodyPr>
          <a:lstStyle/>
          <a:p>
            <a:r>
              <a:rPr lang="en-US" sz="1100" b="1" dirty="0" smtClean="0">
                <a:solidFill>
                  <a:srgbClr val="FFFFFF"/>
                </a:solidFill>
              </a:rPr>
              <a:t>$0.76</a:t>
            </a:r>
            <a:endParaRPr lang="en-US" sz="1100" b="1" dirty="0">
              <a:solidFill>
                <a:srgbClr val="FFFFFF"/>
              </a:solidFill>
            </a:endParaRPr>
          </a:p>
        </p:txBody>
      </p:sp>
      <p:sp>
        <p:nvSpPr>
          <p:cNvPr id="17" name="TextBox 16"/>
          <p:cNvSpPr txBox="1"/>
          <p:nvPr/>
        </p:nvSpPr>
        <p:spPr>
          <a:xfrm>
            <a:off x="5334000" y="3291840"/>
            <a:ext cx="518160" cy="261610"/>
          </a:xfrm>
          <a:prstGeom prst="rect">
            <a:avLst/>
          </a:prstGeom>
          <a:solidFill>
            <a:schemeClr val="bg1">
              <a:lumMod val="50000"/>
            </a:schemeClr>
          </a:solidFill>
        </p:spPr>
        <p:txBody>
          <a:bodyPr wrap="square" rtlCol="0">
            <a:spAutoFit/>
          </a:bodyPr>
          <a:lstStyle/>
          <a:p>
            <a:r>
              <a:rPr lang="en-US" sz="1100" b="1" dirty="0" smtClean="0">
                <a:solidFill>
                  <a:srgbClr val="FFFFFF"/>
                </a:solidFill>
              </a:rPr>
              <a:t>$0.63</a:t>
            </a:r>
            <a:endParaRPr lang="en-US" sz="1100" b="1" dirty="0">
              <a:solidFill>
                <a:srgbClr val="FFFFFF"/>
              </a:solidFill>
            </a:endParaRPr>
          </a:p>
        </p:txBody>
      </p:sp>
    </p:spTree>
    <p:extLst>
      <p:ext uri="{BB962C8B-B14F-4D97-AF65-F5344CB8AC3E}">
        <p14:creationId xmlns:p14="http://schemas.microsoft.com/office/powerpoint/2010/main" val="360885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fade">
                                      <p:cBhvr>
                                        <p:cTn id="7" dur="1000"/>
                                        <p:tgtEl>
                                          <p:spTgt spid="32">
                                            <p:txEl>
                                              <p:pRg st="0" end="0"/>
                                            </p:txEl>
                                          </p:spTgt>
                                        </p:tgtEl>
                                      </p:cBhvr>
                                    </p:animEffect>
                                    <p:anim calcmode="lin" valueType="num">
                                      <p:cBhvr>
                                        <p:cTn id="8"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2">
                                            <p:txEl>
                                              <p:pRg st="1" end="1"/>
                                            </p:txEl>
                                          </p:spTgt>
                                        </p:tgtEl>
                                        <p:attrNameLst>
                                          <p:attrName>style.visibility</p:attrName>
                                        </p:attrNameLst>
                                      </p:cBhvr>
                                      <p:to>
                                        <p:strVal val="visible"/>
                                      </p:to>
                                    </p:set>
                                    <p:animEffect transition="in" filter="fade">
                                      <p:cBhvr>
                                        <p:cTn id="12" dur="1000"/>
                                        <p:tgtEl>
                                          <p:spTgt spid="32">
                                            <p:txEl>
                                              <p:pRg st="1" end="1"/>
                                            </p:txEl>
                                          </p:spTgt>
                                        </p:tgtEl>
                                      </p:cBhvr>
                                    </p:animEffect>
                                    <p:anim calcmode="lin" valueType="num">
                                      <p:cBhvr>
                                        <p:cTn id="13" dur="1000" fill="hold"/>
                                        <p:tgtEl>
                                          <p:spTgt spid="3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8234080" y="6528244"/>
            <a:ext cx="336833" cy="329756"/>
          </a:xfrm>
        </p:spPr>
        <p:txBody>
          <a:bodyPr/>
          <a:lstStyle/>
          <a:p>
            <a:fld id="{5BD36294-2849-48A8-8531-5354CF3095D2}" type="slidenum">
              <a:rPr lang="en-US" smtClean="0">
                <a:solidFill>
                  <a:srgbClr val="5F6062"/>
                </a:solidFill>
              </a:rPr>
              <a:pPr/>
              <a:t>84</a:t>
            </a:fld>
            <a:endParaRPr lang="en-US" dirty="0">
              <a:solidFill>
                <a:srgbClr val="5F6062"/>
              </a:solidFill>
            </a:endParaRPr>
          </a:p>
        </p:txBody>
      </p:sp>
      <p:sp>
        <p:nvSpPr>
          <p:cNvPr id="4" name="Title 3"/>
          <p:cNvSpPr>
            <a:spLocks noGrp="1"/>
          </p:cNvSpPr>
          <p:nvPr>
            <p:ph type="title"/>
          </p:nvPr>
        </p:nvSpPr>
        <p:spPr/>
        <p:txBody>
          <a:bodyPr/>
          <a:lstStyle/>
          <a:p>
            <a:r>
              <a:rPr lang="en-US" dirty="0" smtClean="0"/>
              <a:t>Wage Gap</a:t>
            </a:r>
            <a:endParaRPr lang="en-US" dirty="0"/>
          </a:p>
        </p:txBody>
      </p:sp>
      <p:sp>
        <p:nvSpPr>
          <p:cNvPr id="6" name="Rectangle 5"/>
          <p:cNvSpPr/>
          <p:nvPr/>
        </p:nvSpPr>
        <p:spPr>
          <a:xfrm>
            <a:off x="1943100" y="0"/>
            <a:ext cx="2324100" cy="666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2" name="Content Placeholder 2"/>
          <p:cNvSpPr>
            <a:spLocks noGrp="1"/>
          </p:cNvSpPr>
          <p:nvPr>
            <p:ph sz="quarter" idx="12"/>
          </p:nvPr>
        </p:nvSpPr>
        <p:spPr>
          <a:xfrm>
            <a:off x="457200" y="1859280"/>
            <a:ext cx="8534400" cy="2743199"/>
          </a:xfrm>
        </p:spPr>
        <p:txBody>
          <a:bodyPr>
            <a:normAutofit fontScale="92500" lnSpcReduction="10000"/>
          </a:bodyPr>
          <a:lstStyle/>
          <a:p>
            <a:pPr>
              <a:spcAft>
                <a:spcPts val="1200"/>
              </a:spcAft>
            </a:pPr>
            <a:r>
              <a:rPr lang="en-US" sz="2600" dirty="0" smtClean="0"/>
              <a:t>Median </a:t>
            </a:r>
            <a:r>
              <a:rPr lang="en-US" sz="2600" dirty="0"/>
              <a:t>Wages for White Non-Hispanic Men in California is $70,805</a:t>
            </a:r>
          </a:p>
          <a:p>
            <a:pPr>
              <a:spcAft>
                <a:spcPts val="1200"/>
              </a:spcAft>
            </a:pPr>
            <a:r>
              <a:rPr lang="en-US" sz="2600" dirty="0" smtClean="0"/>
              <a:t>Median </a:t>
            </a:r>
            <a:r>
              <a:rPr lang="en-US" sz="2600" dirty="0"/>
              <a:t>Wages for White </a:t>
            </a:r>
            <a:r>
              <a:rPr lang="en-US" sz="2600" dirty="0" smtClean="0"/>
              <a:t>Women </a:t>
            </a:r>
            <a:r>
              <a:rPr lang="en-US" sz="2600" dirty="0"/>
              <a:t>in California is </a:t>
            </a:r>
            <a:r>
              <a:rPr lang="en-US" sz="2600" dirty="0" smtClean="0"/>
              <a:t>$53,731</a:t>
            </a:r>
          </a:p>
          <a:p>
            <a:pPr>
              <a:spcAft>
                <a:spcPts val="1200"/>
              </a:spcAft>
            </a:pPr>
            <a:r>
              <a:rPr lang="en-US" sz="2600" dirty="0" smtClean="0"/>
              <a:t>Median </a:t>
            </a:r>
            <a:r>
              <a:rPr lang="en-US" sz="2600" dirty="0"/>
              <a:t>Wages for Black Women in California is $44,680</a:t>
            </a:r>
          </a:p>
          <a:p>
            <a:pPr lvl="0">
              <a:spcAft>
                <a:spcPts val="1200"/>
              </a:spcAft>
            </a:pPr>
            <a:r>
              <a:rPr lang="en-US" sz="2600" dirty="0" smtClean="0"/>
              <a:t>Cents </a:t>
            </a:r>
            <a:r>
              <a:rPr lang="en-US" sz="2600" dirty="0"/>
              <a:t>on the Dollar for Black Women is </a:t>
            </a:r>
            <a:r>
              <a:rPr lang="en-US" sz="2600" dirty="0" smtClean="0"/>
              <a:t>0.63</a:t>
            </a:r>
            <a:endParaRPr lang="en-US" sz="2600" dirty="0"/>
          </a:p>
          <a:p>
            <a:pPr lvl="0">
              <a:spcAft>
                <a:spcPts val="1200"/>
              </a:spcAft>
            </a:pPr>
            <a:r>
              <a:rPr lang="en-US" sz="2600" dirty="0"/>
              <a:t>This equals a wage gap of $26,125 each </a:t>
            </a:r>
            <a:r>
              <a:rPr lang="en-US" sz="2600" dirty="0" smtClean="0"/>
              <a:t>year</a:t>
            </a:r>
          </a:p>
          <a:p>
            <a:endParaRPr lang="en-US" dirty="0" smtClean="0"/>
          </a:p>
          <a:p>
            <a:endParaRPr lang="en-US" dirty="0" smtClean="0"/>
          </a:p>
          <a:p>
            <a:pPr marL="0" indent="0">
              <a:buNone/>
            </a:pPr>
            <a:endParaRPr lang="en-US" dirty="0"/>
          </a:p>
        </p:txBody>
      </p:sp>
      <p:pic>
        <p:nvPicPr>
          <p:cNvPr id="7" name="Picture 6" descr="Image result for black women wage gap"/>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9200" y="4249102"/>
            <a:ext cx="2538730" cy="2070418"/>
          </a:xfrm>
          <a:prstGeom prst="rect">
            <a:avLst/>
          </a:prstGeom>
          <a:noFill/>
          <a:ln>
            <a:noFill/>
          </a:ln>
        </p:spPr>
      </p:pic>
    </p:spTree>
    <p:extLst>
      <p:ext uri="{BB962C8B-B14F-4D97-AF65-F5344CB8AC3E}">
        <p14:creationId xmlns:p14="http://schemas.microsoft.com/office/powerpoint/2010/main" val="209831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 calcmode="lin" valueType="num">
                                      <p:cBhvr additive="base">
                                        <p:cTn id="7" dur="1000" fill="hold"/>
                                        <p:tgtEl>
                                          <p:spTgt spid="32">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32">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2000"/>
                                  </p:stCondLst>
                                  <p:childTnLst>
                                    <p:set>
                                      <p:cBhvr>
                                        <p:cTn id="11" dur="1" fill="hold">
                                          <p:stCondLst>
                                            <p:cond delay="0"/>
                                          </p:stCondLst>
                                        </p:cTn>
                                        <p:tgtEl>
                                          <p:spTgt spid="32">
                                            <p:txEl>
                                              <p:pRg st="1" end="1"/>
                                            </p:txEl>
                                          </p:spTgt>
                                        </p:tgtEl>
                                        <p:attrNameLst>
                                          <p:attrName>style.visibility</p:attrName>
                                        </p:attrNameLst>
                                      </p:cBhvr>
                                      <p:to>
                                        <p:strVal val="visible"/>
                                      </p:to>
                                    </p:set>
                                    <p:anim calcmode="lin" valueType="num">
                                      <p:cBhvr additive="base">
                                        <p:cTn id="12" dur="2000" fill="hold"/>
                                        <p:tgtEl>
                                          <p:spTgt spid="32">
                                            <p:txEl>
                                              <p:pRg st="1" end="1"/>
                                            </p:txEl>
                                          </p:spTgt>
                                        </p:tgtEl>
                                        <p:attrNameLst>
                                          <p:attrName>ppt_x</p:attrName>
                                        </p:attrNameLst>
                                      </p:cBhvr>
                                      <p:tavLst>
                                        <p:tav tm="0">
                                          <p:val>
                                            <p:strVal val="0-#ppt_w/2"/>
                                          </p:val>
                                        </p:tav>
                                        <p:tav tm="100000">
                                          <p:val>
                                            <p:strVal val="#ppt_x"/>
                                          </p:val>
                                        </p:tav>
                                      </p:tavLst>
                                    </p:anim>
                                    <p:anim calcmode="lin" valueType="num">
                                      <p:cBhvr additive="base">
                                        <p:cTn id="13" dur="2000" fill="hold"/>
                                        <p:tgtEl>
                                          <p:spTgt spid="32">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0"/>
                            </p:stCondLst>
                            <p:childTnLst>
                              <p:par>
                                <p:cTn id="15" presetID="2" presetClass="entr" presetSubtype="8" fill="hold" nodeType="afterEffect">
                                  <p:stCondLst>
                                    <p:cond delay="2000"/>
                                  </p:stCondLst>
                                  <p:childTnLst>
                                    <p:set>
                                      <p:cBhvr>
                                        <p:cTn id="16" dur="1" fill="hold">
                                          <p:stCondLst>
                                            <p:cond delay="0"/>
                                          </p:stCondLst>
                                        </p:cTn>
                                        <p:tgtEl>
                                          <p:spTgt spid="32">
                                            <p:txEl>
                                              <p:pRg st="2" end="2"/>
                                            </p:txEl>
                                          </p:spTgt>
                                        </p:tgtEl>
                                        <p:attrNameLst>
                                          <p:attrName>style.visibility</p:attrName>
                                        </p:attrNameLst>
                                      </p:cBhvr>
                                      <p:to>
                                        <p:strVal val="visible"/>
                                      </p:to>
                                    </p:set>
                                    <p:anim calcmode="lin" valueType="num">
                                      <p:cBhvr additive="base">
                                        <p:cTn id="17" dur="2000" fill="hold"/>
                                        <p:tgtEl>
                                          <p:spTgt spid="32">
                                            <p:txEl>
                                              <p:pRg st="2" end="2"/>
                                            </p:txEl>
                                          </p:spTgt>
                                        </p:tgtEl>
                                        <p:attrNameLst>
                                          <p:attrName>ppt_x</p:attrName>
                                        </p:attrNameLst>
                                      </p:cBhvr>
                                      <p:tavLst>
                                        <p:tav tm="0">
                                          <p:val>
                                            <p:strVal val="0-#ppt_w/2"/>
                                          </p:val>
                                        </p:tav>
                                        <p:tav tm="100000">
                                          <p:val>
                                            <p:strVal val="#ppt_x"/>
                                          </p:val>
                                        </p:tav>
                                      </p:tavLst>
                                    </p:anim>
                                    <p:anim calcmode="lin" valueType="num">
                                      <p:cBhvr additive="base">
                                        <p:cTn id="18" dur="2000" fill="hold"/>
                                        <p:tgtEl>
                                          <p:spTgt spid="32">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9000"/>
                            </p:stCondLst>
                            <p:childTnLst>
                              <p:par>
                                <p:cTn id="20" presetID="2" presetClass="entr" presetSubtype="8" fill="hold" nodeType="afterEffect">
                                  <p:stCondLst>
                                    <p:cond delay="1500"/>
                                  </p:stCondLst>
                                  <p:childTnLst>
                                    <p:set>
                                      <p:cBhvr>
                                        <p:cTn id="21" dur="1" fill="hold">
                                          <p:stCondLst>
                                            <p:cond delay="0"/>
                                          </p:stCondLst>
                                        </p:cTn>
                                        <p:tgtEl>
                                          <p:spTgt spid="32">
                                            <p:txEl>
                                              <p:pRg st="3" end="3"/>
                                            </p:txEl>
                                          </p:spTgt>
                                        </p:tgtEl>
                                        <p:attrNameLst>
                                          <p:attrName>style.visibility</p:attrName>
                                        </p:attrNameLst>
                                      </p:cBhvr>
                                      <p:to>
                                        <p:strVal val="visible"/>
                                      </p:to>
                                    </p:set>
                                    <p:anim calcmode="lin" valueType="num">
                                      <p:cBhvr additive="base">
                                        <p:cTn id="22" dur="2000" fill="hold"/>
                                        <p:tgtEl>
                                          <p:spTgt spid="32">
                                            <p:txEl>
                                              <p:pRg st="3" end="3"/>
                                            </p:txEl>
                                          </p:spTgt>
                                        </p:tgtEl>
                                        <p:attrNameLst>
                                          <p:attrName>ppt_x</p:attrName>
                                        </p:attrNameLst>
                                      </p:cBhvr>
                                      <p:tavLst>
                                        <p:tav tm="0">
                                          <p:val>
                                            <p:strVal val="0-#ppt_w/2"/>
                                          </p:val>
                                        </p:tav>
                                        <p:tav tm="100000">
                                          <p:val>
                                            <p:strVal val="#ppt_x"/>
                                          </p:val>
                                        </p:tav>
                                      </p:tavLst>
                                    </p:anim>
                                    <p:anim calcmode="lin" valueType="num">
                                      <p:cBhvr additive="base">
                                        <p:cTn id="23" dur="2000" fill="hold"/>
                                        <p:tgtEl>
                                          <p:spTgt spid="32">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12500"/>
                            </p:stCondLst>
                            <p:childTnLst>
                              <p:par>
                                <p:cTn id="25" presetID="2" presetClass="entr" presetSubtype="8" fill="hold" nodeType="afterEffect">
                                  <p:stCondLst>
                                    <p:cond delay="1500"/>
                                  </p:stCondLst>
                                  <p:childTnLst>
                                    <p:set>
                                      <p:cBhvr>
                                        <p:cTn id="26" dur="1" fill="hold">
                                          <p:stCondLst>
                                            <p:cond delay="0"/>
                                          </p:stCondLst>
                                        </p:cTn>
                                        <p:tgtEl>
                                          <p:spTgt spid="32">
                                            <p:txEl>
                                              <p:pRg st="4" end="4"/>
                                            </p:txEl>
                                          </p:spTgt>
                                        </p:tgtEl>
                                        <p:attrNameLst>
                                          <p:attrName>style.visibility</p:attrName>
                                        </p:attrNameLst>
                                      </p:cBhvr>
                                      <p:to>
                                        <p:strVal val="visible"/>
                                      </p:to>
                                    </p:set>
                                    <p:anim calcmode="lin" valueType="num">
                                      <p:cBhvr additive="base">
                                        <p:cTn id="27" dur="2000" fill="hold"/>
                                        <p:tgtEl>
                                          <p:spTgt spid="32">
                                            <p:txEl>
                                              <p:pRg st="4" end="4"/>
                                            </p:txEl>
                                          </p:spTgt>
                                        </p:tgtEl>
                                        <p:attrNameLst>
                                          <p:attrName>ppt_x</p:attrName>
                                        </p:attrNameLst>
                                      </p:cBhvr>
                                      <p:tavLst>
                                        <p:tav tm="0">
                                          <p:val>
                                            <p:strVal val="0-#ppt_w/2"/>
                                          </p:val>
                                        </p:tav>
                                        <p:tav tm="100000">
                                          <p:val>
                                            <p:strVal val="#ppt_x"/>
                                          </p:val>
                                        </p:tav>
                                      </p:tavLst>
                                    </p:anim>
                                    <p:anim calcmode="lin" valueType="num">
                                      <p:cBhvr additive="base">
                                        <p:cTn id="28" dur="2000" fill="hold"/>
                                        <p:tgtEl>
                                          <p:spTgt spid="3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8234080" y="6528244"/>
            <a:ext cx="336833" cy="329756"/>
          </a:xfrm>
        </p:spPr>
        <p:txBody>
          <a:bodyPr/>
          <a:lstStyle/>
          <a:p>
            <a:fld id="{5BD36294-2849-48A8-8531-5354CF3095D2}" type="slidenum">
              <a:rPr lang="en-US" smtClean="0">
                <a:solidFill>
                  <a:srgbClr val="5F6062"/>
                </a:solidFill>
              </a:rPr>
              <a:pPr/>
              <a:t>85</a:t>
            </a:fld>
            <a:endParaRPr lang="en-US" dirty="0">
              <a:solidFill>
                <a:srgbClr val="5F6062"/>
              </a:solidFill>
            </a:endParaRPr>
          </a:p>
        </p:txBody>
      </p:sp>
      <p:sp>
        <p:nvSpPr>
          <p:cNvPr id="4" name="Title 3"/>
          <p:cNvSpPr>
            <a:spLocks noGrp="1"/>
          </p:cNvSpPr>
          <p:nvPr>
            <p:ph type="title"/>
          </p:nvPr>
        </p:nvSpPr>
        <p:spPr/>
        <p:txBody>
          <a:bodyPr/>
          <a:lstStyle/>
          <a:p>
            <a:r>
              <a:rPr lang="en-US" dirty="0" smtClean="0"/>
              <a:t>How Does the Wage Gap Harm Black Women?</a:t>
            </a:r>
            <a:endParaRPr lang="en-US" dirty="0"/>
          </a:p>
        </p:txBody>
      </p:sp>
      <p:sp>
        <p:nvSpPr>
          <p:cNvPr id="6" name="Rectangle 5"/>
          <p:cNvSpPr/>
          <p:nvPr/>
        </p:nvSpPr>
        <p:spPr>
          <a:xfrm>
            <a:off x="1943100" y="0"/>
            <a:ext cx="2324100" cy="666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2" name="Content Placeholder 2"/>
          <p:cNvSpPr>
            <a:spLocks noGrp="1"/>
          </p:cNvSpPr>
          <p:nvPr>
            <p:ph sz="quarter" idx="12"/>
          </p:nvPr>
        </p:nvSpPr>
        <p:spPr>
          <a:xfrm>
            <a:off x="457200" y="1727200"/>
            <a:ext cx="8534400" cy="4825999"/>
          </a:xfrm>
        </p:spPr>
        <p:txBody>
          <a:bodyPr>
            <a:normAutofit/>
          </a:bodyPr>
          <a:lstStyle/>
          <a:p>
            <a:pPr lvl="0"/>
            <a:r>
              <a:rPr lang="en-US" dirty="0" smtClean="0"/>
              <a:t>Nearly </a:t>
            </a:r>
            <a:r>
              <a:rPr lang="en-US" dirty="0"/>
              <a:t>2.5 more years of child care</a:t>
            </a:r>
          </a:p>
          <a:p>
            <a:pPr lvl="0"/>
            <a:r>
              <a:rPr lang="en-US" dirty="0"/>
              <a:t>Nearly 2.5 additional years of tuition and fees for a four-year public university or full cost of tuition and fees for a 2 year community college</a:t>
            </a:r>
          </a:p>
          <a:p>
            <a:pPr lvl="0"/>
            <a:r>
              <a:rPr lang="en-US" dirty="0"/>
              <a:t>155 more weeks of food for her family (3 years)</a:t>
            </a:r>
          </a:p>
          <a:p>
            <a:pPr lvl="0"/>
            <a:r>
              <a:rPr lang="en-US" dirty="0"/>
              <a:t>14 more months of mortgage and utilities</a:t>
            </a:r>
          </a:p>
          <a:p>
            <a:pPr lvl="0"/>
            <a:r>
              <a:rPr lang="en-US" dirty="0"/>
              <a:t>Nearly 22 more months of rent</a:t>
            </a:r>
          </a:p>
          <a:p>
            <a:endParaRPr lang="en-US" dirty="0" smtClean="0"/>
          </a:p>
          <a:p>
            <a:endParaRPr lang="en-US" dirty="0" smtClean="0"/>
          </a:p>
          <a:p>
            <a:pPr marL="0" indent="0">
              <a:buNone/>
            </a:pPr>
            <a:endParaRPr lang="en-US" dirty="0"/>
          </a:p>
        </p:txBody>
      </p:sp>
      <p:pic>
        <p:nvPicPr>
          <p:cNvPr id="1030" name="Picture 6" descr="Image result for black business woman child c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7799" y="4362051"/>
            <a:ext cx="3254374" cy="21661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50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 calcmode="lin" valueType="num">
                                      <p:cBhvr additive="base">
                                        <p:cTn id="7" dur="500" fill="hold"/>
                                        <p:tgtEl>
                                          <p:spTgt spid="3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2">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1500"/>
                                  </p:stCondLst>
                                  <p:childTnLst>
                                    <p:set>
                                      <p:cBhvr>
                                        <p:cTn id="11" dur="1" fill="hold">
                                          <p:stCondLst>
                                            <p:cond delay="0"/>
                                          </p:stCondLst>
                                        </p:cTn>
                                        <p:tgtEl>
                                          <p:spTgt spid="32">
                                            <p:txEl>
                                              <p:pRg st="1" end="1"/>
                                            </p:txEl>
                                          </p:spTgt>
                                        </p:tgtEl>
                                        <p:attrNameLst>
                                          <p:attrName>style.visibility</p:attrName>
                                        </p:attrNameLst>
                                      </p:cBhvr>
                                      <p:to>
                                        <p:strVal val="visible"/>
                                      </p:to>
                                    </p:set>
                                    <p:anim calcmode="lin" valueType="num">
                                      <p:cBhvr additive="base">
                                        <p:cTn id="12" dur="2000" fill="hold"/>
                                        <p:tgtEl>
                                          <p:spTgt spid="32">
                                            <p:txEl>
                                              <p:pRg st="1" end="1"/>
                                            </p:txEl>
                                          </p:spTgt>
                                        </p:tgtEl>
                                        <p:attrNameLst>
                                          <p:attrName>ppt_x</p:attrName>
                                        </p:attrNameLst>
                                      </p:cBhvr>
                                      <p:tavLst>
                                        <p:tav tm="0">
                                          <p:val>
                                            <p:strVal val="0-#ppt_w/2"/>
                                          </p:val>
                                        </p:tav>
                                        <p:tav tm="100000">
                                          <p:val>
                                            <p:strVal val="#ppt_x"/>
                                          </p:val>
                                        </p:tav>
                                      </p:tavLst>
                                    </p:anim>
                                    <p:anim calcmode="lin" valueType="num">
                                      <p:cBhvr additive="base">
                                        <p:cTn id="13" dur="2000" fill="hold"/>
                                        <p:tgtEl>
                                          <p:spTgt spid="32">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2" presetClass="entr" presetSubtype="8" fill="hold" grpId="0" nodeType="afterEffect">
                                  <p:stCondLst>
                                    <p:cond delay="1500"/>
                                  </p:stCondLst>
                                  <p:childTnLst>
                                    <p:set>
                                      <p:cBhvr>
                                        <p:cTn id="16" dur="1" fill="hold">
                                          <p:stCondLst>
                                            <p:cond delay="0"/>
                                          </p:stCondLst>
                                        </p:cTn>
                                        <p:tgtEl>
                                          <p:spTgt spid="32">
                                            <p:txEl>
                                              <p:pRg st="2" end="2"/>
                                            </p:txEl>
                                          </p:spTgt>
                                        </p:tgtEl>
                                        <p:attrNameLst>
                                          <p:attrName>style.visibility</p:attrName>
                                        </p:attrNameLst>
                                      </p:cBhvr>
                                      <p:to>
                                        <p:strVal val="visible"/>
                                      </p:to>
                                    </p:set>
                                    <p:anim calcmode="lin" valueType="num">
                                      <p:cBhvr additive="base">
                                        <p:cTn id="17" dur="2000" fill="hold"/>
                                        <p:tgtEl>
                                          <p:spTgt spid="32">
                                            <p:txEl>
                                              <p:pRg st="2" end="2"/>
                                            </p:txEl>
                                          </p:spTgt>
                                        </p:tgtEl>
                                        <p:attrNameLst>
                                          <p:attrName>ppt_x</p:attrName>
                                        </p:attrNameLst>
                                      </p:cBhvr>
                                      <p:tavLst>
                                        <p:tav tm="0">
                                          <p:val>
                                            <p:strVal val="0-#ppt_w/2"/>
                                          </p:val>
                                        </p:tav>
                                        <p:tav tm="100000">
                                          <p:val>
                                            <p:strVal val="#ppt_x"/>
                                          </p:val>
                                        </p:tav>
                                      </p:tavLst>
                                    </p:anim>
                                    <p:anim calcmode="lin" valueType="num">
                                      <p:cBhvr additive="base">
                                        <p:cTn id="18" dur="2000" fill="hold"/>
                                        <p:tgtEl>
                                          <p:spTgt spid="32">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7500"/>
                            </p:stCondLst>
                            <p:childTnLst>
                              <p:par>
                                <p:cTn id="20" presetID="2" presetClass="entr" presetSubtype="8" fill="hold" grpId="0" nodeType="afterEffect">
                                  <p:stCondLst>
                                    <p:cond delay="3000"/>
                                  </p:stCondLst>
                                  <p:childTnLst>
                                    <p:set>
                                      <p:cBhvr>
                                        <p:cTn id="21" dur="1" fill="hold">
                                          <p:stCondLst>
                                            <p:cond delay="0"/>
                                          </p:stCondLst>
                                        </p:cTn>
                                        <p:tgtEl>
                                          <p:spTgt spid="32">
                                            <p:txEl>
                                              <p:pRg st="3" end="3"/>
                                            </p:txEl>
                                          </p:spTgt>
                                        </p:tgtEl>
                                        <p:attrNameLst>
                                          <p:attrName>style.visibility</p:attrName>
                                        </p:attrNameLst>
                                      </p:cBhvr>
                                      <p:to>
                                        <p:strVal val="visible"/>
                                      </p:to>
                                    </p:set>
                                    <p:anim calcmode="lin" valueType="num">
                                      <p:cBhvr additive="base">
                                        <p:cTn id="22" dur="2000" fill="hold"/>
                                        <p:tgtEl>
                                          <p:spTgt spid="32">
                                            <p:txEl>
                                              <p:pRg st="3" end="3"/>
                                            </p:txEl>
                                          </p:spTgt>
                                        </p:tgtEl>
                                        <p:attrNameLst>
                                          <p:attrName>ppt_x</p:attrName>
                                        </p:attrNameLst>
                                      </p:cBhvr>
                                      <p:tavLst>
                                        <p:tav tm="0">
                                          <p:val>
                                            <p:strVal val="0-#ppt_w/2"/>
                                          </p:val>
                                        </p:tav>
                                        <p:tav tm="100000">
                                          <p:val>
                                            <p:strVal val="#ppt_x"/>
                                          </p:val>
                                        </p:tav>
                                      </p:tavLst>
                                    </p:anim>
                                    <p:anim calcmode="lin" valueType="num">
                                      <p:cBhvr additive="base">
                                        <p:cTn id="23" dur="2000" fill="hold"/>
                                        <p:tgtEl>
                                          <p:spTgt spid="32">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12500"/>
                            </p:stCondLst>
                            <p:childTnLst>
                              <p:par>
                                <p:cTn id="25" presetID="2" presetClass="entr" presetSubtype="8" fill="hold" grpId="0" nodeType="afterEffect">
                                  <p:stCondLst>
                                    <p:cond delay="1500"/>
                                  </p:stCondLst>
                                  <p:childTnLst>
                                    <p:set>
                                      <p:cBhvr>
                                        <p:cTn id="26" dur="1" fill="hold">
                                          <p:stCondLst>
                                            <p:cond delay="0"/>
                                          </p:stCondLst>
                                        </p:cTn>
                                        <p:tgtEl>
                                          <p:spTgt spid="32">
                                            <p:txEl>
                                              <p:pRg st="4" end="4"/>
                                            </p:txEl>
                                          </p:spTgt>
                                        </p:tgtEl>
                                        <p:attrNameLst>
                                          <p:attrName>style.visibility</p:attrName>
                                        </p:attrNameLst>
                                      </p:cBhvr>
                                      <p:to>
                                        <p:strVal val="visible"/>
                                      </p:to>
                                    </p:set>
                                    <p:anim calcmode="lin" valueType="num">
                                      <p:cBhvr additive="base">
                                        <p:cTn id="27" dur="2000" fill="hold"/>
                                        <p:tgtEl>
                                          <p:spTgt spid="32">
                                            <p:txEl>
                                              <p:pRg st="4" end="4"/>
                                            </p:txEl>
                                          </p:spTgt>
                                        </p:tgtEl>
                                        <p:attrNameLst>
                                          <p:attrName>ppt_x</p:attrName>
                                        </p:attrNameLst>
                                      </p:cBhvr>
                                      <p:tavLst>
                                        <p:tav tm="0">
                                          <p:val>
                                            <p:strVal val="0-#ppt_w/2"/>
                                          </p:val>
                                        </p:tav>
                                        <p:tav tm="100000">
                                          <p:val>
                                            <p:strVal val="#ppt_x"/>
                                          </p:val>
                                        </p:tav>
                                      </p:tavLst>
                                    </p:anim>
                                    <p:anim calcmode="lin" valueType="num">
                                      <p:cBhvr additive="base">
                                        <p:cTn id="28" dur="2000" fill="hold"/>
                                        <p:tgtEl>
                                          <p:spTgt spid="3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8234080" y="6528244"/>
            <a:ext cx="336833" cy="329756"/>
          </a:xfrm>
        </p:spPr>
        <p:txBody>
          <a:bodyPr/>
          <a:lstStyle/>
          <a:p>
            <a:fld id="{5BD36294-2849-48A8-8531-5354CF3095D2}" type="slidenum">
              <a:rPr lang="en-US" smtClean="0">
                <a:solidFill>
                  <a:srgbClr val="5F6062"/>
                </a:solidFill>
              </a:rPr>
              <a:pPr/>
              <a:t>86</a:t>
            </a:fld>
            <a:endParaRPr lang="en-US" dirty="0">
              <a:solidFill>
                <a:srgbClr val="5F6062"/>
              </a:solidFill>
            </a:endParaRPr>
          </a:p>
        </p:txBody>
      </p:sp>
      <p:sp>
        <p:nvSpPr>
          <p:cNvPr id="4" name="Title 3"/>
          <p:cNvSpPr>
            <a:spLocks noGrp="1"/>
          </p:cNvSpPr>
          <p:nvPr>
            <p:ph type="title"/>
          </p:nvPr>
        </p:nvSpPr>
        <p:spPr/>
        <p:txBody>
          <a:bodyPr/>
          <a:lstStyle/>
          <a:p>
            <a:r>
              <a:rPr lang="en-US" dirty="0"/>
              <a:t>Where Do We Go From Here or What Role Can We Play?</a:t>
            </a:r>
          </a:p>
        </p:txBody>
      </p:sp>
      <p:sp>
        <p:nvSpPr>
          <p:cNvPr id="6" name="Rectangle 5"/>
          <p:cNvSpPr/>
          <p:nvPr/>
        </p:nvSpPr>
        <p:spPr>
          <a:xfrm>
            <a:off x="1943100" y="0"/>
            <a:ext cx="2324100" cy="666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2" name="Content Placeholder 2"/>
          <p:cNvSpPr>
            <a:spLocks noGrp="1"/>
          </p:cNvSpPr>
          <p:nvPr>
            <p:ph sz="quarter" idx="12"/>
          </p:nvPr>
        </p:nvSpPr>
        <p:spPr>
          <a:xfrm>
            <a:off x="457201" y="2753361"/>
            <a:ext cx="7101839" cy="2326640"/>
          </a:xfrm>
        </p:spPr>
        <p:txBody>
          <a:bodyPr>
            <a:normAutofit/>
          </a:bodyPr>
          <a:lstStyle/>
          <a:p>
            <a:pPr>
              <a:spcAft>
                <a:spcPts val="1600"/>
              </a:spcAft>
            </a:pPr>
            <a:r>
              <a:rPr lang="en-US" sz="2600" dirty="0" smtClean="0"/>
              <a:t>Create and support legislation to increase </a:t>
            </a:r>
            <a:r>
              <a:rPr lang="en-US" sz="2600" dirty="0"/>
              <a:t>the minimum wage </a:t>
            </a:r>
          </a:p>
          <a:p>
            <a:pPr>
              <a:spcAft>
                <a:spcPts val="1600"/>
              </a:spcAft>
            </a:pPr>
            <a:r>
              <a:rPr lang="en-US" sz="2600" dirty="0" smtClean="0"/>
              <a:t>Socialize </a:t>
            </a:r>
            <a:r>
              <a:rPr lang="en-US" sz="2600" dirty="0"/>
              <a:t>the issues around </a:t>
            </a:r>
            <a:r>
              <a:rPr lang="en-US" sz="2600" dirty="0" smtClean="0"/>
              <a:t>pay, the wage gap </a:t>
            </a:r>
            <a:r>
              <a:rPr lang="en-US" sz="2600" dirty="0"/>
              <a:t>and </a:t>
            </a:r>
            <a:r>
              <a:rPr lang="en-US" sz="2600" dirty="0" smtClean="0"/>
              <a:t>equity for </a:t>
            </a:r>
            <a:r>
              <a:rPr lang="en-US" sz="2600" dirty="0"/>
              <a:t>Black </a:t>
            </a:r>
            <a:r>
              <a:rPr lang="en-US" sz="2600" dirty="0" smtClean="0"/>
              <a:t>Women</a:t>
            </a:r>
            <a:endParaRPr lang="en-US" sz="2600" dirty="0"/>
          </a:p>
          <a:p>
            <a:pPr marL="0" indent="0">
              <a:buNone/>
            </a:pPr>
            <a:endParaRPr lang="en-US" dirty="0" smtClean="0"/>
          </a:p>
          <a:p>
            <a:endParaRPr lang="en-US" dirty="0" smtClean="0"/>
          </a:p>
          <a:p>
            <a:pPr marL="0" indent="0">
              <a:buNone/>
            </a:pPr>
            <a:endParaRPr lang="en-US" dirty="0"/>
          </a:p>
        </p:txBody>
      </p:sp>
      <p:pic>
        <p:nvPicPr>
          <p:cNvPr id="2050" name="Picture 2" descr="Image result for light bul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9295" y="1337733"/>
            <a:ext cx="1211618" cy="1727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1" y="1921841"/>
            <a:ext cx="2782365" cy="523220"/>
          </a:xfrm>
          <a:prstGeom prst="rect">
            <a:avLst/>
          </a:prstGeom>
        </p:spPr>
        <p:txBody>
          <a:bodyPr wrap="none">
            <a:spAutoFit/>
          </a:bodyPr>
          <a:lstStyle/>
          <a:p>
            <a:r>
              <a:rPr lang="en-US" sz="2800" dirty="0">
                <a:solidFill>
                  <a:prstClr val="black"/>
                </a:solidFill>
              </a:rPr>
              <a:t>Legislative Sector </a:t>
            </a:r>
          </a:p>
        </p:txBody>
      </p:sp>
    </p:spTree>
    <p:extLst>
      <p:ext uri="{BB962C8B-B14F-4D97-AF65-F5344CB8AC3E}">
        <p14:creationId xmlns:p14="http://schemas.microsoft.com/office/powerpoint/2010/main" val="199188029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8234080" y="6528244"/>
            <a:ext cx="336833" cy="329756"/>
          </a:xfrm>
        </p:spPr>
        <p:txBody>
          <a:bodyPr/>
          <a:lstStyle/>
          <a:p>
            <a:fld id="{5BD36294-2849-48A8-8531-5354CF3095D2}" type="slidenum">
              <a:rPr lang="en-US" smtClean="0">
                <a:solidFill>
                  <a:srgbClr val="5F6062"/>
                </a:solidFill>
              </a:rPr>
              <a:pPr/>
              <a:t>87</a:t>
            </a:fld>
            <a:endParaRPr lang="en-US" dirty="0">
              <a:solidFill>
                <a:srgbClr val="5F6062"/>
              </a:solidFill>
            </a:endParaRPr>
          </a:p>
        </p:txBody>
      </p:sp>
      <p:sp>
        <p:nvSpPr>
          <p:cNvPr id="4" name="Title 3"/>
          <p:cNvSpPr>
            <a:spLocks noGrp="1"/>
          </p:cNvSpPr>
          <p:nvPr>
            <p:ph type="title"/>
          </p:nvPr>
        </p:nvSpPr>
        <p:spPr/>
        <p:txBody>
          <a:bodyPr/>
          <a:lstStyle/>
          <a:p>
            <a:r>
              <a:rPr lang="en-US" dirty="0"/>
              <a:t>Where Do We Go From Here or What Role Can We Play?</a:t>
            </a:r>
          </a:p>
        </p:txBody>
      </p:sp>
      <p:sp>
        <p:nvSpPr>
          <p:cNvPr id="6" name="Rectangle 5"/>
          <p:cNvSpPr/>
          <p:nvPr/>
        </p:nvSpPr>
        <p:spPr>
          <a:xfrm>
            <a:off x="1943100" y="0"/>
            <a:ext cx="2324100" cy="666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2" name="Content Placeholder 2"/>
          <p:cNvSpPr>
            <a:spLocks noGrp="1"/>
          </p:cNvSpPr>
          <p:nvPr>
            <p:ph sz="quarter" idx="12"/>
          </p:nvPr>
        </p:nvSpPr>
        <p:spPr>
          <a:xfrm>
            <a:off x="613887" y="2380191"/>
            <a:ext cx="7914640" cy="2699809"/>
          </a:xfrm>
        </p:spPr>
        <p:txBody>
          <a:bodyPr>
            <a:normAutofit lnSpcReduction="10000"/>
          </a:bodyPr>
          <a:lstStyle/>
          <a:p>
            <a:pPr lvl="0"/>
            <a:r>
              <a:rPr lang="en-US" dirty="0" smtClean="0"/>
              <a:t>Conduct market </a:t>
            </a:r>
            <a:r>
              <a:rPr lang="en-US" dirty="0"/>
              <a:t>analysis on positions annually, </a:t>
            </a:r>
            <a:r>
              <a:rPr lang="en-US" dirty="0" smtClean="0"/>
              <a:t> include </a:t>
            </a:r>
            <a:r>
              <a:rPr lang="en-US" dirty="0"/>
              <a:t>analysis of the impact on women</a:t>
            </a:r>
          </a:p>
          <a:p>
            <a:pPr lvl="0"/>
            <a:r>
              <a:rPr lang="en-US" dirty="0" smtClean="0"/>
              <a:t>Include a diverse slate of candidates for open positions</a:t>
            </a:r>
          </a:p>
          <a:p>
            <a:pPr lvl="0"/>
            <a:r>
              <a:rPr lang="en-US" dirty="0" smtClean="0"/>
              <a:t>Educate hiring managers on the importance of a diverse staff</a:t>
            </a:r>
            <a:endParaRPr lang="en-US" dirty="0"/>
          </a:p>
          <a:p>
            <a:pPr lvl="0"/>
            <a:r>
              <a:rPr lang="en-US" dirty="0" smtClean="0"/>
              <a:t>Partner and </a:t>
            </a:r>
            <a:r>
              <a:rPr lang="en-US" dirty="0"/>
              <a:t>sponsorship of </a:t>
            </a:r>
            <a:r>
              <a:rPr lang="en-US" dirty="0" smtClean="0"/>
              <a:t>national </a:t>
            </a:r>
            <a:r>
              <a:rPr lang="en-US" dirty="0"/>
              <a:t>and local </a:t>
            </a:r>
            <a:r>
              <a:rPr lang="en-US" dirty="0" smtClean="0"/>
              <a:t>organizations and </a:t>
            </a:r>
            <a:r>
              <a:rPr lang="en-US" dirty="0"/>
              <a:t>Boards </a:t>
            </a:r>
          </a:p>
          <a:p>
            <a:pPr marL="0" indent="0">
              <a:buNone/>
            </a:pPr>
            <a:endParaRPr lang="en-US" dirty="0"/>
          </a:p>
        </p:txBody>
      </p:sp>
      <p:sp>
        <p:nvSpPr>
          <p:cNvPr id="3" name="Rectangle 2"/>
          <p:cNvSpPr/>
          <p:nvPr/>
        </p:nvSpPr>
        <p:spPr>
          <a:xfrm>
            <a:off x="457200" y="1616815"/>
            <a:ext cx="1699953" cy="492443"/>
          </a:xfrm>
          <a:prstGeom prst="rect">
            <a:avLst/>
          </a:prstGeom>
        </p:spPr>
        <p:txBody>
          <a:bodyPr wrap="none">
            <a:spAutoFit/>
          </a:bodyPr>
          <a:lstStyle/>
          <a:p>
            <a:r>
              <a:rPr lang="en-US" sz="2600" dirty="0" smtClean="0">
                <a:solidFill>
                  <a:prstClr val="black"/>
                </a:solidFill>
              </a:rPr>
              <a:t>Workplace</a:t>
            </a:r>
            <a:r>
              <a:rPr lang="en-US" sz="2400" dirty="0" smtClean="0">
                <a:solidFill>
                  <a:prstClr val="black"/>
                </a:solidFill>
              </a:rPr>
              <a:t> </a:t>
            </a:r>
            <a:endParaRPr lang="en-US" sz="2400" dirty="0">
              <a:solidFill>
                <a:prstClr val="black"/>
              </a:solidFill>
            </a:endParaRPr>
          </a:p>
        </p:txBody>
      </p:sp>
    </p:spTree>
    <p:extLst>
      <p:ext uri="{BB962C8B-B14F-4D97-AF65-F5344CB8AC3E}">
        <p14:creationId xmlns:p14="http://schemas.microsoft.com/office/powerpoint/2010/main" val="218744711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8234080" y="6528244"/>
            <a:ext cx="336833" cy="329756"/>
          </a:xfrm>
        </p:spPr>
        <p:txBody>
          <a:bodyPr/>
          <a:lstStyle/>
          <a:p>
            <a:fld id="{5BD36294-2849-48A8-8531-5354CF3095D2}" type="slidenum">
              <a:rPr lang="en-US" smtClean="0">
                <a:solidFill>
                  <a:srgbClr val="5F6062"/>
                </a:solidFill>
              </a:rPr>
              <a:pPr/>
              <a:t>88</a:t>
            </a:fld>
            <a:endParaRPr lang="en-US" dirty="0">
              <a:solidFill>
                <a:srgbClr val="5F6062"/>
              </a:solidFill>
            </a:endParaRPr>
          </a:p>
        </p:txBody>
      </p:sp>
      <p:sp>
        <p:nvSpPr>
          <p:cNvPr id="4" name="Title 3"/>
          <p:cNvSpPr>
            <a:spLocks noGrp="1"/>
          </p:cNvSpPr>
          <p:nvPr>
            <p:ph type="title"/>
          </p:nvPr>
        </p:nvSpPr>
        <p:spPr/>
        <p:txBody>
          <a:bodyPr/>
          <a:lstStyle/>
          <a:p>
            <a:r>
              <a:rPr lang="en-US" dirty="0"/>
              <a:t>Where Do We Go From Here or What Role Can We Play?</a:t>
            </a:r>
          </a:p>
        </p:txBody>
      </p:sp>
      <p:sp>
        <p:nvSpPr>
          <p:cNvPr id="6" name="Rectangle 5"/>
          <p:cNvSpPr/>
          <p:nvPr/>
        </p:nvSpPr>
        <p:spPr>
          <a:xfrm>
            <a:off x="1943100" y="0"/>
            <a:ext cx="2324100" cy="666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2" name="Content Placeholder 2"/>
          <p:cNvSpPr>
            <a:spLocks noGrp="1"/>
          </p:cNvSpPr>
          <p:nvPr>
            <p:ph sz="quarter" idx="12"/>
          </p:nvPr>
        </p:nvSpPr>
        <p:spPr>
          <a:xfrm>
            <a:off x="457199" y="2021841"/>
            <a:ext cx="8534400" cy="2214879"/>
          </a:xfrm>
        </p:spPr>
        <p:txBody>
          <a:bodyPr>
            <a:normAutofit lnSpcReduction="10000"/>
          </a:bodyPr>
          <a:lstStyle/>
          <a:p>
            <a:pPr lvl="0">
              <a:spcAft>
                <a:spcPts val="1200"/>
              </a:spcAft>
            </a:pPr>
            <a:r>
              <a:rPr lang="en-US" sz="2800" dirty="0" smtClean="0"/>
              <a:t>Encourage diversity, inclusion and </a:t>
            </a:r>
            <a:r>
              <a:rPr lang="en-US" sz="2800" dirty="0"/>
              <a:t>belonging initiatives</a:t>
            </a:r>
            <a:endParaRPr lang="en-US" sz="2800" dirty="0" smtClean="0"/>
          </a:p>
          <a:p>
            <a:pPr lvl="0">
              <a:spcAft>
                <a:spcPts val="1200"/>
              </a:spcAft>
            </a:pPr>
            <a:r>
              <a:rPr lang="en-US" sz="2800" dirty="0" smtClean="0"/>
              <a:t>Implement formal mentoring programs </a:t>
            </a:r>
          </a:p>
          <a:p>
            <a:pPr lvl="0">
              <a:spcAft>
                <a:spcPts val="1200"/>
              </a:spcAft>
            </a:pPr>
            <a:r>
              <a:rPr lang="en-US" sz="2800" dirty="0" smtClean="0"/>
              <a:t>Develop formal Sponsorship programs</a:t>
            </a:r>
          </a:p>
          <a:p>
            <a:pPr lvl="0">
              <a:spcAft>
                <a:spcPts val="1200"/>
              </a:spcAft>
            </a:pPr>
            <a:r>
              <a:rPr lang="en-US" sz="2800" dirty="0" smtClean="0"/>
              <a:t>Create internships and educational scholarships</a:t>
            </a:r>
          </a:p>
          <a:p>
            <a:pPr lvl="0">
              <a:spcAft>
                <a:spcPts val="1200"/>
              </a:spcAft>
            </a:pPr>
            <a:endParaRPr lang="en-US" sz="2800" dirty="0" smtClean="0"/>
          </a:p>
          <a:p>
            <a:pPr marL="0" indent="0">
              <a:buNone/>
            </a:pPr>
            <a:endParaRPr lang="en-US" dirty="0"/>
          </a:p>
        </p:txBody>
      </p:sp>
      <p:pic>
        <p:nvPicPr>
          <p:cNvPr id="4100" name="Picture 4" descr="Image result for scholarship programs for black wom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0185" y="4299533"/>
            <a:ext cx="3628428" cy="21658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1418829"/>
            <a:ext cx="1706365" cy="492443"/>
          </a:xfrm>
          <a:prstGeom prst="rect">
            <a:avLst/>
          </a:prstGeom>
        </p:spPr>
        <p:txBody>
          <a:bodyPr wrap="none">
            <a:spAutoFit/>
          </a:bodyPr>
          <a:lstStyle/>
          <a:p>
            <a:r>
              <a:rPr lang="en-US" sz="2600" dirty="0">
                <a:solidFill>
                  <a:prstClr val="black"/>
                </a:solidFill>
              </a:rPr>
              <a:t>Workplace </a:t>
            </a:r>
          </a:p>
        </p:txBody>
      </p:sp>
    </p:spTree>
    <p:extLst>
      <p:ext uri="{BB962C8B-B14F-4D97-AF65-F5344CB8AC3E}">
        <p14:creationId xmlns:p14="http://schemas.microsoft.com/office/powerpoint/2010/main" val="75165649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8234080" y="6528244"/>
            <a:ext cx="336833" cy="329756"/>
          </a:xfrm>
        </p:spPr>
        <p:txBody>
          <a:bodyPr/>
          <a:lstStyle/>
          <a:p>
            <a:fld id="{5BD36294-2849-48A8-8531-5354CF3095D2}" type="slidenum">
              <a:rPr lang="en-US" smtClean="0">
                <a:solidFill>
                  <a:srgbClr val="5F6062"/>
                </a:solidFill>
              </a:rPr>
              <a:pPr/>
              <a:t>89</a:t>
            </a:fld>
            <a:endParaRPr lang="en-US" dirty="0">
              <a:solidFill>
                <a:srgbClr val="5F6062"/>
              </a:solidFill>
            </a:endParaRPr>
          </a:p>
        </p:txBody>
      </p:sp>
      <p:sp>
        <p:nvSpPr>
          <p:cNvPr id="4" name="Title 3"/>
          <p:cNvSpPr>
            <a:spLocks noGrp="1"/>
          </p:cNvSpPr>
          <p:nvPr>
            <p:ph type="title"/>
          </p:nvPr>
        </p:nvSpPr>
        <p:spPr/>
        <p:txBody>
          <a:bodyPr/>
          <a:lstStyle/>
          <a:p>
            <a:r>
              <a:rPr lang="en-US" dirty="0"/>
              <a:t>Where Do We Go From Here or What Role Can We Play?</a:t>
            </a:r>
          </a:p>
        </p:txBody>
      </p:sp>
      <p:sp>
        <p:nvSpPr>
          <p:cNvPr id="6" name="Rectangle 5"/>
          <p:cNvSpPr/>
          <p:nvPr/>
        </p:nvSpPr>
        <p:spPr>
          <a:xfrm>
            <a:off x="1943100" y="0"/>
            <a:ext cx="2324100" cy="666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2" name="Content Placeholder 2"/>
          <p:cNvSpPr>
            <a:spLocks noGrp="1"/>
          </p:cNvSpPr>
          <p:nvPr>
            <p:ph sz="quarter" idx="12"/>
          </p:nvPr>
        </p:nvSpPr>
        <p:spPr>
          <a:xfrm>
            <a:off x="457201" y="2000468"/>
            <a:ext cx="8534400" cy="2896652"/>
          </a:xfrm>
        </p:spPr>
        <p:txBody>
          <a:bodyPr>
            <a:normAutofit fontScale="92500" lnSpcReduction="10000"/>
          </a:bodyPr>
          <a:lstStyle/>
          <a:p>
            <a:r>
              <a:rPr lang="en-US" sz="2600" dirty="0" smtClean="0"/>
              <a:t>Participate in mentor programs</a:t>
            </a:r>
          </a:p>
          <a:p>
            <a:r>
              <a:rPr lang="en-US" sz="2600" dirty="0" smtClean="0"/>
              <a:t>Coach and sponsor Black Women and Black Girls</a:t>
            </a:r>
          </a:p>
          <a:p>
            <a:r>
              <a:rPr lang="en-US" sz="2600" dirty="0" smtClean="0"/>
              <a:t>Create opportunities for advancement of Black Women</a:t>
            </a:r>
          </a:p>
          <a:p>
            <a:r>
              <a:rPr lang="en-US" sz="2600" dirty="0" smtClean="0"/>
              <a:t>Volunteer in the community</a:t>
            </a:r>
          </a:p>
          <a:p>
            <a:r>
              <a:rPr lang="en-US" sz="2600" dirty="0" smtClean="0"/>
              <a:t>Model professional and inclusive behaviors</a:t>
            </a:r>
          </a:p>
          <a:p>
            <a:r>
              <a:rPr lang="en-US" sz="2600" dirty="0" smtClean="0"/>
              <a:t>Step out of your comfort zone</a:t>
            </a:r>
            <a:endParaRPr lang="en-US" sz="2600" dirty="0"/>
          </a:p>
          <a:p>
            <a:pPr marL="0" indent="0">
              <a:buNone/>
            </a:pPr>
            <a:endParaRPr lang="en-US" dirty="0" smtClean="0"/>
          </a:p>
          <a:p>
            <a:endParaRPr lang="en-US" dirty="0" smtClean="0"/>
          </a:p>
          <a:p>
            <a:pPr marL="0" indent="0">
              <a:buNone/>
            </a:pPr>
            <a:endParaRPr lang="en-US" dirty="0"/>
          </a:p>
        </p:txBody>
      </p:sp>
      <p:pic>
        <p:nvPicPr>
          <p:cNvPr id="5124" name="Picture 4" descr="Image result for community outreach pro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3996" y="4400245"/>
            <a:ext cx="3238500" cy="24003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1" y="1400308"/>
            <a:ext cx="1432893" cy="523220"/>
          </a:xfrm>
          <a:prstGeom prst="rect">
            <a:avLst/>
          </a:prstGeom>
        </p:spPr>
        <p:txBody>
          <a:bodyPr wrap="none">
            <a:spAutoFit/>
          </a:bodyPr>
          <a:lstStyle/>
          <a:p>
            <a:r>
              <a:rPr lang="en-US" sz="2800" dirty="0">
                <a:solidFill>
                  <a:prstClr val="black"/>
                </a:solidFill>
              </a:rPr>
              <a:t>Personal</a:t>
            </a:r>
          </a:p>
        </p:txBody>
      </p:sp>
    </p:spTree>
    <p:extLst>
      <p:ext uri="{BB962C8B-B14F-4D97-AF65-F5344CB8AC3E}">
        <p14:creationId xmlns:p14="http://schemas.microsoft.com/office/powerpoint/2010/main" val="1019096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fade">
                                      <p:cBhvr>
                                        <p:cTn id="7" dur="2000"/>
                                        <p:tgtEl>
                                          <p:spTgt spid="32">
                                            <p:txEl>
                                              <p:pRg st="0" end="0"/>
                                            </p:txEl>
                                          </p:spTgt>
                                        </p:tgtEl>
                                      </p:cBhvr>
                                    </p:animEffect>
                                    <p:anim calcmode="lin" valueType="num">
                                      <p:cBhvr>
                                        <p:cTn id="8" dur="2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1000"/>
                                  </p:stCondLst>
                                  <p:childTnLst>
                                    <p:set>
                                      <p:cBhvr>
                                        <p:cTn id="12" dur="1" fill="hold">
                                          <p:stCondLst>
                                            <p:cond delay="0"/>
                                          </p:stCondLst>
                                        </p:cTn>
                                        <p:tgtEl>
                                          <p:spTgt spid="32">
                                            <p:txEl>
                                              <p:pRg st="1" end="1"/>
                                            </p:txEl>
                                          </p:spTgt>
                                        </p:tgtEl>
                                        <p:attrNameLst>
                                          <p:attrName>style.visibility</p:attrName>
                                        </p:attrNameLst>
                                      </p:cBhvr>
                                      <p:to>
                                        <p:strVal val="visible"/>
                                      </p:to>
                                    </p:set>
                                    <p:animEffect transition="in" filter="fade">
                                      <p:cBhvr>
                                        <p:cTn id="13" dur="2000"/>
                                        <p:tgtEl>
                                          <p:spTgt spid="32">
                                            <p:txEl>
                                              <p:pRg st="1" end="1"/>
                                            </p:txEl>
                                          </p:spTgt>
                                        </p:tgtEl>
                                      </p:cBhvr>
                                    </p:animEffect>
                                    <p:anim calcmode="lin" valueType="num">
                                      <p:cBhvr>
                                        <p:cTn id="14" dur="2000" fill="hold"/>
                                        <p:tgtEl>
                                          <p:spTgt spid="32">
                                            <p:txEl>
                                              <p:pRg st="1" end="1"/>
                                            </p:txEl>
                                          </p:spTgt>
                                        </p:tgtEl>
                                        <p:attrNameLst>
                                          <p:attrName>ppt_x</p:attrName>
                                        </p:attrNameLst>
                                      </p:cBhvr>
                                      <p:tavLst>
                                        <p:tav tm="0">
                                          <p:val>
                                            <p:strVal val="#ppt_x"/>
                                          </p:val>
                                        </p:tav>
                                        <p:tav tm="100000">
                                          <p:val>
                                            <p:strVal val="#ppt_x"/>
                                          </p:val>
                                        </p:tav>
                                      </p:tavLst>
                                    </p:anim>
                                    <p:anim calcmode="lin" valueType="num">
                                      <p:cBhvr>
                                        <p:cTn id="15" dur="2000" fill="hold"/>
                                        <p:tgtEl>
                                          <p:spTgt spid="32">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5000"/>
                            </p:stCondLst>
                            <p:childTnLst>
                              <p:par>
                                <p:cTn id="17" presetID="42" presetClass="entr" presetSubtype="0" fill="hold" nodeType="afterEffect">
                                  <p:stCondLst>
                                    <p:cond delay="1000"/>
                                  </p:stCondLst>
                                  <p:childTnLst>
                                    <p:set>
                                      <p:cBhvr>
                                        <p:cTn id="18" dur="1" fill="hold">
                                          <p:stCondLst>
                                            <p:cond delay="0"/>
                                          </p:stCondLst>
                                        </p:cTn>
                                        <p:tgtEl>
                                          <p:spTgt spid="32">
                                            <p:txEl>
                                              <p:pRg st="2" end="2"/>
                                            </p:txEl>
                                          </p:spTgt>
                                        </p:tgtEl>
                                        <p:attrNameLst>
                                          <p:attrName>style.visibility</p:attrName>
                                        </p:attrNameLst>
                                      </p:cBhvr>
                                      <p:to>
                                        <p:strVal val="visible"/>
                                      </p:to>
                                    </p:set>
                                    <p:animEffect transition="in" filter="fade">
                                      <p:cBhvr>
                                        <p:cTn id="19" dur="2000"/>
                                        <p:tgtEl>
                                          <p:spTgt spid="32">
                                            <p:txEl>
                                              <p:pRg st="2" end="2"/>
                                            </p:txEl>
                                          </p:spTgt>
                                        </p:tgtEl>
                                      </p:cBhvr>
                                    </p:animEffect>
                                    <p:anim calcmode="lin" valueType="num">
                                      <p:cBhvr>
                                        <p:cTn id="20" dur="2000" fill="hold"/>
                                        <p:tgtEl>
                                          <p:spTgt spid="32">
                                            <p:txEl>
                                              <p:pRg st="2" end="2"/>
                                            </p:txEl>
                                          </p:spTgt>
                                        </p:tgtEl>
                                        <p:attrNameLst>
                                          <p:attrName>ppt_x</p:attrName>
                                        </p:attrNameLst>
                                      </p:cBhvr>
                                      <p:tavLst>
                                        <p:tav tm="0">
                                          <p:val>
                                            <p:strVal val="#ppt_x"/>
                                          </p:val>
                                        </p:tav>
                                        <p:tav tm="100000">
                                          <p:val>
                                            <p:strVal val="#ppt_x"/>
                                          </p:val>
                                        </p:tav>
                                      </p:tavLst>
                                    </p:anim>
                                    <p:anim calcmode="lin" valueType="num">
                                      <p:cBhvr>
                                        <p:cTn id="21" dur="2000" fill="hold"/>
                                        <p:tgtEl>
                                          <p:spTgt spid="32">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8000"/>
                            </p:stCondLst>
                            <p:childTnLst>
                              <p:par>
                                <p:cTn id="23" presetID="42" presetClass="entr" presetSubtype="0" fill="hold" nodeType="afterEffect">
                                  <p:stCondLst>
                                    <p:cond delay="1000"/>
                                  </p:stCondLst>
                                  <p:childTnLst>
                                    <p:set>
                                      <p:cBhvr>
                                        <p:cTn id="24" dur="1" fill="hold">
                                          <p:stCondLst>
                                            <p:cond delay="0"/>
                                          </p:stCondLst>
                                        </p:cTn>
                                        <p:tgtEl>
                                          <p:spTgt spid="32">
                                            <p:txEl>
                                              <p:pRg st="3" end="3"/>
                                            </p:txEl>
                                          </p:spTgt>
                                        </p:tgtEl>
                                        <p:attrNameLst>
                                          <p:attrName>style.visibility</p:attrName>
                                        </p:attrNameLst>
                                      </p:cBhvr>
                                      <p:to>
                                        <p:strVal val="visible"/>
                                      </p:to>
                                    </p:set>
                                    <p:animEffect transition="in" filter="fade">
                                      <p:cBhvr>
                                        <p:cTn id="25" dur="2000"/>
                                        <p:tgtEl>
                                          <p:spTgt spid="32">
                                            <p:txEl>
                                              <p:pRg st="3" end="3"/>
                                            </p:txEl>
                                          </p:spTgt>
                                        </p:tgtEl>
                                      </p:cBhvr>
                                    </p:animEffect>
                                    <p:anim calcmode="lin" valueType="num">
                                      <p:cBhvr>
                                        <p:cTn id="26" dur="2000" fill="hold"/>
                                        <p:tgtEl>
                                          <p:spTgt spid="32">
                                            <p:txEl>
                                              <p:pRg st="3" end="3"/>
                                            </p:txEl>
                                          </p:spTgt>
                                        </p:tgtEl>
                                        <p:attrNameLst>
                                          <p:attrName>ppt_x</p:attrName>
                                        </p:attrNameLst>
                                      </p:cBhvr>
                                      <p:tavLst>
                                        <p:tav tm="0">
                                          <p:val>
                                            <p:strVal val="#ppt_x"/>
                                          </p:val>
                                        </p:tav>
                                        <p:tav tm="100000">
                                          <p:val>
                                            <p:strVal val="#ppt_x"/>
                                          </p:val>
                                        </p:tav>
                                      </p:tavLst>
                                    </p:anim>
                                    <p:anim calcmode="lin" valueType="num">
                                      <p:cBhvr>
                                        <p:cTn id="27" dur="2000" fill="hold"/>
                                        <p:tgtEl>
                                          <p:spTgt spid="32">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11000"/>
                            </p:stCondLst>
                            <p:childTnLst>
                              <p:par>
                                <p:cTn id="29" presetID="42" presetClass="entr" presetSubtype="0" fill="hold" nodeType="afterEffect">
                                  <p:stCondLst>
                                    <p:cond delay="1000"/>
                                  </p:stCondLst>
                                  <p:childTnLst>
                                    <p:set>
                                      <p:cBhvr>
                                        <p:cTn id="30" dur="1" fill="hold">
                                          <p:stCondLst>
                                            <p:cond delay="0"/>
                                          </p:stCondLst>
                                        </p:cTn>
                                        <p:tgtEl>
                                          <p:spTgt spid="32">
                                            <p:txEl>
                                              <p:pRg st="4" end="4"/>
                                            </p:txEl>
                                          </p:spTgt>
                                        </p:tgtEl>
                                        <p:attrNameLst>
                                          <p:attrName>style.visibility</p:attrName>
                                        </p:attrNameLst>
                                      </p:cBhvr>
                                      <p:to>
                                        <p:strVal val="visible"/>
                                      </p:to>
                                    </p:set>
                                    <p:animEffect transition="in" filter="fade">
                                      <p:cBhvr>
                                        <p:cTn id="31" dur="2000"/>
                                        <p:tgtEl>
                                          <p:spTgt spid="32">
                                            <p:txEl>
                                              <p:pRg st="4" end="4"/>
                                            </p:txEl>
                                          </p:spTgt>
                                        </p:tgtEl>
                                      </p:cBhvr>
                                    </p:animEffect>
                                    <p:anim calcmode="lin" valueType="num">
                                      <p:cBhvr>
                                        <p:cTn id="32" dur="2000" fill="hold"/>
                                        <p:tgtEl>
                                          <p:spTgt spid="32">
                                            <p:txEl>
                                              <p:pRg st="4" end="4"/>
                                            </p:txEl>
                                          </p:spTgt>
                                        </p:tgtEl>
                                        <p:attrNameLst>
                                          <p:attrName>ppt_x</p:attrName>
                                        </p:attrNameLst>
                                      </p:cBhvr>
                                      <p:tavLst>
                                        <p:tav tm="0">
                                          <p:val>
                                            <p:strVal val="#ppt_x"/>
                                          </p:val>
                                        </p:tav>
                                        <p:tav tm="100000">
                                          <p:val>
                                            <p:strVal val="#ppt_x"/>
                                          </p:val>
                                        </p:tav>
                                      </p:tavLst>
                                    </p:anim>
                                    <p:anim calcmode="lin" valueType="num">
                                      <p:cBhvr>
                                        <p:cTn id="33" dur="2000" fill="hold"/>
                                        <p:tgtEl>
                                          <p:spTgt spid="32">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14000"/>
                            </p:stCondLst>
                            <p:childTnLst>
                              <p:par>
                                <p:cTn id="35" presetID="42" presetClass="entr" presetSubtype="0" fill="hold" nodeType="afterEffect">
                                  <p:stCondLst>
                                    <p:cond delay="1500"/>
                                  </p:stCondLst>
                                  <p:childTnLst>
                                    <p:set>
                                      <p:cBhvr>
                                        <p:cTn id="36" dur="1" fill="hold">
                                          <p:stCondLst>
                                            <p:cond delay="0"/>
                                          </p:stCondLst>
                                        </p:cTn>
                                        <p:tgtEl>
                                          <p:spTgt spid="32">
                                            <p:txEl>
                                              <p:pRg st="5" end="5"/>
                                            </p:txEl>
                                          </p:spTgt>
                                        </p:tgtEl>
                                        <p:attrNameLst>
                                          <p:attrName>style.visibility</p:attrName>
                                        </p:attrNameLst>
                                      </p:cBhvr>
                                      <p:to>
                                        <p:strVal val="visible"/>
                                      </p:to>
                                    </p:set>
                                    <p:animEffect transition="in" filter="fade">
                                      <p:cBhvr>
                                        <p:cTn id="37" dur="2000"/>
                                        <p:tgtEl>
                                          <p:spTgt spid="32">
                                            <p:txEl>
                                              <p:pRg st="5" end="5"/>
                                            </p:txEl>
                                          </p:spTgt>
                                        </p:tgtEl>
                                      </p:cBhvr>
                                    </p:animEffect>
                                    <p:anim calcmode="lin" valueType="num">
                                      <p:cBhvr>
                                        <p:cTn id="38" dur="2000" fill="hold"/>
                                        <p:tgtEl>
                                          <p:spTgt spid="32">
                                            <p:txEl>
                                              <p:pRg st="5" end="5"/>
                                            </p:txEl>
                                          </p:spTgt>
                                        </p:tgtEl>
                                        <p:attrNameLst>
                                          <p:attrName>ppt_x</p:attrName>
                                        </p:attrNameLst>
                                      </p:cBhvr>
                                      <p:tavLst>
                                        <p:tav tm="0">
                                          <p:val>
                                            <p:strVal val="#ppt_x"/>
                                          </p:val>
                                        </p:tav>
                                        <p:tav tm="100000">
                                          <p:val>
                                            <p:strVal val="#ppt_x"/>
                                          </p:val>
                                        </p:tav>
                                      </p:tavLst>
                                    </p:anim>
                                    <p:anim calcmode="lin" valueType="num">
                                      <p:cBhvr>
                                        <p:cTn id="39" dur="2000" fill="hold"/>
                                        <p:tgtEl>
                                          <p:spTgt spid="3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dirty="0"/>
          </a:p>
        </p:txBody>
      </p:sp>
      <p:sp>
        <p:nvSpPr>
          <p:cNvPr id="3" name="Title 2"/>
          <p:cNvSpPr>
            <a:spLocks noGrp="1"/>
          </p:cNvSpPr>
          <p:nvPr>
            <p:ph type="ctrTitle"/>
          </p:nvPr>
        </p:nvSpPr>
        <p:spPr/>
        <p:txBody>
          <a:bodyPr/>
          <a:lstStyle/>
          <a:p>
            <a:r>
              <a:rPr lang="en-US" dirty="0" smtClean="0"/>
              <a:t>Health Disparities for African American Women</a:t>
            </a:r>
            <a:endParaRPr lang="en-US" dirty="0"/>
          </a:p>
        </p:txBody>
      </p:sp>
    </p:spTree>
    <p:extLst>
      <p:ext uri="{BB962C8B-B14F-4D97-AF65-F5344CB8AC3E}">
        <p14:creationId xmlns:p14="http://schemas.microsoft.com/office/powerpoint/2010/main" val="363633190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Thank You</a:t>
            </a:r>
            <a:endParaRPr lang="en-CA" dirty="0"/>
          </a:p>
        </p:txBody>
      </p:sp>
    </p:spTree>
    <p:extLst>
      <p:ext uri="{BB962C8B-B14F-4D97-AF65-F5344CB8AC3E}">
        <p14:creationId xmlns:p14="http://schemas.microsoft.com/office/powerpoint/2010/main" val="96239766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2895600" y="762000"/>
            <a:ext cx="6172200" cy="1704975"/>
          </a:xfrm>
        </p:spPr>
        <p:txBody>
          <a:bodyPr>
            <a:noAutofit/>
          </a:bodyPr>
          <a:lstStyle/>
          <a:p>
            <a:r>
              <a:rPr lang="en-US" sz="7200" b="1" dirty="0" smtClean="0">
                <a:solidFill>
                  <a:schemeClr val="accent1"/>
                </a:solidFill>
                <a:latin typeface="Alana" pitchFamily="50" charset="0"/>
              </a:rPr>
              <a:t>Work &amp; Family</a:t>
            </a:r>
            <a:endParaRPr lang="en-US" sz="7200" b="1" dirty="0">
              <a:solidFill>
                <a:schemeClr val="accent1"/>
              </a:solidFill>
              <a:latin typeface="Alana" pitchFamily="50" charset="0"/>
            </a:endParaRPr>
          </a:p>
        </p:txBody>
      </p:sp>
      <p:sp>
        <p:nvSpPr>
          <p:cNvPr id="15" name="Text Placeholder 14"/>
          <p:cNvSpPr>
            <a:spLocks noGrp="1"/>
          </p:cNvSpPr>
          <p:nvPr>
            <p:ph type="body" idx="1"/>
          </p:nvPr>
        </p:nvSpPr>
        <p:spPr>
          <a:xfrm>
            <a:off x="2971800" y="2667000"/>
            <a:ext cx="6096000" cy="1828800"/>
          </a:xfrm>
        </p:spPr>
        <p:txBody>
          <a:bodyPr>
            <a:normAutofit/>
          </a:bodyPr>
          <a:lstStyle/>
          <a:p>
            <a:r>
              <a:rPr lang="en-US" sz="3900" b="1" dirty="0" smtClean="0">
                <a:ln w="0"/>
                <a:solidFill>
                  <a:schemeClr val="tx1"/>
                </a:solidFill>
              </a:rPr>
              <a:t>Dr. Robin Carter</a:t>
            </a:r>
          </a:p>
          <a:p>
            <a:r>
              <a:rPr lang="en-US" dirty="0" smtClean="0">
                <a:ln w="0"/>
                <a:solidFill>
                  <a:schemeClr val="tx1"/>
                </a:solidFill>
              </a:rPr>
              <a:t>Associate Dean, Health &amp; Human Services</a:t>
            </a:r>
          </a:p>
          <a:p>
            <a:r>
              <a:rPr lang="en-US" dirty="0" smtClean="0">
                <a:ln w="0"/>
                <a:solidFill>
                  <a:schemeClr val="tx1"/>
                </a:solidFill>
              </a:rPr>
              <a:t>Sacramento State </a:t>
            </a:r>
            <a:r>
              <a:rPr lang="en-US" dirty="0" err="1" smtClean="0">
                <a:ln w="0"/>
                <a:solidFill>
                  <a:schemeClr val="tx1"/>
                </a:solidFill>
              </a:rPr>
              <a:t>Universary</a:t>
            </a:r>
            <a:r>
              <a:rPr lang="en-US" dirty="0" smtClean="0">
                <a:ln w="0"/>
                <a:solidFill>
                  <a:schemeClr val="tx1"/>
                </a:solidFill>
              </a:rPr>
              <a:t> </a:t>
            </a:r>
            <a:endParaRPr lang="en-US" dirty="0">
              <a:ln w="0"/>
              <a:solidFill>
                <a:schemeClr val="tx1"/>
              </a:solidFill>
            </a:endParaRPr>
          </a:p>
        </p:txBody>
      </p:sp>
    </p:spTree>
    <p:extLst>
      <p:ext uri="{BB962C8B-B14F-4D97-AF65-F5344CB8AC3E}">
        <p14:creationId xmlns:p14="http://schemas.microsoft.com/office/powerpoint/2010/main" val="327710546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73920"/>
            <a:ext cx="7543800" cy="3825055"/>
          </a:xfrm>
        </p:spPr>
        <p:txBody>
          <a:bodyPr/>
          <a:lstStyle/>
          <a:p>
            <a:pPr algn="ctr"/>
            <a:r>
              <a:rPr lang="en-US" sz="5400" dirty="0" smtClean="0">
                <a:latin typeface="+mn-lt"/>
              </a:rPr>
              <a:t>Black Women &amp; Work</a:t>
            </a:r>
            <a:r>
              <a:rPr lang="en-US" sz="5400" dirty="0">
                <a:latin typeface="+mn-lt"/>
              </a:rPr>
              <a:t> </a:t>
            </a:r>
            <a:r>
              <a:rPr lang="en-US" dirty="0"/>
              <a:t/>
            </a:r>
            <a:br>
              <a:rPr lang="en-US" dirty="0"/>
            </a:br>
            <a:r>
              <a:rPr lang="en-US" dirty="0" smtClean="0"/>
              <a:t/>
            </a:r>
            <a:br>
              <a:rPr lang="en-US" dirty="0" smtClean="0"/>
            </a:br>
            <a:r>
              <a:rPr lang="en-US" sz="4000" dirty="0" smtClean="0">
                <a:latin typeface="+mn-lt"/>
              </a:rPr>
              <a:t>Dr. Robin Carter</a:t>
            </a:r>
            <a:br>
              <a:rPr lang="en-US" sz="4000" dirty="0" smtClean="0">
                <a:latin typeface="+mn-lt"/>
              </a:rPr>
            </a:br>
            <a:endParaRPr lang="en-US" sz="4000" dirty="0">
              <a:latin typeface="+mn-lt"/>
            </a:endParaRPr>
          </a:p>
        </p:txBody>
      </p:sp>
      <p:pic>
        <p:nvPicPr>
          <p:cNvPr id="5" name="Picture 4"/>
          <p:cNvPicPr>
            <a:picLocks noChangeAspect="1"/>
          </p:cNvPicPr>
          <p:nvPr/>
        </p:nvPicPr>
        <p:blipFill>
          <a:blip r:embed="rId2"/>
          <a:stretch>
            <a:fillRect/>
          </a:stretch>
        </p:blipFill>
        <p:spPr>
          <a:xfrm>
            <a:off x="3262561" y="3581400"/>
            <a:ext cx="2266355" cy="2266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0282752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762000" y="990600"/>
            <a:ext cx="7772400" cy="1143000"/>
          </a:xfrm>
        </p:spPr>
        <p:txBody>
          <a:bodyPr>
            <a:normAutofit fontScale="90000"/>
          </a:bodyPr>
          <a:lstStyle/>
          <a:p>
            <a:pPr algn="ctr"/>
            <a:r>
              <a:rPr lang="en-US" sz="4000" b="1" dirty="0">
                <a:latin typeface="+mn-lt"/>
              </a:rPr>
              <a:t>Factors that Affect </a:t>
            </a:r>
            <a:r>
              <a:rPr lang="en-US" sz="4000" b="1" dirty="0" smtClean="0">
                <a:latin typeface="+mn-lt"/>
              </a:rPr>
              <a:t>Black Women in the </a:t>
            </a:r>
            <a:r>
              <a:rPr lang="en-US" sz="4000" b="1" dirty="0">
                <a:latin typeface="+mn-lt"/>
              </a:rPr>
              <a:t>Workplace</a:t>
            </a:r>
          </a:p>
        </p:txBody>
      </p:sp>
      <p:sp>
        <p:nvSpPr>
          <p:cNvPr id="19459" name="Rectangle 3"/>
          <p:cNvSpPr>
            <a:spLocks noGrp="1" noChangeArrowheads="1"/>
          </p:cNvSpPr>
          <p:nvPr>
            <p:ph sz="quarter" idx="1"/>
          </p:nvPr>
        </p:nvSpPr>
        <p:spPr/>
        <p:txBody>
          <a:bodyPr>
            <a:normAutofit/>
          </a:bodyPr>
          <a:lstStyle/>
          <a:p>
            <a:pPr>
              <a:lnSpc>
                <a:spcPct val="90000"/>
              </a:lnSpc>
            </a:pPr>
            <a:endParaRPr lang="en-US" dirty="0" smtClean="0"/>
          </a:p>
          <a:p>
            <a:pPr>
              <a:lnSpc>
                <a:spcPct val="90000"/>
              </a:lnSpc>
            </a:pPr>
            <a:endParaRPr lang="en-US" dirty="0" smtClean="0"/>
          </a:p>
          <a:p>
            <a:pPr>
              <a:lnSpc>
                <a:spcPct val="90000"/>
              </a:lnSpc>
            </a:pPr>
            <a:r>
              <a:rPr lang="en-US" dirty="0" smtClean="0"/>
              <a:t>Stereotypes</a:t>
            </a:r>
            <a:endParaRPr lang="en-US" dirty="0"/>
          </a:p>
          <a:p>
            <a:pPr>
              <a:lnSpc>
                <a:spcPct val="90000"/>
              </a:lnSpc>
            </a:pPr>
            <a:r>
              <a:rPr lang="en-US" dirty="0" smtClean="0"/>
              <a:t>Access </a:t>
            </a:r>
            <a:r>
              <a:rPr lang="en-US" dirty="0"/>
              <a:t>Discrimination</a:t>
            </a:r>
          </a:p>
          <a:p>
            <a:pPr>
              <a:lnSpc>
                <a:spcPct val="90000"/>
              </a:lnSpc>
            </a:pPr>
            <a:r>
              <a:rPr lang="en-US" dirty="0"/>
              <a:t>Evaluation &amp; Promotion Bias</a:t>
            </a:r>
          </a:p>
          <a:p>
            <a:pPr>
              <a:lnSpc>
                <a:spcPct val="90000"/>
              </a:lnSpc>
            </a:pPr>
            <a:r>
              <a:rPr lang="en-US" dirty="0"/>
              <a:t>Job </a:t>
            </a:r>
            <a:r>
              <a:rPr lang="en-US" dirty="0" smtClean="0"/>
              <a:t>Leaves</a:t>
            </a:r>
            <a:endParaRPr lang="en-US" dirty="0"/>
          </a:p>
          <a:p>
            <a:pPr>
              <a:lnSpc>
                <a:spcPct val="90000"/>
              </a:lnSpc>
            </a:pPr>
            <a:r>
              <a:rPr lang="en-US" dirty="0"/>
              <a:t>Sexual </a:t>
            </a:r>
            <a:r>
              <a:rPr lang="en-US" dirty="0" smtClean="0"/>
              <a:t>Harassment</a:t>
            </a:r>
          </a:p>
          <a:p>
            <a:pPr>
              <a:lnSpc>
                <a:spcPct val="90000"/>
              </a:lnSpc>
            </a:pPr>
            <a:r>
              <a:rPr lang="en-US" dirty="0"/>
              <a:t>Affordable day care</a:t>
            </a:r>
          </a:p>
          <a:p>
            <a:pPr>
              <a:lnSpc>
                <a:spcPct val="90000"/>
              </a:lnSpc>
            </a:pPr>
            <a:endParaRPr lang="en-US" dirty="0" smtClean="0"/>
          </a:p>
          <a:p>
            <a:pPr marL="114300" indent="0">
              <a:lnSpc>
                <a:spcPct val="90000"/>
              </a:lnSpc>
              <a:buNone/>
            </a:pPr>
            <a:endParaRPr lang="en-US" dirty="0"/>
          </a:p>
        </p:txBody>
      </p:sp>
      <p:sp>
        <p:nvSpPr>
          <p:cNvPr id="2" name="Content Placeholder 1"/>
          <p:cNvSpPr>
            <a:spLocks noGrp="1"/>
          </p:cNvSpPr>
          <p:nvPr>
            <p:ph sz="half" idx="4294967295"/>
          </p:nvPr>
        </p:nvSpPr>
        <p:spPr>
          <a:xfrm>
            <a:off x="5394325" y="1447800"/>
            <a:ext cx="3749675" cy="4572000"/>
          </a:xfrm>
        </p:spPr>
        <p:txBody>
          <a:bodyPr>
            <a:normAutofit/>
          </a:bodyPr>
          <a:lstStyle/>
          <a:p>
            <a:pPr>
              <a:lnSpc>
                <a:spcPct val="90000"/>
              </a:lnSpc>
            </a:pPr>
            <a:endParaRPr lang="en-US" dirty="0" smtClean="0"/>
          </a:p>
          <a:p>
            <a:pPr>
              <a:lnSpc>
                <a:spcPct val="90000"/>
              </a:lnSpc>
            </a:pPr>
            <a:endParaRPr lang="en-US" dirty="0" smtClean="0"/>
          </a:p>
          <a:p>
            <a:pPr>
              <a:lnSpc>
                <a:spcPct val="90000"/>
              </a:lnSpc>
            </a:pPr>
            <a:r>
              <a:rPr lang="en-US" dirty="0" smtClean="0"/>
              <a:t>Limited </a:t>
            </a:r>
            <a:r>
              <a:rPr lang="en-US" dirty="0"/>
              <a:t>PTO  </a:t>
            </a:r>
          </a:p>
          <a:p>
            <a:pPr>
              <a:lnSpc>
                <a:spcPct val="90000"/>
              </a:lnSpc>
            </a:pPr>
            <a:r>
              <a:rPr lang="en-US" dirty="0"/>
              <a:t>Incarceration of mothers</a:t>
            </a:r>
          </a:p>
          <a:p>
            <a:pPr>
              <a:lnSpc>
                <a:spcPct val="90000"/>
              </a:lnSpc>
            </a:pPr>
            <a:r>
              <a:rPr lang="en-US" dirty="0"/>
              <a:t>Unemployment </a:t>
            </a:r>
          </a:p>
          <a:p>
            <a:pPr>
              <a:lnSpc>
                <a:spcPct val="90000"/>
              </a:lnSpc>
            </a:pPr>
            <a:r>
              <a:rPr lang="en-US" dirty="0"/>
              <a:t>Occupational Segregation</a:t>
            </a:r>
          </a:p>
          <a:p>
            <a:pPr>
              <a:lnSpc>
                <a:spcPct val="90000"/>
              </a:lnSpc>
            </a:pPr>
            <a:r>
              <a:rPr lang="en-US" dirty="0"/>
              <a:t>Pay Disparities</a:t>
            </a:r>
          </a:p>
          <a:p>
            <a:endParaRPr lang="en-US" dirty="0"/>
          </a:p>
        </p:txBody>
      </p:sp>
    </p:spTree>
    <p:extLst>
      <p:ext uri="{BB962C8B-B14F-4D97-AF65-F5344CB8AC3E}">
        <p14:creationId xmlns:p14="http://schemas.microsoft.com/office/powerpoint/2010/main" val="47093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9459">
                                            <p:txEl>
                                              <p:pRg st="2" end="2"/>
                                            </p:txEl>
                                          </p:spTgt>
                                        </p:tgtEl>
                                        <p:attrNameLst>
                                          <p:attrName>style.visibility</p:attrName>
                                        </p:attrNameLst>
                                      </p:cBhvr>
                                      <p:to>
                                        <p:strVal val="visible"/>
                                      </p:to>
                                    </p:set>
                                    <p:animEffect transition="in" filter="box(out)">
                                      <p:cBhvr>
                                        <p:cTn id="7" dur="500"/>
                                        <p:tgtEl>
                                          <p:spTgt spid="19459">
                                            <p:txEl>
                                              <p:pRg st="2" end="2"/>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9459">
                                            <p:txEl>
                                              <p:pRg st="3" end="3"/>
                                            </p:txEl>
                                          </p:spTgt>
                                        </p:tgtEl>
                                        <p:attrNameLst>
                                          <p:attrName>style.visibility</p:attrName>
                                        </p:attrNameLst>
                                      </p:cBhvr>
                                      <p:to>
                                        <p:strVal val="visible"/>
                                      </p:to>
                                    </p:set>
                                    <p:animEffect transition="in" filter="box(out)">
                                      <p:cBhvr>
                                        <p:cTn id="12" dur="500"/>
                                        <p:tgtEl>
                                          <p:spTgt spid="19459">
                                            <p:txEl>
                                              <p:pRg st="3" end="3"/>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9459">
                                            <p:txEl>
                                              <p:pRg st="4" end="4"/>
                                            </p:txEl>
                                          </p:spTgt>
                                        </p:tgtEl>
                                        <p:attrNameLst>
                                          <p:attrName>style.visibility</p:attrName>
                                        </p:attrNameLst>
                                      </p:cBhvr>
                                      <p:to>
                                        <p:strVal val="visible"/>
                                      </p:to>
                                    </p:set>
                                    <p:animEffect transition="in" filter="box(out)">
                                      <p:cBhvr>
                                        <p:cTn id="17" dur="500"/>
                                        <p:tgtEl>
                                          <p:spTgt spid="19459">
                                            <p:txEl>
                                              <p:pRg st="4" end="4"/>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19459">
                                            <p:txEl>
                                              <p:pRg st="5" end="5"/>
                                            </p:txEl>
                                          </p:spTgt>
                                        </p:tgtEl>
                                        <p:attrNameLst>
                                          <p:attrName>style.visibility</p:attrName>
                                        </p:attrNameLst>
                                      </p:cBhvr>
                                      <p:to>
                                        <p:strVal val="visible"/>
                                      </p:to>
                                    </p:set>
                                    <p:animEffect transition="in" filter="box(out)">
                                      <p:cBhvr>
                                        <p:cTn id="22" dur="500"/>
                                        <p:tgtEl>
                                          <p:spTgt spid="19459">
                                            <p:txEl>
                                              <p:pRg st="5" end="5"/>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CAMERA.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19459">
                                            <p:txEl>
                                              <p:pRg st="6" end="6"/>
                                            </p:txEl>
                                          </p:spTgt>
                                        </p:tgtEl>
                                        <p:attrNameLst>
                                          <p:attrName>style.visibility</p:attrName>
                                        </p:attrNameLst>
                                      </p:cBhvr>
                                      <p:to>
                                        <p:strVal val="visible"/>
                                      </p:to>
                                    </p:set>
                                    <p:animEffect transition="in" filter="box(out)">
                                      <p:cBhvr>
                                        <p:cTn id="27" dur="500"/>
                                        <p:tgtEl>
                                          <p:spTgt spid="19459">
                                            <p:txEl>
                                              <p:pRg st="6" end="6"/>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2" name="CAMERA.WAV"/>
                                        </p:tgtEl>
                                      </p:cMediaNode>
                                    </p:audio>
                                  </p:sub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19459">
                                            <p:txEl>
                                              <p:pRg st="7" end="7"/>
                                            </p:txEl>
                                          </p:spTgt>
                                        </p:tgtEl>
                                        <p:attrNameLst>
                                          <p:attrName>style.visibility</p:attrName>
                                        </p:attrNameLst>
                                      </p:cBhvr>
                                      <p:to>
                                        <p:strVal val="visible"/>
                                      </p:to>
                                    </p:set>
                                    <p:animEffect transition="in" filter="box(out)">
                                      <p:cBhvr>
                                        <p:cTn id="32" dur="500"/>
                                        <p:tgtEl>
                                          <p:spTgt spid="19459">
                                            <p:txEl>
                                              <p:pRg st="7" end="7"/>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7772400" cy="1143000"/>
          </a:xfrm>
        </p:spPr>
        <p:txBody>
          <a:bodyPr/>
          <a:lstStyle/>
          <a:p>
            <a:pPr algn="ctr"/>
            <a:r>
              <a:rPr lang="en-US" sz="4000" b="1" dirty="0" smtClean="0">
                <a:latin typeface="+mn-lt"/>
              </a:rPr>
              <a:t>Workforce Participation</a:t>
            </a:r>
            <a:endParaRPr lang="en-US" sz="4000" b="1" dirty="0">
              <a:latin typeface="+mn-lt"/>
            </a:endParaRPr>
          </a:p>
        </p:txBody>
      </p:sp>
      <p:sp>
        <p:nvSpPr>
          <p:cNvPr id="3" name="Content Placeholder 2"/>
          <p:cNvSpPr>
            <a:spLocks noGrp="1"/>
          </p:cNvSpPr>
          <p:nvPr>
            <p:ph sz="quarter" idx="1"/>
          </p:nvPr>
        </p:nvSpPr>
        <p:spPr>
          <a:prstGeom prst="rect">
            <a:avLst/>
          </a:prstGeom>
        </p:spPr>
        <p:txBody>
          <a:bodyPr>
            <a:normAutofit/>
          </a:bodyPr>
          <a:lstStyle/>
          <a:p>
            <a:pPr>
              <a:lnSpc>
                <a:spcPct val="90000"/>
              </a:lnSpc>
              <a:buFont typeface="Times" charset="0"/>
              <a:buChar char="•"/>
            </a:pPr>
            <a:endParaRPr lang="en-US" dirty="0" smtClean="0"/>
          </a:p>
          <a:p>
            <a:pPr>
              <a:lnSpc>
                <a:spcPct val="90000"/>
              </a:lnSpc>
              <a:buFont typeface="Times" charset="0"/>
              <a:buChar char="•"/>
            </a:pPr>
            <a:r>
              <a:rPr lang="en-US" dirty="0" smtClean="0"/>
              <a:t>58.4</a:t>
            </a:r>
            <a:r>
              <a:rPr lang="en-US" dirty="0"/>
              <a:t>% in the labor </a:t>
            </a:r>
            <a:r>
              <a:rPr lang="en-US" dirty="0" smtClean="0"/>
              <a:t>force</a:t>
            </a:r>
          </a:p>
          <a:p>
            <a:pPr>
              <a:lnSpc>
                <a:spcPct val="90000"/>
              </a:lnSpc>
              <a:buFont typeface="Times" charset="0"/>
              <a:buChar char="•"/>
            </a:pPr>
            <a:r>
              <a:rPr lang="en-US" dirty="0" smtClean="0"/>
              <a:t>More </a:t>
            </a:r>
            <a:r>
              <a:rPr lang="en-US" dirty="0"/>
              <a:t>than two-thirds of all B</a:t>
            </a:r>
            <a:r>
              <a:rPr lang="en-US" dirty="0" smtClean="0"/>
              <a:t>lack </a:t>
            </a:r>
            <a:r>
              <a:rPr lang="en-US" dirty="0"/>
              <a:t>working mothers are single </a:t>
            </a:r>
            <a:r>
              <a:rPr lang="en-US" dirty="0" smtClean="0"/>
              <a:t>mothers</a:t>
            </a:r>
          </a:p>
          <a:p>
            <a:pPr>
              <a:lnSpc>
                <a:spcPct val="90000"/>
              </a:lnSpc>
              <a:buFont typeface="Times" charset="0"/>
              <a:buChar char="•"/>
            </a:pPr>
            <a:r>
              <a:rPr lang="en-US" dirty="0" smtClean="0"/>
              <a:t>80% of all Black women are breadwinners in their families</a:t>
            </a:r>
          </a:p>
          <a:p>
            <a:pPr>
              <a:lnSpc>
                <a:spcPct val="90000"/>
              </a:lnSpc>
              <a:buFont typeface="Times" charset="0"/>
              <a:buChar char="•"/>
            </a:pPr>
            <a:r>
              <a:rPr lang="en-US" dirty="0" smtClean="0"/>
              <a:t>23.2</a:t>
            </a:r>
            <a:r>
              <a:rPr lang="en-US" dirty="0"/>
              <a:t>% in service </a:t>
            </a:r>
            <a:r>
              <a:rPr lang="en-US" dirty="0" smtClean="0"/>
              <a:t>occupations</a:t>
            </a:r>
          </a:p>
          <a:p>
            <a:pPr>
              <a:lnSpc>
                <a:spcPct val="90000"/>
              </a:lnSpc>
              <a:buFont typeface="Times" charset="0"/>
              <a:buChar char="•"/>
            </a:pPr>
            <a:r>
              <a:rPr lang="en-US" dirty="0" smtClean="0"/>
              <a:t>72</a:t>
            </a:r>
            <a:r>
              <a:rPr lang="en-US" dirty="0"/>
              <a:t>% of part-time workers are female.</a:t>
            </a:r>
          </a:p>
          <a:p>
            <a:pPr>
              <a:lnSpc>
                <a:spcPct val="90000"/>
              </a:lnSpc>
              <a:buFont typeface="Times" charset="0"/>
              <a:buChar char="•"/>
            </a:pPr>
            <a:endParaRPr lang="en-US" sz="2400" dirty="0" smtClean="0"/>
          </a:p>
          <a:p>
            <a:pPr marL="114300" indent="0">
              <a:lnSpc>
                <a:spcPct val="90000"/>
              </a:lnSpc>
              <a:buNone/>
            </a:pPr>
            <a:endParaRPr lang="en-US" sz="2400" dirty="0"/>
          </a:p>
          <a:p>
            <a:endParaRPr lang="en-US" dirty="0" smtClean="0"/>
          </a:p>
          <a:p>
            <a:pPr marL="114300" indent="0">
              <a:buNone/>
            </a:pPr>
            <a:endParaRPr lang="en-US" dirty="0"/>
          </a:p>
          <a:p>
            <a:endParaRPr lang="en-US" dirty="0"/>
          </a:p>
        </p:txBody>
      </p:sp>
      <p:pic>
        <p:nvPicPr>
          <p:cNvPr id="6" name="Picture 5"/>
          <p:cNvPicPr>
            <a:picLocks noChangeAspect="1"/>
          </p:cNvPicPr>
          <p:nvPr/>
        </p:nvPicPr>
        <p:blipFill>
          <a:blip r:embed="rId2"/>
          <a:stretch>
            <a:fillRect/>
          </a:stretch>
        </p:blipFill>
        <p:spPr>
          <a:xfrm>
            <a:off x="6956862" y="4953000"/>
            <a:ext cx="1796787" cy="16968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9176894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smtClean="0">
                <a:latin typeface="+mn-lt"/>
              </a:rPr>
              <a:t>Workplace Participation</a:t>
            </a:r>
            <a:endParaRPr lang="en-US" sz="4000" b="1" dirty="0">
              <a:latin typeface="+mn-lt"/>
            </a:endParaRPr>
          </a:p>
        </p:txBody>
      </p:sp>
      <p:sp>
        <p:nvSpPr>
          <p:cNvPr id="3" name="Content Placeholder 2"/>
          <p:cNvSpPr>
            <a:spLocks noGrp="1"/>
          </p:cNvSpPr>
          <p:nvPr>
            <p:ph sz="quarter" idx="1"/>
          </p:nvPr>
        </p:nvSpPr>
        <p:spPr>
          <a:xfrm>
            <a:off x="914400" y="1447800"/>
            <a:ext cx="7772400" cy="3352800"/>
          </a:xfrm>
          <a:prstGeom prst="rect">
            <a:avLst/>
          </a:prstGeom>
        </p:spPr>
        <p:txBody>
          <a:bodyPr>
            <a:noAutofit/>
          </a:bodyPr>
          <a:lstStyle/>
          <a:p>
            <a:pPr>
              <a:lnSpc>
                <a:spcPct val="90000"/>
              </a:lnSpc>
              <a:buFont typeface="Times" charset="0"/>
              <a:buChar char="•"/>
            </a:pPr>
            <a:r>
              <a:rPr lang="en-US" sz="2400" dirty="0" smtClean="0"/>
              <a:t>3 women in 5 work at or below the minimum wage.</a:t>
            </a:r>
          </a:p>
          <a:p>
            <a:pPr>
              <a:lnSpc>
                <a:spcPct val="90000"/>
              </a:lnSpc>
              <a:buFont typeface="Times" charset="0"/>
              <a:buChar char="•"/>
            </a:pPr>
            <a:r>
              <a:rPr lang="en-US" sz="2400" dirty="0" smtClean="0"/>
              <a:t>1 </a:t>
            </a:r>
            <a:r>
              <a:rPr lang="en-US" sz="2400" dirty="0"/>
              <a:t>in 2 people who work more than one job are women.</a:t>
            </a:r>
          </a:p>
          <a:p>
            <a:pPr>
              <a:lnSpc>
                <a:spcPct val="90000"/>
              </a:lnSpc>
              <a:buFont typeface="Times" charset="0"/>
              <a:buChar char="•"/>
            </a:pPr>
            <a:r>
              <a:rPr lang="en-US" sz="2400" dirty="0"/>
              <a:t>1 in 2 working women provide half or more of their household income.</a:t>
            </a:r>
          </a:p>
          <a:p>
            <a:pPr>
              <a:lnSpc>
                <a:spcPct val="90000"/>
              </a:lnSpc>
              <a:buFont typeface="Times" charset="0"/>
              <a:buChar char="•"/>
            </a:pPr>
            <a:r>
              <a:rPr lang="en-US" sz="2400" dirty="0"/>
              <a:t>7 in 10 married working mothers work more than 40 </a:t>
            </a:r>
            <a:r>
              <a:rPr lang="en-US" sz="2400" dirty="0" err="1"/>
              <a:t>hrs</a:t>
            </a:r>
            <a:r>
              <a:rPr lang="en-US" sz="2400" dirty="0"/>
              <a:t>/week. </a:t>
            </a:r>
            <a:endParaRPr lang="en-US" sz="2400" dirty="0" smtClean="0"/>
          </a:p>
          <a:p>
            <a:pPr>
              <a:lnSpc>
                <a:spcPct val="90000"/>
              </a:lnSpc>
              <a:buFont typeface="Times" charset="0"/>
              <a:buChar char="•"/>
            </a:pPr>
            <a:r>
              <a:rPr lang="en-US" sz="2400" dirty="0" smtClean="0"/>
              <a:t>3 </a:t>
            </a:r>
            <a:r>
              <a:rPr lang="en-US" sz="2400" dirty="0"/>
              <a:t>in 10 working women work evenings, weekends, or some combination.</a:t>
            </a:r>
          </a:p>
          <a:p>
            <a:pPr>
              <a:lnSpc>
                <a:spcPct val="90000"/>
              </a:lnSpc>
              <a:buFont typeface="Times" charset="0"/>
              <a:buChar char="•"/>
            </a:pPr>
            <a:r>
              <a:rPr lang="en-US" sz="2400" dirty="0"/>
              <a:t>More than 58% of workers paid by temp agencies are women. </a:t>
            </a:r>
          </a:p>
          <a:p>
            <a:pPr>
              <a:lnSpc>
                <a:spcPct val="90000"/>
              </a:lnSpc>
              <a:buFont typeface="Times" charset="0"/>
              <a:buChar char="•"/>
            </a:pPr>
            <a:endParaRPr lang="en-US" sz="2400" dirty="0" smtClean="0"/>
          </a:p>
          <a:p>
            <a:pPr>
              <a:lnSpc>
                <a:spcPct val="90000"/>
              </a:lnSpc>
              <a:buFont typeface="Times" charset="0"/>
              <a:buChar char="•"/>
            </a:pPr>
            <a:endParaRPr lang="en-US" sz="2400" dirty="0"/>
          </a:p>
          <a:p>
            <a:endParaRPr lang="en-US" sz="2800" dirty="0"/>
          </a:p>
        </p:txBody>
      </p:sp>
      <p:pic>
        <p:nvPicPr>
          <p:cNvPr id="5" name="Picture 4"/>
          <p:cNvPicPr>
            <a:picLocks noChangeAspect="1"/>
          </p:cNvPicPr>
          <p:nvPr/>
        </p:nvPicPr>
        <p:blipFill>
          <a:blip r:embed="rId2"/>
          <a:stretch>
            <a:fillRect/>
          </a:stretch>
        </p:blipFill>
        <p:spPr>
          <a:xfrm>
            <a:off x="4228171" y="5334000"/>
            <a:ext cx="1880738" cy="1370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6509363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smtClean="0">
                <a:latin typeface="+mn-lt"/>
              </a:rPr>
              <a:t>Black Women Leading</a:t>
            </a:r>
            <a:endParaRPr lang="en-US" sz="4000" b="1" dirty="0">
              <a:latin typeface="+mn-lt"/>
            </a:endParaRPr>
          </a:p>
        </p:txBody>
      </p:sp>
      <p:sp>
        <p:nvSpPr>
          <p:cNvPr id="3" name="Content Placeholder 2"/>
          <p:cNvSpPr>
            <a:spLocks noGrp="1"/>
          </p:cNvSpPr>
          <p:nvPr>
            <p:ph sz="quarter" idx="1"/>
          </p:nvPr>
        </p:nvSpPr>
        <p:spPr>
          <a:prstGeom prst="rect">
            <a:avLst/>
          </a:prstGeom>
        </p:spPr>
        <p:txBody>
          <a:bodyPr>
            <a:normAutofit lnSpcReduction="10000"/>
          </a:bodyPr>
          <a:lstStyle/>
          <a:p>
            <a:r>
              <a:rPr lang="en-US" dirty="0" smtClean="0"/>
              <a:t>Median </a:t>
            </a:r>
            <a:r>
              <a:rPr lang="en-US" dirty="0"/>
              <a:t>average earnings </a:t>
            </a:r>
            <a:r>
              <a:rPr lang="en-US" dirty="0" smtClean="0"/>
              <a:t>– full </a:t>
            </a:r>
            <a:r>
              <a:rPr lang="en-US" dirty="0"/>
              <a:t>time-year round- $43,000 </a:t>
            </a:r>
            <a:r>
              <a:rPr lang="en-US" dirty="0" smtClean="0"/>
              <a:t>vs. </a:t>
            </a:r>
            <a:r>
              <a:rPr lang="en-US" dirty="0"/>
              <a:t>$42,000 for </a:t>
            </a:r>
            <a:r>
              <a:rPr lang="en-US" dirty="0" smtClean="0"/>
              <a:t>all</a:t>
            </a:r>
          </a:p>
          <a:p>
            <a:r>
              <a:rPr lang="en-US" dirty="0" smtClean="0"/>
              <a:t>Ratio of earnings </a:t>
            </a:r>
            <a:r>
              <a:rPr lang="en-US" dirty="0"/>
              <a:t>between women and white men – black women </a:t>
            </a:r>
            <a:r>
              <a:rPr lang="en-US" dirty="0" smtClean="0"/>
              <a:t>62.3</a:t>
            </a:r>
            <a:r>
              <a:rPr lang="en-US" dirty="0"/>
              <a:t>- white women </a:t>
            </a:r>
            <a:r>
              <a:rPr lang="en-US" dirty="0" smtClean="0"/>
              <a:t>60.9</a:t>
            </a:r>
            <a:r>
              <a:rPr lang="en-US" dirty="0"/>
              <a:t> </a:t>
            </a:r>
          </a:p>
          <a:p>
            <a:r>
              <a:rPr lang="en-US" dirty="0"/>
              <a:t>Percentage of women in managerial or professional occupations –black women 38.8  all women 39.8</a:t>
            </a:r>
          </a:p>
          <a:p>
            <a:r>
              <a:rPr lang="en-US" dirty="0" smtClean="0"/>
              <a:t>Some of the most highly educated in the workforce</a:t>
            </a:r>
          </a:p>
          <a:p>
            <a:r>
              <a:rPr lang="en-US" dirty="0" smtClean="0"/>
              <a:t>Own businesses at a higher rate than other groups</a:t>
            </a:r>
          </a:p>
          <a:p>
            <a:endParaRPr lang="en-US" dirty="0" smtClean="0"/>
          </a:p>
          <a:p>
            <a:endParaRPr lang="en-US" dirty="0"/>
          </a:p>
        </p:txBody>
      </p:sp>
    </p:spTree>
    <p:extLst>
      <p:ext uri="{BB962C8B-B14F-4D97-AF65-F5344CB8AC3E}">
        <p14:creationId xmlns:p14="http://schemas.microsoft.com/office/powerpoint/2010/main" val="381855525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3-11 at 9.17.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343" y="914400"/>
            <a:ext cx="8266727" cy="4923486"/>
          </a:xfrm>
          <a:prstGeom prst="rect">
            <a:avLst/>
          </a:prstGeom>
        </p:spPr>
      </p:pic>
    </p:spTree>
    <p:extLst>
      <p:ext uri="{BB962C8B-B14F-4D97-AF65-F5344CB8AC3E}">
        <p14:creationId xmlns:p14="http://schemas.microsoft.com/office/powerpoint/2010/main" val="157962451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3-11 at 9.28.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1" y="1617928"/>
            <a:ext cx="8229600" cy="3632548"/>
          </a:xfrm>
          <a:prstGeom prst="rect">
            <a:avLst/>
          </a:prstGeom>
        </p:spPr>
      </p:pic>
    </p:spTree>
    <p:extLst>
      <p:ext uri="{BB962C8B-B14F-4D97-AF65-F5344CB8AC3E}">
        <p14:creationId xmlns:p14="http://schemas.microsoft.com/office/powerpoint/2010/main" val="313264914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7772400" cy="884238"/>
          </a:xfrm>
        </p:spPr>
        <p:txBody>
          <a:bodyPr>
            <a:normAutofit fontScale="90000"/>
          </a:bodyPr>
          <a:lstStyle/>
          <a:p>
            <a:pPr algn="ctr"/>
            <a:r>
              <a:rPr lang="en-US" sz="4000" dirty="0" smtClean="0"/>
              <a:t/>
            </a:r>
            <a:br>
              <a:rPr lang="en-US" sz="4000" dirty="0" smtClean="0"/>
            </a:br>
            <a:r>
              <a:rPr lang="en-US" sz="4000" dirty="0"/>
              <a:t/>
            </a:r>
            <a:br>
              <a:rPr lang="en-US" sz="4000" dirty="0"/>
            </a:br>
            <a:r>
              <a:rPr lang="en-US" sz="4000" dirty="0" smtClean="0"/>
              <a:t/>
            </a:r>
            <a:br>
              <a:rPr lang="en-US" sz="4000" dirty="0" smtClean="0"/>
            </a:br>
            <a:r>
              <a:rPr lang="en-US" dirty="0" smtClean="0">
                <a:latin typeface="+mn-lt"/>
              </a:rPr>
              <a:t/>
            </a:r>
            <a:br>
              <a:rPr lang="en-US" dirty="0" smtClean="0">
                <a:latin typeface="+mn-lt"/>
              </a:rPr>
            </a:br>
            <a:r>
              <a:rPr lang="en-US" dirty="0"/>
              <a:t/>
            </a:r>
            <a:br>
              <a:rPr lang="en-US" dirty="0"/>
            </a:br>
            <a:r>
              <a:rPr lang="en-US" b="1" dirty="0"/>
              <a:t>New California Workplace Legislation</a:t>
            </a:r>
            <a:endParaRPr lang="en-US" b="1" dirty="0"/>
          </a:p>
        </p:txBody>
      </p:sp>
      <p:sp>
        <p:nvSpPr>
          <p:cNvPr id="3" name="Content Placeholder 2"/>
          <p:cNvSpPr>
            <a:spLocks noGrp="1"/>
          </p:cNvSpPr>
          <p:nvPr>
            <p:ph sz="quarter" idx="1"/>
          </p:nvPr>
        </p:nvSpPr>
        <p:spPr>
          <a:prstGeom prst="rect">
            <a:avLst/>
          </a:prstGeom>
        </p:spPr>
        <p:txBody>
          <a:bodyPr/>
          <a:lstStyle/>
          <a:p>
            <a:r>
              <a:rPr lang="en-US" dirty="0" smtClean="0"/>
              <a:t>Salary History</a:t>
            </a:r>
          </a:p>
          <a:p>
            <a:r>
              <a:rPr lang="en-US" dirty="0" smtClean="0"/>
              <a:t>Ban the Box</a:t>
            </a:r>
          </a:p>
          <a:p>
            <a:r>
              <a:rPr lang="en-US" dirty="0" smtClean="0"/>
              <a:t>New Parental Leave Act</a:t>
            </a:r>
          </a:p>
          <a:p>
            <a:r>
              <a:rPr lang="en-US" dirty="0" smtClean="0"/>
              <a:t>Retaliation</a:t>
            </a:r>
          </a:p>
          <a:p>
            <a:r>
              <a:rPr lang="en-US" dirty="0" smtClean="0"/>
              <a:t>Anti-Harassment Training</a:t>
            </a:r>
          </a:p>
          <a:p>
            <a:r>
              <a:rPr lang="en-US" dirty="0" smtClean="0"/>
              <a:t>Paid Sick Leave</a:t>
            </a:r>
          </a:p>
          <a:p>
            <a:endParaRPr lang="en-US" dirty="0" smtClean="0"/>
          </a:p>
          <a:p>
            <a:endParaRPr lang="en-US" dirty="0" smtClean="0"/>
          </a:p>
          <a:p>
            <a:endParaRPr lang="en-US" dirty="0" smtClean="0"/>
          </a:p>
          <a:p>
            <a:endParaRPr lang="en-US" dirty="0"/>
          </a:p>
        </p:txBody>
      </p:sp>
      <p:pic>
        <p:nvPicPr>
          <p:cNvPr id="4" name="Picture 3"/>
          <p:cNvPicPr>
            <a:picLocks noChangeAspect="1"/>
          </p:cNvPicPr>
          <p:nvPr/>
        </p:nvPicPr>
        <p:blipFill>
          <a:blip r:embed="rId2"/>
          <a:stretch>
            <a:fillRect/>
          </a:stretch>
        </p:blipFill>
        <p:spPr>
          <a:xfrm>
            <a:off x="5275976" y="1752600"/>
            <a:ext cx="3155979" cy="21050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5841194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DignityHealth_2_01910_07ppt_05152012_v2">
  <a:themeElements>
    <a:clrScheme name="Dignity Health New Colors">
      <a:dk1>
        <a:sysClr val="windowText" lastClr="000000"/>
      </a:dk1>
      <a:lt1>
        <a:srgbClr val="FFFFFF"/>
      </a:lt1>
      <a:dk2>
        <a:srgbClr val="E3E1DC"/>
      </a:dk2>
      <a:lt2>
        <a:srgbClr val="AA272F"/>
      </a:lt2>
      <a:accent1>
        <a:srgbClr val="ED7420"/>
      </a:accent1>
      <a:accent2>
        <a:srgbClr val="484B4D"/>
      </a:accent2>
      <a:accent3>
        <a:srgbClr val="097288"/>
      </a:accent3>
      <a:accent4>
        <a:srgbClr val="00BCE7"/>
      </a:accent4>
      <a:accent5>
        <a:srgbClr val="00B5AF"/>
      </a:accent5>
      <a:accent6>
        <a:srgbClr val="FFCF52"/>
      </a:accent6>
      <a:hlink>
        <a:srgbClr val="0000FF"/>
      </a:hlink>
      <a:folHlink>
        <a:srgbClr val="800080"/>
      </a:folHlink>
    </a:clrScheme>
    <a:fontScheme name="Office">
      <a:majorFont>
        <a:latin typeface="Calibri"/>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eor" typeface="Sylfaen"/>
        <a:font script="Gujr" typeface="Shruti"/>
        <a:font script="Viet" typeface="Times New Roman"/>
        <a:font script="Arab" typeface="Times New Roman"/>
        <a:font script="Hebr" typeface="Times New Roman"/>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MoolBoran"/>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ajorFont>
      <a:minorFont>
        <a:latin typeface="Calibri"/>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eor" typeface="Sylfaen"/>
        <a:font script="Gujr" typeface="Shruti"/>
        <a:font script="Viet" typeface="Arial"/>
        <a:font script="Arab" typeface="Arial"/>
        <a:font script="Hebr" typeface="Arial"/>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DaunPenh"/>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1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4.xml><?xml version="1.0" encoding="utf-8"?>
<a:theme xmlns:a="http://schemas.openxmlformats.org/drawingml/2006/main" name="2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4554</TotalTime>
  <Words>4526</Words>
  <Application>Microsoft Office PowerPoint</Application>
  <PresentationFormat>On-screen Show (4:3)</PresentationFormat>
  <Paragraphs>934</Paragraphs>
  <Slides>118</Slides>
  <Notes>19</Notes>
  <HiddenSlides>0</HiddenSlides>
  <MMClips>1</MMClips>
  <ScaleCrop>false</ScaleCrop>
  <HeadingPairs>
    <vt:vector size="4" baseType="variant">
      <vt:variant>
        <vt:lpstr>Theme</vt:lpstr>
      </vt:variant>
      <vt:variant>
        <vt:i4>5</vt:i4>
      </vt:variant>
      <vt:variant>
        <vt:lpstr>Slide Titles</vt:lpstr>
      </vt:variant>
      <vt:variant>
        <vt:i4>118</vt:i4>
      </vt:variant>
    </vt:vector>
  </HeadingPairs>
  <TitlesOfParts>
    <vt:vector size="123" baseType="lpstr">
      <vt:lpstr>Equity</vt:lpstr>
      <vt:lpstr>DignityHealth_2_01910_07ppt_05152012_v2</vt:lpstr>
      <vt:lpstr>1_Equity</vt:lpstr>
      <vt:lpstr>2_Equity</vt:lpstr>
      <vt:lpstr>Office Theme</vt:lpstr>
      <vt:lpstr> State of black women in California</vt:lpstr>
      <vt:lpstr>Spoken Word Presentation</vt:lpstr>
      <vt:lpstr>Welcome</vt:lpstr>
      <vt:lpstr>Special Guests Remarks</vt:lpstr>
      <vt:lpstr>Agenda</vt:lpstr>
      <vt:lpstr>Agenda (cont’d)</vt:lpstr>
      <vt:lpstr>Panel Presentations</vt:lpstr>
      <vt:lpstr> Improving Health  for African American Women</vt:lpstr>
      <vt:lpstr>Health Disparities for African American Women</vt:lpstr>
      <vt:lpstr>Health Disparities</vt:lpstr>
      <vt:lpstr>Health Disparities</vt:lpstr>
      <vt:lpstr>Health Disparities</vt:lpstr>
      <vt:lpstr>Health Disparities</vt:lpstr>
      <vt:lpstr>Health Disparities</vt:lpstr>
      <vt:lpstr>Factors Contributing to Health Disparities</vt:lpstr>
      <vt:lpstr>Contributing Factors</vt:lpstr>
      <vt:lpstr>Contributing Factors</vt:lpstr>
      <vt:lpstr>Contributing Factors</vt:lpstr>
      <vt:lpstr>Recommendations to Improve Health for African American Women </vt:lpstr>
      <vt:lpstr>Recommendations</vt:lpstr>
      <vt:lpstr>Recommendations</vt:lpstr>
      <vt:lpstr>Thank you…</vt:lpstr>
      <vt:lpstr> Violence &amp; Safety</vt:lpstr>
      <vt:lpstr>PowerPoint Presentation</vt:lpstr>
      <vt:lpstr>UNDERSTANDING THE NEEDS</vt:lpstr>
      <vt:lpstr>WHAT IS THE ISSUE?</vt:lpstr>
      <vt:lpstr>PowerPoint Presentation</vt:lpstr>
      <vt:lpstr>PowerPoint Presentation</vt:lpstr>
      <vt:lpstr>DOMESTIC</vt:lpstr>
      <vt:lpstr>PROVIDE</vt:lpstr>
      <vt:lpstr>JOURNEY TO JENESSE’S</vt:lpstr>
      <vt:lpstr>BEYOND</vt:lpstr>
      <vt:lpstr>LISTEN</vt:lpstr>
      <vt:lpstr>PowerPoint Presentation</vt:lpstr>
      <vt:lpstr>DATA COLLECTION IS KEY…</vt:lpstr>
      <vt:lpstr>I CAN’T</vt:lpstr>
      <vt:lpstr>PowerPoint Presentation</vt:lpstr>
      <vt:lpstr>PowerPoint Presentation</vt:lpstr>
      <vt:lpstr>PowerPoint Presentation</vt:lpstr>
      <vt:lpstr>WHAT WE HAVE TO OVERCOME AS A</vt:lpstr>
      <vt:lpstr>CHANGING POLICY THROUGH COLLABORATION</vt:lpstr>
      <vt:lpstr>SUSTANABILITY</vt:lpstr>
      <vt:lpstr>Thank You.</vt:lpstr>
      <vt:lpstr>Poverty and Opportunity</vt:lpstr>
      <vt:lpstr>The Data Tells A Story  </vt:lpstr>
      <vt:lpstr>Key Findings</vt:lpstr>
      <vt:lpstr>Access to Health Insurance</vt:lpstr>
      <vt:lpstr>Education</vt:lpstr>
      <vt:lpstr>Black Women Business Owners</vt:lpstr>
      <vt:lpstr>Poverty and the Social Safety Net</vt:lpstr>
      <vt:lpstr>Sources  </vt:lpstr>
      <vt:lpstr>Thank You.</vt:lpstr>
      <vt:lpstr>From Activist to Candidate How to Run for Office – and WIN!</vt:lpstr>
      <vt:lpstr>PowerPoint Presentation</vt:lpstr>
      <vt:lpstr>BY THE NUMBERS: Black Women in Elected Office</vt:lpstr>
      <vt:lpstr>WHY (Black) WOMEN? Because #PolicyMatters… and… Because #WeMatter</vt:lpstr>
      <vt:lpstr>Political Activism: Identifying Your Call to Service</vt:lpstr>
      <vt:lpstr>3 Steps to Take BEFORE You Decide to Run</vt:lpstr>
      <vt:lpstr>Discuss the Idea with Your Family and Friends</vt:lpstr>
      <vt:lpstr>Do a Self-Assessment &amp; Personal Inventory: What’s in Your Closet?</vt:lpstr>
      <vt:lpstr>Identify Your Kitchen Cabinet</vt:lpstr>
      <vt:lpstr>Ready. Set. GO!</vt:lpstr>
      <vt:lpstr>Campaign Strategy 101: Lay of the Land</vt:lpstr>
      <vt:lpstr>What’s Going On In the Hood?</vt:lpstr>
      <vt:lpstr>Persuadables: Moving the Middle</vt:lpstr>
      <vt:lpstr>Message Development</vt:lpstr>
      <vt:lpstr>Why Do You Need a Strong Message?</vt:lpstr>
      <vt:lpstr>Developing Your Message</vt:lpstr>
      <vt:lpstr>The Message Box</vt:lpstr>
      <vt:lpstr>Tools Used to Communicate Your Message</vt:lpstr>
      <vt:lpstr>Show Me the Money!</vt:lpstr>
      <vt:lpstr>Plan to WIN</vt:lpstr>
      <vt:lpstr>Fundraising 101</vt:lpstr>
      <vt:lpstr>Where Will the Money Come From?</vt:lpstr>
      <vt:lpstr>Select Your Fundraising Tools</vt:lpstr>
      <vt:lpstr>Use a Tiered- Approach</vt:lpstr>
      <vt:lpstr>RECAP: Piecing It All Together</vt:lpstr>
      <vt:lpstr>IMMEDIATE Steps You Can Take to Prepare to Run for Office</vt:lpstr>
      <vt:lpstr>Please Consider Running for Office. WE NEED YOU!</vt:lpstr>
      <vt:lpstr>Ok Ladies, Now Let’s Get In Formation!</vt:lpstr>
      <vt:lpstr> Employment &amp; Earnings</vt:lpstr>
      <vt:lpstr>State of Black Women Forum </vt:lpstr>
      <vt:lpstr>Wage Gap</vt:lpstr>
      <vt:lpstr>Wage Gap</vt:lpstr>
      <vt:lpstr>How Does the Wage Gap Harm Black Women?</vt:lpstr>
      <vt:lpstr>Where Do We Go From Here or What Role Can We Play?</vt:lpstr>
      <vt:lpstr>Where Do We Go From Here or What Role Can We Play?</vt:lpstr>
      <vt:lpstr>Where Do We Go From Here or What Role Can We Play?</vt:lpstr>
      <vt:lpstr>Where Do We Go From Here or What Role Can We Play?</vt:lpstr>
      <vt:lpstr>Thank You</vt:lpstr>
      <vt:lpstr>Work &amp; Family</vt:lpstr>
      <vt:lpstr>Black Women &amp; Work   Dr. Robin Carter </vt:lpstr>
      <vt:lpstr>Factors that Affect Black Women in the Workplace</vt:lpstr>
      <vt:lpstr>Workforce Participation</vt:lpstr>
      <vt:lpstr>Workplace Participation</vt:lpstr>
      <vt:lpstr>Black Women Leading</vt:lpstr>
      <vt:lpstr>PowerPoint Presentation</vt:lpstr>
      <vt:lpstr>PowerPoint Presentation</vt:lpstr>
      <vt:lpstr>     New California Workplace Legislation</vt:lpstr>
      <vt:lpstr>Opportunities for Activism and Policy Development</vt:lpstr>
      <vt:lpstr>Changing the Narrative</vt:lpstr>
      <vt:lpstr>Family Friendly Workplace Initiatives</vt:lpstr>
      <vt:lpstr>Opportunities for Advancement</vt:lpstr>
      <vt:lpstr>Increasing Opportunities for Economic Security</vt:lpstr>
      <vt:lpstr>Thank You…</vt:lpstr>
      <vt:lpstr>Let’s Break…</vt:lpstr>
      <vt:lpstr>1st Break Outs</vt:lpstr>
      <vt:lpstr>1st Break Out Session</vt:lpstr>
      <vt:lpstr>Lets Talk About That…</vt:lpstr>
      <vt:lpstr>Conversation on Leading through Change Past to Present </vt:lpstr>
      <vt:lpstr>1st Break Out Session Report Out</vt:lpstr>
      <vt:lpstr>2nd Break Outs</vt:lpstr>
      <vt:lpstr>2nd Break Out Session</vt:lpstr>
      <vt:lpstr>2nd Break Out Session Report Out</vt:lpstr>
      <vt:lpstr>Next Steps</vt:lpstr>
      <vt:lpstr>Thank Yous…</vt:lpstr>
      <vt:lpstr>Reception </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Kellie Todd</dc:creator>
  <cp:lastModifiedBy>Kellie Todd</cp:lastModifiedBy>
  <cp:revision>74</cp:revision>
  <cp:lastPrinted>2018-03-08T18:53:09Z</cp:lastPrinted>
  <dcterms:created xsi:type="dcterms:W3CDTF">2018-03-03T04:57:23Z</dcterms:created>
  <dcterms:modified xsi:type="dcterms:W3CDTF">2018-03-14T06:24:19Z</dcterms:modified>
</cp:coreProperties>
</file>